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6"/>
  </p:notesMasterIdLst>
  <p:sldIdLst>
    <p:sldId id="256" r:id="rId2"/>
    <p:sldId id="257" r:id="rId3"/>
    <p:sldId id="258" r:id="rId4"/>
    <p:sldId id="261" r:id="rId5"/>
    <p:sldId id="280" r:id="rId6"/>
    <p:sldId id="262" r:id="rId7"/>
    <p:sldId id="263" r:id="rId8"/>
    <p:sldId id="266" r:id="rId9"/>
    <p:sldId id="281" r:id="rId10"/>
    <p:sldId id="282" r:id="rId11"/>
    <p:sldId id="283" r:id="rId12"/>
    <p:sldId id="284" r:id="rId13"/>
    <p:sldId id="286" r:id="rId14"/>
    <p:sldId id="285" r:id="rId15"/>
    <p:sldId id="267" r:id="rId16"/>
    <p:sldId id="268" r:id="rId17"/>
    <p:sldId id="278" r:id="rId18"/>
    <p:sldId id="279" r:id="rId19"/>
    <p:sldId id="272" r:id="rId20"/>
    <p:sldId id="273" r:id="rId21"/>
    <p:sldId id="275" r:id="rId22"/>
    <p:sldId id="276" r:id="rId23"/>
    <p:sldId id="274" r:id="rId24"/>
    <p:sldId id="277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66" d="100"/>
          <a:sy n="66" d="100"/>
        </p:scale>
        <p:origin x="-142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97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7569DF-E1C6-42AB-8E83-D1E781D88BCA}" type="datetimeFigureOut">
              <a:rPr lang="ru-RU" smtClean="0"/>
              <a:t>26.12.2013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E837F4-81F9-4D9B-A23C-FBE622F7A9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2571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E837F4-81F9-4D9B-A23C-FBE622F7A9D4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862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087E1-FF7A-47BE-9085-CFA4B9E7E1E8}" type="datetimeFigureOut">
              <a:rPr lang="ru-RU" smtClean="0"/>
              <a:t>26.12.2013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5B300-4A99-49F0-8E6D-1D32043C24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087E1-FF7A-47BE-9085-CFA4B9E7E1E8}" type="datetimeFigureOut">
              <a:rPr lang="ru-RU" smtClean="0"/>
              <a:t>26.12.2013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5B300-4A99-49F0-8E6D-1D32043C24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087E1-FF7A-47BE-9085-CFA4B9E7E1E8}" type="datetimeFigureOut">
              <a:rPr lang="ru-RU" smtClean="0"/>
              <a:t>26.12.2013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5B300-4A99-49F0-8E6D-1D32043C2404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087E1-FF7A-47BE-9085-CFA4B9E7E1E8}" type="datetimeFigureOut">
              <a:rPr lang="ru-RU" smtClean="0"/>
              <a:t>26.12.2013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5B300-4A99-49F0-8E6D-1D32043C240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087E1-FF7A-47BE-9085-CFA4B9E7E1E8}" type="datetimeFigureOut">
              <a:rPr lang="ru-RU" smtClean="0"/>
              <a:t>26.12.2013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5B300-4A99-49F0-8E6D-1D32043C24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087E1-FF7A-47BE-9085-CFA4B9E7E1E8}" type="datetimeFigureOut">
              <a:rPr lang="ru-RU" smtClean="0"/>
              <a:t>26.12.2013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5B300-4A99-49F0-8E6D-1D32043C240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087E1-FF7A-47BE-9085-CFA4B9E7E1E8}" type="datetimeFigureOut">
              <a:rPr lang="ru-RU" smtClean="0"/>
              <a:t>26.12.2013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5B300-4A99-49F0-8E6D-1D32043C24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087E1-FF7A-47BE-9085-CFA4B9E7E1E8}" type="datetimeFigureOut">
              <a:rPr lang="ru-RU" smtClean="0"/>
              <a:t>26.12.2013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5B300-4A99-49F0-8E6D-1D32043C24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087E1-FF7A-47BE-9085-CFA4B9E7E1E8}" type="datetimeFigureOut">
              <a:rPr lang="ru-RU" smtClean="0"/>
              <a:t>26.12.2013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5B300-4A99-49F0-8E6D-1D32043C24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087E1-FF7A-47BE-9085-CFA4B9E7E1E8}" type="datetimeFigureOut">
              <a:rPr lang="ru-RU" smtClean="0"/>
              <a:t>26.12.2013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5B300-4A99-49F0-8E6D-1D32043C2404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087E1-FF7A-47BE-9085-CFA4B9E7E1E8}" type="datetimeFigureOut">
              <a:rPr lang="ru-RU" smtClean="0"/>
              <a:t>26.12.2013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5B300-4A99-49F0-8E6D-1D32043C240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F2C087E1-FF7A-47BE-9085-CFA4B9E7E1E8}" type="datetimeFigureOut">
              <a:rPr lang="ru-RU" smtClean="0"/>
              <a:t>26.12.2013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595B300-4A99-49F0-8E6D-1D32043C240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32656"/>
            <a:ext cx="7772400" cy="1780108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700" b="1" dirty="0" smtClean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Учебно-исследовательский</a:t>
            </a:r>
            <a:r>
              <a:rPr lang="en-US" sz="2700" b="1" dirty="0" smtClean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sz="2700" b="1" dirty="0" smtClean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проект</a:t>
            </a: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</a:b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988840"/>
            <a:ext cx="7920880" cy="3816424"/>
          </a:xfrm>
        </p:spPr>
        <p:txBody>
          <a:bodyPr>
            <a:normAutofit fontScale="92500" lnSpcReduction="20000"/>
          </a:bodyPr>
          <a:lstStyle/>
          <a:p>
            <a:r>
              <a:rPr lang="ru-RU" sz="2800" b="1" dirty="0"/>
              <a:t>Факторы влияющие на  нарушения осанки у школьников</a:t>
            </a:r>
            <a:endParaRPr lang="ru-RU" sz="2800" dirty="0"/>
          </a:p>
          <a:p>
            <a:r>
              <a:rPr lang="en-US" dirty="0" smtClean="0"/>
              <a:t>  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Учащиеся : </a:t>
            </a:r>
          </a:p>
          <a:p>
            <a:r>
              <a:rPr lang="ru-RU" dirty="0"/>
              <a:t>                                               Муравьев Кирилл 5а класс</a:t>
            </a:r>
          </a:p>
          <a:p>
            <a:r>
              <a:rPr lang="ru-RU" dirty="0"/>
              <a:t>                                              </a:t>
            </a:r>
            <a:r>
              <a:rPr lang="ru-RU" dirty="0" smtClean="0"/>
              <a:t>Пименов </a:t>
            </a:r>
            <a:r>
              <a:rPr lang="ru-RU" dirty="0"/>
              <a:t>Никита 5а класс</a:t>
            </a:r>
          </a:p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Руководитель: </a:t>
            </a: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dirty="0" smtClean="0"/>
              <a:t>Сизова </a:t>
            </a:r>
            <a:r>
              <a:rPr lang="en-US" dirty="0" smtClean="0"/>
              <a:t> </a:t>
            </a:r>
            <a:r>
              <a:rPr lang="ru-RU" dirty="0" smtClean="0"/>
              <a:t>Ляйсания  </a:t>
            </a:r>
            <a:r>
              <a:rPr lang="ru-RU" dirty="0"/>
              <a:t>Фаридовна 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dirty="0" smtClean="0"/>
              <a:t>учитель </a:t>
            </a:r>
            <a:r>
              <a:rPr lang="ru-RU" dirty="0"/>
              <a:t>физической культуры</a:t>
            </a:r>
          </a:p>
          <a:p>
            <a:r>
              <a:rPr lang="ru-RU" dirty="0"/>
              <a:t>                 </a:t>
            </a:r>
            <a:r>
              <a:rPr lang="ru-RU" dirty="0" smtClean="0"/>
              <a:t> </a:t>
            </a:r>
            <a:r>
              <a:rPr lang="ru-RU" dirty="0"/>
              <a:t>высшей квалификационной категории</a:t>
            </a:r>
          </a:p>
          <a:p>
            <a:endParaRPr lang="en-US" dirty="0"/>
          </a:p>
          <a:p>
            <a:pPr algn="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3825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7960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69744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87470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27522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86984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5987"/>
            <a:ext cx="8424936" cy="6392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463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2549" y="116632"/>
            <a:ext cx="5970324" cy="4149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365104"/>
            <a:ext cx="7200800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9886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Альфия Ахметовна\Desktop\ФОТО ИССЛЕДОВАНИЕ\SAM_1238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993" y="1057214"/>
            <a:ext cx="3888432" cy="2025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C:\Users\Альфия Ахметовна\Desktop\ФОТО ИССЛЕДОВАНИЕ\SAM_1244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057214"/>
            <a:ext cx="3672408" cy="2025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Альфия Ахметовна\Desktop\ФОТО ИССЛЕДОВАНИЕ\SAM_124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509797"/>
            <a:ext cx="3915905" cy="2016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Альфия Ахметовна\Desktop\ФОТО ДЕНЬ  спорта\SAM_1213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509120"/>
            <a:ext cx="3672408" cy="201622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       МЫ  ИССЛЕДУЕМ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809487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86" y="836712"/>
            <a:ext cx="9143999" cy="6021288"/>
          </a:xfrm>
          <a:prstGeom prst="rect">
            <a:avLst/>
          </a:prstGeom>
          <a:noFill/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77301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53" y="980728"/>
            <a:ext cx="9160618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484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3284983"/>
            <a:ext cx="7408333" cy="2841179"/>
          </a:xfrm>
        </p:spPr>
        <p:txBody>
          <a:bodyPr/>
          <a:lstStyle/>
          <a:p>
            <a:r>
              <a:rPr lang="ru-RU" b="1" dirty="0"/>
              <a:t>Задачи:</a:t>
            </a:r>
            <a:endParaRPr lang="ru-RU" dirty="0"/>
          </a:p>
          <a:p>
            <a:pPr lvl="0"/>
            <a:r>
              <a:rPr lang="ru-RU" dirty="0" smtClean="0"/>
              <a:t>Изучить </a:t>
            </a:r>
            <a:r>
              <a:rPr lang="ru-RU" dirty="0"/>
              <a:t>виды осанок. </a:t>
            </a:r>
          </a:p>
          <a:p>
            <a:pPr lvl="0"/>
            <a:r>
              <a:rPr lang="ru-RU" dirty="0" smtClean="0"/>
              <a:t>Выяснить </a:t>
            </a:r>
            <a:r>
              <a:rPr lang="ru-RU" dirty="0"/>
              <a:t>последствия нарушения  осанки</a:t>
            </a:r>
          </a:p>
          <a:p>
            <a:pPr lvl="0"/>
            <a:r>
              <a:rPr lang="ru-RU" dirty="0"/>
              <a:t>Исследовать  у учащихся  5а класса осанку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2730632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chemeClr val="accent2">
                    <a:lumMod val="75000"/>
                  </a:schemeClr>
                </a:solidFill>
              </a:rPr>
              <a:t> Цели:</a:t>
            </a:r>
            <a:r>
              <a:rPr lang="ru-RU" sz="3600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36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1. </a:t>
            </a:r>
            <a:r>
              <a:rPr lang="ru-RU" sz="3200" dirty="0">
                <a:solidFill>
                  <a:schemeClr val="accent2">
                    <a:lumMod val="75000"/>
                  </a:schemeClr>
                </a:solidFill>
              </a:rPr>
              <a:t>Выяснить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600" dirty="0">
                <a:solidFill>
                  <a:schemeClr val="accent2">
                    <a:lumMod val="75000"/>
                  </a:schemeClr>
                </a:solidFill>
              </a:rPr>
              <a:t>основные причины нарушения осанки</a:t>
            </a:r>
            <a:br>
              <a:rPr lang="ru-RU" sz="36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600" dirty="0">
                <a:solidFill>
                  <a:schemeClr val="accent2">
                    <a:lumMod val="75000"/>
                  </a:schemeClr>
                </a:solidFill>
              </a:rPr>
              <a:t>2. Составить рекомендации 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для </a:t>
            </a:r>
            <a:r>
              <a:rPr lang="ru-RU" sz="3600" dirty="0">
                <a:solidFill>
                  <a:schemeClr val="accent2">
                    <a:lumMod val="75000"/>
                  </a:schemeClr>
                </a:solidFill>
              </a:rPr>
              <a:t>профилактике нарушения осанки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86274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6632" y="908720"/>
            <a:ext cx="9937103" cy="5222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731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7772400" cy="916012"/>
          </a:xfrm>
        </p:spPr>
        <p:txBody>
          <a:bodyPr/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72816"/>
            <a:ext cx="8352928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8213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РЕКОМЕНДАЦИИ: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4118" y="2564904"/>
            <a:ext cx="2016224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68760"/>
            <a:ext cx="8352928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78536" y="2708920"/>
            <a:ext cx="518457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/>
              <a:t> ВСЕГДА «ДЕРЖИТЕ СПИНУ».</a:t>
            </a:r>
            <a:r>
              <a:rPr lang="ru-RU" b="1" dirty="0"/>
              <a:t>          </a:t>
            </a:r>
            <a:r>
              <a:rPr lang="ru-RU" dirty="0"/>
              <a:t>  Когда идете, стоите, сидите, лежите – всегда.</a:t>
            </a:r>
          </a:p>
          <a:p>
            <a:r>
              <a:rPr lang="ru-RU" dirty="0"/>
              <a:t>Простой совет: каждое утро прижимайтесь к стенке на несколько минут затылком, икрами, ягодицами и лопатками. Запоминайте это положение и сохраняйте в течение всего дня</a:t>
            </a:r>
          </a:p>
          <a:p>
            <a:r>
              <a:rPr lang="ru-RU" dirty="0"/>
              <a:t> </a:t>
            </a: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536" y="4653136"/>
            <a:ext cx="8009888" cy="2204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1816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Рекомендации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2060848"/>
            <a:ext cx="3822192" cy="639762"/>
          </a:xfrm>
        </p:spPr>
        <p:txBody>
          <a:bodyPr/>
          <a:lstStyle/>
          <a:p>
            <a:r>
              <a:rPr lang="ru-RU" dirty="0" smtClean="0"/>
              <a:t>Правильно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2132856"/>
            <a:ext cx="3822192" cy="639762"/>
          </a:xfrm>
        </p:spPr>
        <p:txBody>
          <a:bodyPr/>
          <a:lstStyle/>
          <a:p>
            <a:r>
              <a:rPr lang="ru-RU" dirty="0" smtClean="0"/>
              <a:t>Неправильно</a:t>
            </a:r>
            <a:endParaRPr lang="ru-RU" dirty="0"/>
          </a:p>
        </p:txBody>
      </p:sp>
      <p:pic>
        <p:nvPicPr>
          <p:cNvPr id="7" name="Picture 3"/>
          <p:cNvPicPr>
            <a:picLocks noGrp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3140968"/>
            <a:ext cx="3672408" cy="3384376"/>
          </a:xfrm>
          <a:prstGeom prst="rect">
            <a:avLst/>
          </a:prstGeom>
          <a:noFill/>
        </p:spPr>
      </p:pic>
      <p:pic>
        <p:nvPicPr>
          <p:cNvPr id="717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433" y="3284984"/>
            <a:ext cx="3394662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0910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F:\ОСАНКА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763" y="2015902"/>
            <a:ext cx="6864474" cy="3936663"/>
          </a:xfrm>
          <a:prstGeom prst="rect">
            <a:avLst/>
          </a:prstGeom>
          <a:noFill/>
          <a:ln>
            <a:noFill/>
          </a:ln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8640960" cy="1611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318" y="6093296"/>
            <a:ext cx="6864474" cy="98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982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Нарушение осанки </a:t>
            </a:r>
            <a:r>
              <a:rPr lang="ru-RU" dirty="0" smtClean="0"/>
              <a:t>–</a:t>
            </a:r>
            <a:r>
              <a:rPr lang="en-US" dirty="0" smtClean="0"/>
              <a:t> </a:t>
            </a:r>
            <a:r>
              <a:rPr lang="ru-RU" dirty="0" smtClean="0"/>
              <a:t>это </a:t>
            </a:r>
            <a:r>
              <a:rPr lang="ru-RU" dirty="0"/>
              <a:t>школьная </a:t>
            </a:r>
            <a:r>
              <a:rPr lang="ru-RU" dirty="0" smtClean="0"/>
              <a:t>болезнь</a:t>
            </a:r>
            <a:r>
              <a:rPr lang="en-US" dirty="0" smtClean="0"/>
              <a:t>.</a:t>
            </a:r>
          </a:p>
          <a:p>
            <a:r>
              <a:rPr lang="ru-RU" dirty="0"/>
              <a:t>Из класса в класс растет количество учащихся с нарушением  осанки </a:t>
            </a:r>
            <a:endParaRPr lang="en-US" dirty="0" smtClean="0"/>
          </a:p>
          <a:p>
            <a:r>
              <a:rPr lang="ru-RU" dirty="0"/>
              <a:t>70% детей выпускаются из школы с нарушением  осанки </a:t>
            </a:r>
          </a:p>
          <a:p>
            <a:endParaRPr lang="en-US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Актуальность</a:t>
            </a:r>
          </a:p>
        </p:txBody>
      </p:sp>
    </p:spTree>
    <p:extLst>
      <p:ext uri="{BB962C8B-B14F-4D97-AF65-F5344CB8AC3E}">
        <p14:creationId xmlns:p14="http://schemas.microsoft.com/office/powerpoint/2010/main" val="3080018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762000"/>
          </a:xfrm>
        </p:spPr>
        <p:txBody>
          <a:bodyPr/>
          <a:lstStyle/>
          <a:p>
            <a:r>
              <a:rPr lang="ru-RU" dirty="0"/>
              <a:t>Осанка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457200" y="838200"/>
            <a:ext cx="8153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ru-RU" sz="1800" dirty="0">
                <a:solidFill>
                  <a:srgbClr val="0000CC"/>
                </a:solidFill>
                <a:cs typeface="Times New Roman" pitchFamily="18" charset="0"/>
              </a:rPr>
              <a:t>Осанка </a:t>
            </a:r>
            <a:r>
              <a:rPr kumimoji="0" lang="ru-RU" sz="1800" b="0" i="1" dirty="0">
                <a:solidFill>
                  <a:schemeClr val="tx2"/>
                </a:solidFill>
                <a:cs typeface="Times New Roman" pitchFamily="18" charset="0"/>
              </a:rPr>
              <a:t>- </a:t>
            </a:r>
            <a:r>
              <a:rPr kumimoji="0" lang="ru-RU" sz="1800" b="0" dirty="0">
                <a:solidFill>
                  <a:schemeClr val="tx2"/>
                </a:solidFill>
                <a:cs typeface="Times New Roman" pitchFamily="18" charset="0"/>
              </a:rPr>
              <a:t>это привычное положение тела при стоянии, ходьбе, сидении; формируется в процессе роста, развития и воспитания (в период от 5 до 18 лет</a:t>
            </a:r>
            <a:r>
              <a:rPr kumimoji="0" lang="ru-RU" sz="1800" b="0" dirty="0" smtClean="0">
                <a:solidFill>
                  <a:schemeClr val="tx2"/>
                </a:solidFill>
                <a:cs typeface="Times New Roman" pitchFamily="18" charset="0"/>
              </a:rPr>
              <a:t>).</a:t>
            </a:r>
            <a:endParaRPr kumimoji="0" lang="ru-RU" sz="1800" b="0" dirty="0">
              <a:solidFill>
                <a:schemeClr val="tx2"/>
              </a:solidFill>
              <a:cs typeface="Times New Roman" pitchFamily="18" charset="0"/>
            </a:endParaRP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548921" y="1772816"/>
            <a:ext cx="4562959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kumimoji="0" lang="ru-RU" b="1" i="1" dirty="0">
                <a:solidFill>
                  <a:srgbClr val="FF0000"/>
                </a:solidFill>
                <a:cs typeface="Times New Roman" pitchFamily="18" charset="0"/>
              </a:rPr>
              <a:t>Признаки правильной осанки:</a:t>
            </a:r>
            <a:endParaRPr kumimoji="0" lang="ru-RU" b="1" dirty="0">
              <a:solidFill>
                <a:srgbClr val="FF0000"/>
              </a:solidFill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kumimoji="0" lang="ru-RU" sz="1600" b="0" i="1" dirty="0">
                <a:solidFill>
                  <a:schemeClr val="tx2"/>
                </a:solidFill>
                <a:cs typeface="Times New Roman" pitchFamily="18" charset="0"/>
              </a:rPr>
              <a:t>• </a:t>
            </a:r>
            <a:r>
              <a:rPr kumimoji="0" lang="ru-RU" sz="1600" b="0" dirty="0">
                <a:solidFill>
                  <a:schemeClr val="tx2"/>
                </a:solidFill>
                <a:cs typeface="Times New Roman" pitchFamily="18" charset="0"/>
              </a:rPr>
              <a:t>голова приподнята, грудная клетка развернута, плечи - на одном уровне</a:t>
            </a:r>
            <a:r>
              <a:rPr kumimoji="0" lang="ru-RU" sz="1600" b="0" dirty="0" smtClean="0">
                <a:solidFill>
                  <a:schemeClr val="tx2"/>
                </a:solidFill>
                <a:cs typeface="Times New Roman" pitchFamily="18" charset="0"/>
              </a:rPr>
              <a:t>;</a:t>
            </a:r>
            <a:endParaRPr lang="en-US" sz="1600" dirty="0">
              <a:solidFill>
                <a:schemeClr val="tx2"/>
              </a:solidFill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kumimoji="0" lang="ru-RU" sz="1600" b="0" dirty="0" smtClean="0">
                <a:solidFill>
                  <a:schemeClr val="tx2"/>
                </a:solidFill>
                <a:cs typeface="Times New Roman" pitchFamily="18" charset="0"/>
              </a:rPr>
              <a:t>• </a:t>
            </a:r>
            <a:r>
              <a:rPr kumimoji="0" lang="ru-RU" sz="1600" b="0" dirty="0">
                <a:solidFill>
                  <a:schemeClr val="tx2"/>
                </a:solidFill>
                <a:cs typeface="Times New Roman" pitchFamily="18" charset="0"/>
              </a:rPr>
              <a:t>если смотреть сзади, голова, шея и позвоночник составляют прямую вертикальную линию</a:t>
            </a:r>
            <a:r>
              <a:rPr kumimoji="0" lang="ru-RU" sz="1600" b="0" dirty="0" smtClean="0">
                <a:solidFill>
                  <a:schemeClr val="tx2"/>
                </a:solidFill>
                <a:cs typeface="Times New Roman" pitchFamily="18" charset="0"/>
              </a:rPr>
              <a:t>;</a:t>
            </a:r>
            <a:endParaRPr lang="en-US" sz="1600" dirty="0">
              <a:solidFill>
                <a:schemeClr val="tx2"/>
              </a:solidFill>
            </a:endParaRPr>
          </a:p>
          <a:p>
            <a:pPr algn="just">
              <a:spcBef>
                <a:spcPct val="50000"/>
              </a:spcBef>
            </a:pPr>
            <a:r>
              <a:rPr kumimoji="0" lang="ru-RU" sz="1600" b="0" dirty="0" smtClean="0">
                <a:solidFill>
                  <a:schemeClr val="tx2"/>
                </a:solidFill>
                <a:cs typeface="Times New Roman" pitchFamily="18" charset="0"/>
              </a:rPr>
              <a:t>• </a:t>
            </a:r>
            <a:r>
              <a:rPr kumimoji="0" lang="ru-RU" sz="1600" b="0" dirty="0">
                <a:solidFill>
                  <a:schemeClr val="tx2"/>
                </a:solidFill>
                <a:cs typeface="Times New Roman" pitchFamily="18" charset="0"/>
              </a:rPr>
              <a:t>если  смотреть  сбоку, позво­ночник имеет небольшие углубления в шейном и поясничном отделах (лордозы) и небольшую выпуклость в грудном отделе (кифоз). </a:t>
            </a:r>
            <a:endParaRPr lang="en-US" sz="1600" dirty="0" smtClean="0">
              <a:solidFill>
                <a:schemeClr val="tx2"/>
              </a:solidFill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ru-RU" sz="1600" b="1" dirty="0">
                <a:solidFill>
                  <a:srgbClr val="FF0000"/>
                </a:solidFill>
              </a:rPr>
              <a:t>Правильная осанка ценна потому, что при ней для всех внутренних органов создаются наиболее благополучные условия </a:t>
            </a:r>
            <a:r>
              <a:rPr lang="ru-RU" sz="1600" b="1" dirty="0" smtClean="0">
                <a:solidFill>
                  <a:srgbClr val="FF0000"/>
                </a:solidFill>
              </a:rPr>
              <a:t>функционирования,</a:t>
            </a:r>
            <a:r>
              <a:rPr lang="en-US" sz="1600" b="1" dirty="0" smtClean="0">
                <a:solidFill>
                  <a:srgbClr val="FF0000"/>
                </a:solidFill>
              </a:rPr>
              <a:t> </a:t>
            </a:r>
            <a:r>
              <a:rPr lang="ru-RU" sz="1600" b="1" dirty="0" smtClean="0">
                <a:solidFill>
                  <a:srgbClr val="FF0000"/>
                </a:solidFill>
              </a:rPr>
              <a:t>а </a:t>
            </a:r>
            <a:r>
              <a:rPr lang="ru-RU" sz="1600" b="1" dirty="0">
                <a:solidFill>
                  <a:srgbClr val="FF0000"/>
                </a:solidFill>
              </a:rPr>
              <a:t>движения человека наиболее естественны и экономичны. </a:t>
            </a:r>
            <a:endParaRPr lang="ru-RU" sz="1600" dirty="0">
              <a:solidFill>
                <a:srgbClr val="FF0000"/>
              </a:solidFill>
            </a:endParaRPr>
          </a:p>
          <a:p>
            <a:pPr algn="just">
              <a:spcBef>
                <a:spcPct val="50000"/>
              </a:spcBef>
            </a:pPr>
            <a:endParaRPr kumimoji="0" lang="en-US" sz="1600" b="0" dirty="0" smtClean="0">
              <a:solidFill>
                <a:schemeClr val="tx2"/>
              </a:solidFill>
              <a:cs typeface="Times New Roman" pitchFamily="18" charset="0"/>
            </a:endParaRPr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11881" y="1772816"/>
            <a:ext cx="2024063" cy="2895600"/>
          </a:xfrm>
          <a:prstGeom prst="rect">
            <a:avLst/>
          </a:prstGeom>
          <a:noFill/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1772816"/>
            <a:ext cx="828675" cy="2743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25847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autoUpdateAnimBg="0"/>
      <p:bldP spid="6149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83729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124200" y="0"/>
            <a:ext cx="2757488" cy="608013"/>
          </a:xfrm>
        </p:spPr>
        <p:txBody>
          <a:bodyPr>
            <a:normAutofit fontScale="90000"/>
          </a:bodyPr>
          <a:lstStyle/>
          <a:p>
            <a:r>
              <a:rPr lang="ru-RU"/>
              <a:t>Осанка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381000" y="1371600"/>
            <a:ext cx="4038600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Признаки неправильной </a:t>
            </a:r>
            <a:endParaRPr kumimoji="0"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spcBef>
                <a:spcPct val="50000"/>
              </a:spcBef>
            </a:pPr>
            <a:r>
              <a:rPr kumimoji="0"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осанки</a:t>
            </a:r>
          </a:p>
          <a:p>
            <a:pPr algn="just">
              <a:spcBef>
                <a:spcPct val="50000"/>
              </a:spcBef>
            </a:pPr>
            <a:r>
              <a:rPr kumimoji="0" lang="ru-RU" sz="1800" b="0" dirty="0">
                <a:solidFill>
                  <a:schemeClr val="tx2"/>
                </a:solidFill>
                <a:cs typeface="Times New Roman" pitchFamily="18" charset="0"/>
              </a:rPr>
              <a:t>• голова выдвинута за продольную ось тела (опущенная голова);</a:t>
            </a:r>
          </a:p>
          <a:p>
            <a:pPr algn="just">
              <a:spcBef>
                <a:spcPct val="50000"/>
              </a:spcBef>
            </a:pPr>
            <a:r>
              <a:rPr kumimoji="0" lang="ru-RU" sz="1800" b="0" dirty="0">
                <a:solidFill>
                  <a:schemeClr val="tx2"/>
                </a:solidFill>
                <a:cs typeface="Times New Roman" pitchFamily="18" charset="0"/>
              </a:rPr>
              <a:t>•  плечи сведены вперед, подняты (или асимметричное положение плеч);</a:t>
            </a:r>
          </a:p>
          <a:p>
            <a:pPr algn="just">
              <a:spcBef>
                <a:spcPct val="50000"/>
              </a:spcBef>
            </a:pPr>
            <a:r>
              <a:rPr kumimoji="0" lang="ru-RU" sz="1800" b="0" dirty="0">
                <a:solidFill>
                  <a:schemeClr val="tx2"/>
                </a:solidFill>
                <a:cs typeface="Times New Roman" pitchFamily="18" charset="0"/>
              </a:rPr>
              <a:t>• круглая спина, запавшая грудная клетка; живот выпячен, таз отставлен назад;</a:t>
            </a:r>
          </a:p>
          <a:p>
            <a:pPr algn="just">
              <a:spcBef>
                <a:spcPct val="50000"/>
              </a:spcBef>
            </a:pPr>
            <a:r>
              <a:rPr kumimoji="0" lang="ru-RU" sz="1800" b="0" dirty="0">
                <a:solidFill>
                  <a:schemeClr val="tx2"/>
                </a:solidFill>
                <a:cs typeface="Times New Roman" pitchFamily="18" charset="0"/>
              </a:rPr>
              <a:t>•</a:t>
            </a:r>
            <a:r>
              <a:rPr kumimoji="0" lang="ru-RU" sz="1800" b="0" dirty="0">
                <a:solidFill>
                  <a:schemeClr val="tx2"/>
                </a:solidFill>
              </a:rPr>
              <a:t>  </a:t>
            </a:r>
            <a:r>
              <a:rPr kumimoji="0" lang="ru-RU" sz="1800" b="0" dirty="0">
                <a:solidFill>
                  <a:schemeClr val="tx2"/>
                </a:solidFill>
                <a:cs typeface="Times New Roman" pitchFamily="18" charset="0"/>
              </a:rPr>
              <a:t>излишне увеличен поясничный изгиб.</a:t>
            </a:r>
            <a:endParaRPr kumimoji="0" lang="ru-RU" sz="1800" b="0" dirty="0">
              <a:solidFill>
                <a:schemeClr val="tx2"/>
              </a:solidFill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828800"/>
            <a:ext cx="2192338" cy="3124200"/>
          </a:xfrm>
          <a:prstGeom prst="rect">
            <a:avLst/>
          </a:prstGeom>
          <a:noFill/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0" y="1981200"/>
            <a:ext cx="954088" cy="2895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74561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8003232" cy="1512168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Последствия неправильной осанки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63738"/>
            <a:ext cx="8136904" cy="41295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4416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00" y="1722812"/>
            <a:ext cx="8424936" cy="494851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59632" y="764704"/>
            <a:ext cx="60486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 </a:t>
            </a:r>
            <a:r>
              <a:rPr lang="ru-RU" sz="3600" b="1" dirty="0">
                <a:solidFill>
                  <a:srgbClr val="7030A0"/>
                </a:solidFill>
              </a:rPr>
              <a:t>Исследование:</a:t>
            </a:r>
            <a:endParaRPr lang="ru-RU" sz="3600" dirty="0">
              <a:solidFill>
                <a:srgbClr val="7030A0"/>
              </a:solidFill>
            </a:endParaRPr>
          </a:p>
          <a:p>
            <a:pPr algn="ctr"/>
            <a:r>
              <a:rPr lang="ru-RU" b="1" dirty="0"/>
              <a:t>Изучение осанок по визуальному осмотру.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8526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77581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411</TotalTime>
  <Words>313</Words>
  <Application>Microsoft Office PowerPoint</Application>
  <PresentationFormat>Экран (4:3)</PresentationFormat>
  <Paragraphs>49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Волна</vt:lpstr>
      <vt:lpstr>Учебно-исследовательский проект </vt:lpstr>
      <vt:lpstr> Цели: 1. Выяснить основные причины нарушения осанки 2. Составить рекомендации для профилактике нарушения осанки.</vt:lpstr>
      <vt:lpstr>Актуальность</vt:lpstr>
      <vt:lpstr>Осанка</vt:lpstr>
      <vt:lpstr>Презентация PowerPoint</vt:lpstr>
      <vt:lpstr>Осанка</vt:lpstr>
      <vt:lpstr>Последствия неправильной осанки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Вывод:</vt:lpstr>
      <vt:lpstr>РЕКОМЕНДАЦИИ: </vt:lpstr>
      <vt:lpstr>Рекомендации 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Учебно-исследовательский проект </dc:title>
  <dc:creator>ytghjybryti</dc:creator>
  <cp:lastModifiedBy>Альфия Ахметовна</cp:lastModifiedBy>
  <cp:revision>37</cp:revision>
  <dcterms:created xsi:type="dcterms:W3CDTF">2013-12-22T05:36:05Z</dcterms:created>
  <dcterms:modified xsi:type="dcterms:W3CDTF">2013-12-26T08:34:42Z</dcterms:modified>
</cp:coreProperties>
</file>