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70" r:id="rId8"/>
    <p:sldId id="271" r:id="rId9"/>
    <p:sldId id="272" r:id="rId10"/>
    <p:sldId id="273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4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18.03.2014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18.03.2014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18.03.2014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18.03.2014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18.03.2014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18.03.2014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18.03.2014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18.03.2014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18.03.2014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18.03.2014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18.03.2014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18.03.2014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ru.wikipedia.org/wiki/%D0%A5%D0%BE%D0%BB%D0%B5%D1%80%D0%B8%D0%BA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ru.wikipedia.org/wiki/%D0%A1%D0%B0%D0%BD%D0%B3%D0%B2%D0%B8%D0%BD%D0%B8%D0%BA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2%D0%BE%D1%81%D0%BF%D1%80%D0%B8%D1%8F%D1%82%D0%B8%D0%B5" TargetMode="External"/><Relationship Id="rId7" Type="http://schemas.openxmlformats.org/officeDocument/2006/relationships/hyperlink" Target="http://ru.wikipedia.org/wiki/%D0%98%D0%BD%D1%82%D1%80%D0%BE%D0%B2%D0%B5%D1%80%D1%81%D0%B8%D1%8F_%E2%80%94_%D1%8D%D0%BA%D1%81%D1%82%D1%80%D0%B0%D0%B2%D0%B5%D1%80%D1%81%D0%B8%D1%8F" TargetMode="External"/><Relationship Id="rId2" Type="http://schemas.openxmlformats.org/officeDocument/2006/relationships/hyperlink" Target="http://ru.wikipedia.org/wiki/%D0%9F%D1%81%D0%B8%D1%85%D0%B8%D1%87%D0%B5%D1%81%D0%BA%D0%B8%D0%B5_%D0%BF%D1%80%D0%BE%D1%86%D0%B5%D1%81%D1%81%D1%8B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2%D0%BE%D0%BB%D1%8F_(%D0%BF%D1%81%D0%B8%D1%85%D0%BE%D0%BB%D0%BE%D0%B3%D0%B8%D1%8F)" TargetMode="External"/><Relationship Id="rId5" Type="http://schemas.openxmlformats.org/officeDocument/2006/relationships/hyperlink" Target="http://ru.wikipedia.org/wiki/%D0%92%D0%BD%D0%B8%D0%BC%D0%B0%D0%BD%D0%B8%D0%B5" TargetMode="External"/><Relationship Id="rId4" Type="http://schemas.openxmlformats.org/officeDocument/2006/relationships/hyperlink" Target="http://ru.wikipedia.org/wiki/%D0%9C%D1%8B%D1%88%D0%BB%D0%B5%D0%BD%D0%B8%D0%B5_(%D0%BF%D1%81%D0%B8%D1%85%D0%BE%D0%BB%D0%BE%D0%B3%D0%B8%D1%8F)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9F%D1%81%D0%B8%D1%85%D0%B8%D1%87%D0%B5%D1%81%D0%BA%D0%B8%D0%B5_%D0%BF%D1%80%D0%BE%D1%86%D0%B5%D1%81%D1%81%D1%8B" TargetMode="Externa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ru.wikipedia.org/wiki/%D0%A4%D0%BB%D0%B5%D0%B3%D0%BC%D0%B0%D1%82%D0%B8%D0%BA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ru.wikipedia.org/wiki/%D0%9C%D0%B5%D0%BB%D0%B0%D0%BD%D1%85%D0%BE%D0%BB%D0%B8%D0%BA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620688"/>
            <a:ext cx="7916416" cy="201622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Природные свойства нервной </a:t>
            </a:r>
            <a:r>
              <a:rPr lang="en-US" dirty="0" smtClean="0"/>
              <a:t>системы</a:t>
            </a:r>
            <a:r>
              <a:rPr lang="ru-RU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2492896"/>
            <a:ext cx="4104456" cy="936104"/>
          </a:xfrm>
        </p:spPr>
        <p:txBody>
          <a:bodyPr>
            <a:normAutofit fontScale="92500"/>
          </a:bodyPr>
          <a:lstStyle/>
          <a:p>
            <a:pPr algn="ctr"/>
            <a:r>
              <a:rPr lang="ru-RU" b="1" dirty="0" smtClean="0"/>
              <a:t>Презентацию подготовила </a:t>
            </a:r>
          </a:p>
          <a:p>
            <a:pPr algn="ctr"/>
            <a:r>
              <a:rPr lang="ru-RU" b="1" dirty="0" smtClean="0"/>
              <a:t>Ученица 11 «Б» класса</a:t>
            </a:r>
          </a:p>
          <a:p>
            <a:pPr algn="ctr"/>
            <a:r>
              <a:rPr lang="ru-RU" b="1" dirty="0" smtClean="0"/>
              <a:t>Волокитина Маргарита</a:t>
            </a:r>
            <a:endParaRPr lang="ru-RU" b="1" dirty="0"/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3717032"/>
            <a:ext cx="5247547" cy="2592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836712"/>
            <a:ext cx="8229600" cy="4853136"/>
          </a:xfrm>
        </p:spPr>
        <p:txBody>
          <a:bodyPr>
            <a:normAutofit fontScale="85000" lnSpcReduction="20000"/>
          </a:bodyPr>
          <a:lstStyle/>
          <a:p>
            <a:pPr marL="514350" lvl="0" indent="-514350">
              <a:buFont typeface="+mj-lt"/>
              <a:buAutoNum type="arabicPeriod" startAt="11"/>
            </a:pPr>
            <a:r>
              <a:rPr lang="ru-RU" dirty="0" smtClean="0"/>
              <a:t>Впечатлителен до слезливости, тревожности.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ru-RU" dirty="0" smtClean="0"/>
              <a:t>Чрезвычайно восприимчив к одобрению и поощрению.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ru-RU" dirty="0" smtClean="0"/>
              <a:t>Предъявляет высокие требования к себе и к окружающим.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ru-RU" dirty="0" smtClean="0"/>
              <a:t>Склонен к подозрительности, мнительности.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ru-RU" dirty="0" smtClean="0"/>
              <a:t>Болезненно чувствителен и легко раним.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ru-RU" dirty="0" smtClean="0"/>
              <a:t>Чрезмерно обидчив.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ru-RU" dirty="0" smtClean="0"/>
              <a:t>Скрытен и не общителен, не делится ни с кем своими мыслями.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ru-RU" dirty="0" smtClean="0"/>
              <a:t>Малоактивен в работе.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ru-RU" dirty="0" smtClean="0"/>
              <a:t>Безропотно покорен.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ru-RU" dirty="0" smtClean="0"/>
              <a:t>Стремится вызвать сочувствие и помощь окружающих.</a:t>
            </a:r>
          </a:p>
          <a:p>
            <a:pPr marL="514350" indent="-514350">
              <a:buFont typeface="+mj-lt"/>
              <a:buAutoNum type="arabicPeriod" startAt="11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9675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Холерик.</a:t>
            </a:r>
            <a:endParaRPr lang="ru-RU" sz="4400" dirty="0"/>
          </a:p>
        </p:txBody>
      </p:sp>
      <p:pic>
        <p:nvPicPr>
          <p:cNvPr id="3" name="Рисунок 2" descr="Снимок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2780927"/>
            <a:ext cx="7848872" cy="29258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30352"/>
            <a:ext cx="5040560" cy="5562944"/>
          </a:xfrm>
        </p:spPr>
        <p:txBody>
          <a:bodyPr>
            <a:normAutofit fontScale="85000" lnSpcReduction="20000"/>
          </a:bodyPr>
          <a:lstStyle/>
          <a:p>
            <a:pPr>
              <a:buClr>
                <a:schemeClr val="bg1">
                  <a:lumMod val="65000"/>
                </a:schemeClr>
              </a:buClr>
              <a:buFont typeface="Wingdings" pitchFamily="2" charset="2"/>
              <a:buChar char="v"/>
            </a:pPr>
            <a:r>
              <a:rPr lang="en-US" i="1" u="sng" dirty="0" smtClean="0">
                <a:hlinkClick r:id="rId2" tooltip="Холерик"/>
              </a:rPr>
              <a:t>Холерик</a:t>
            </a:r>
            <a:r>
              <a:rPr lang="en-US" dirty="0" smtClean="0"/>
              <a:t> — быстрый, порывистый, однако совершенно неуравновешенный, с резко меняющимся настроением с эмоциональными вспышками, быстро истощаемый. У него нет равновесия нервных процессов, это его резко отличает от сангвиника. Холерик обладает огромной работоспособностью, однако, увлекаясь, безалаберно растрачивает свои силы и быстро истощается.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Снимок х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6096" y="908720"/>
            <a:ext cx="3009640" cy="4608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183880" cy="86409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Характеристика</a:t>
            </a:r>
            <a:r>
              <a:rPr lang="en-US" dirty="0" smtClean="0"/>
              <a:t> </a:t>
            </a:r>
            <a:r>
              <a:rPr lang="en-US" dirty="0" smtClean="0"/>
              <a:t>холерика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72816"/>
            <a:ext cx="8291264" cy="3960440"/>
          </a:xfrm>
        </p:spPr>
        <p:txBody>
          <a:bodyPr>
            <a:normAutofit fontScale="850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Неусидчив, суетлив.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Невыдержан, вспыльчив.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Нетерпелив, реактивен.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Резок и прямолинеен во взаимоотношениях с людьми.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Решителен и инициативен.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Энергичен.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Находчив в споре.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Работает рывками.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Склонен к риску.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Злопамятен и обидчив.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764704"/>
            <a:ext cx="8183880" cy="4986880"/>
          </a:xfrm>
        </p:spPr>
        <p:txBody>
          <a:bodyPr>
            <a:normAutofit fontScale="85000" lnSpcReduction="20000"/>
          </a:bodyPr>
          <a:lstStyle/>
          <a:p>
            <a:pPr marL="514350" lvl="0" indent="-514350">
              <a:buFont typeface="+mj-lt"/>
              <a:buAutoNum type="arabicPeriod" startAt="11"/>
            </a:pPr>
            <a:r>
              <a:rPr lang="ru-RU" dirty="0" smtClean="0"/>
              <a:t>Обладает страстной, со сбивчивыми интонациями речью.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ru-RU" dirty="0" smtClean="0"/>
              <a:t>Неуравновешен и склонен  горячности.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ru-RU" dirty="0" smtClean="0"/>
              <a:t>Агрессивен.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ru-RU" dirty="0" smtClean="0"/>
              <a:t>Нетерпим к недостаткам.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ru-RU" dirty="0" smtClean="0"/>
              <a:t>Обладает выразительной мимикой.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ru-RU" dirty="0" smtClean="0"/>
              <a:t>Способен быстро действовать и решать жизненные задачи.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ru-RU" dirty="0" smtClean="0"/>
              <a:t>Неустанно стремится к новому.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ru-RU" dirty="0" smtClean="0"/>
              <a:t>Обладает резкими, порывистыми движениями.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ru-RU" dirty="0" smtClean="0"/>
              <a:t>Неустойчив в достижении поставленной цели.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ru-RU" dirty="0" smtClean="0"/>
              <a:t>Склонен к резким сменам настроения</a:t>
            </a:r>
            <a:r>
              <a:rPr lang="ru-RU" dirty="0" smtClean="0"/>
              <a:t>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2474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Сангвиник.</a:t>
            </a:r>
            <a:endParaRPr lang="ru-RU" sz="4400" dirty="0"/>
          </a:p>
        </p:txBody>
      </p:sp>
      <p:pic>
        <p:nvPicPr>
          <p:cNvPr id="3" name="Рисунок 2" descr="Сним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2708920"/>
            <a:ext cx="7924099" cy="3024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03848" y="476672"/>
            <a:ext cx="5482952" cy="5202904"/>
          </a:xfrm>
        </p:spPr>
        <p:txBody>
          <a:bodyPr>
            <a:normAutofit fontScale="85000" lnSpcReduction="10000"/>
          </a:bodyPr>
          <a:lstStyle/>
          <a:p>
            <a:pPr>
              <a:buClr>
                <a:schemeClr val="bg1">
                  <a:lumMod val="65000"/>
                </a:schemeClr>
              </a:buClr>
              <a:buFont typeface="Wingdings" pitchFamily="2" charset="2"/>
              <a:buChar char="v"/>
            </a:pPr>
            <a:r>
              <a:rPr lang="en-US" i="1" u="sng" dirty="0" smtClean="0">
                <a:hlinkClick r:id="rId2" tooltip="Сангвиник"/>
              </a:rPr>
              <a:t>Сангвиник</a:t>
            </a:r>
            <a:r>
              <a:rPr lang="en-US" dirty="0" smtClean="0"/>
              <a:t> — живой, горячий, подвижный человек, с частой сменой впечатлений, с быстрой реакцией на все события, происходящие вокруг него, довольно легко примиряющийся со своими неудачами и неприятностями. Обычно сангвиник обладает выразительной мимикой. Он очень продуктивен в работе, когда ему интересно, если работа не интересна, он относится к ней безразлично, ему становится скучно.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Снимок с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124744"/>
            <a:ext cx="2996717" cy="44644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183880" cy="72008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Характеристика</a:t>
            </a:r>
            <a:r>
              <a:rPr lang="en-US" dirty="0" smtClean="0"/>
              <a:t> </a:t>
            </a:r>
            <a:r>
              <a:rPr lang="en-US" dirty="0" smtClean="0"/>
              <a:t>сангвиника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19256" cy="4320480"/>
          </a:xfrm>
        </p:spPr>
        <p:txBody>
          <a:bodyPr>
            <a:normAutofit fontScale="850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Веселый и жизнерадостный.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Деловитый.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Часто не доводит дело до конца.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Склонен переоценивать себя, свои возможности.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Способен быстро схватывать новое.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Неустойчив в интересах и склонностях.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Легко переживает неудачи и неприятности.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Легко приспосабливается к различным обстоятельствам.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С увлечением берется за новое дело.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Быстро остывает, если дело перестает интересовать</a:t>
            </a:r>
            <a:r>
              <a:rPr lang="ru-RU" dirty="0" smtClean="0"/>
              <a:t>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620688"/>
            <a:ext cx="8183880" cy="5256584"/>
          </a:xfrm>
        </p:spPr>
        <p:txBody>
          <a:bodyPr>
            <a:normAutofit fontScale="85000" lnSpcReduction="20000"/>
          </a:bodyPr>
          <a:lstStyle/>
          <a:p>
            <a:pPr marL="514350" lvl="0" indent="-514350">
              <a:buFont typeface="+mj-lt"/>
              <a:buAutoNum type="arabicPeriod" startAt="11"/>
            </a:pPr>
            <a:r>
              <a:rPr lang="ru-RU" dirty="0" smtClean="0"/>
              <a:t>Быстро включается в новую  работу и быстро переключается с одной работы на другую.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ru-RU" dirty="0" smtClean="0"/>
              <a:t>Тяготится однообразием, будничной работой.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ru-RU" dirty="0" smtClean="0"/>
              <a:t>Общителен и отзывчив, не чувствует скованности в общении с новыми людьми.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ru-RU" dirty="0" smtClean="0"/>
              <a:t>Работает быстро, увлеченно, ровно. Нуждается в перерывах реже других.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ru-RU" dirty="0" smtClean="0"/>
              <a:t>Вынослив и работоспособен.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ru-RU" dirty="0" smtClean="0"/>
              <a:t>Обладает громкой, быстрой, отчетливой речью, сопровождающейся живыми жестами.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ru-RU" dirty="0" smtClean="0"/>
              <a:t>Сохраняет самообладание в неожиданной сложной обстановке.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ru-RU" dirty="0" smtClean="0"/>
              <a:t>Обладает всегда бодрым настроением.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ru-RU" dirty="0" smtClean="0"/>
              <a:t>Быстро засыпает и пробуждается.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ru-RU" dirty="0" smtClean="0"/>
              <a:t>Часто не собран, проявляет поспешность в решениях.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55888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От темперамента человека зависят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556792"/>
            <a:ext cx="8352928" cy="4680520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dirty="0" smtClean="0"/>
              <a:t>скорость </a:t>
            </a:r>
            <a:r>
              <a:rPr lang="ru-RU" dirty="0" smtClean="0"/>
              <a:t>возникновения </a:t>
            </a:r>
            <a:r>
              <a:rPr lang="ru-RU" dirty="0" smtClean="0">
                <a:hlinkClick r:id="rId2" tooltip="Психические процессы"/>
              </a:rPr>
              <a:t>психических процессов</a:t>
            </a:r>
            <a:r>
              <a:rPr lang="ru-RU" dirty="0" smtClean="0"/>
              <a:t> (например, скорость </a:t>
            </a:r>
            <a:r>
              <a:rPr lang="ru-RU" dirty="0" smtClean="0">
                <a:hlinkClick r:id="rId3" tooltip="Восприятие"/>
              </a:rPr>
              <a:t>восприятия</a:t>
            </a:r>
            <a:r>
              <a:rPr lang="ru-RU" dirty="0" smtClean="0"/>
              <a:t>, быстрота </a:t>
            </a:r>
            <a:r>
              <a:rPr lang="ru-RU" dirty="0" smtClean="0">
                <a:hlinkClick r:id="rId4" tooltip="Мышление (психология)"/>
              </a:rPr>
              <a:t>мышления</a:t>
            </a:r>
            <a:r>
              <a:rPr lang="ru-RU" dirty="0" smtClean="0"/>
              <a:t>, длительность сосредоточения </a:t>
            </a:r>
            <a:r>
              <a:rPr lang="ru-RU" dirty="0" smtClean="0">
                <a:hlinkClick r:id="rId5" tooltip="Внимание"/>
              </a:rPr>
              <a:t>внимания</a:t>
            </a:r>
            <a:r>
              <a:rPr lang="ru-RU" dirty="0" smtClean="0"/>
              <a:t> и т. п</a:t>
            </a:r>
            <a:r>
              <a:rPr lang="ru-RU" dirty="0" smtClean="0"/>
              <a:t>.);</a:t>
            </a:r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пластичность и устойчивость психических явлений, лёгкость их смены и переключения</a:t>
            </a:r>
            <a:r>
              <a:rPr lang="ru-RU" dirty="0" smtClean="0"/>
              <a:t>;</a:t>
            </a:r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темп и ритм деятельности</a:t>
            </a:r>
            <a:r>
              <a:rPr lang="ru-RU" dirty="0" smtClean="0"/>
              <a:t>;</a:t>
            </a:r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интенсивность </a:t>
            </a:r>
            <a:r>
              <a:rPr lang="ru-RU" dirty="0" smtClean="0">
                <a:hlinkClick r:id="rId2" tooltip="Психические процессы"/>
              </a:rPr>
              <a:t>психических процессов</a:t>
            </a:r>
            <a:r>
              <a:rPr lang="ru-RU" dirty="0" smtClean="0"/>
              <a:t> (например, сила эмоций, активность </a:t>
            </a:r>
            <a:r>
              <a:rPr lang="ru-RU" dirty="0" smtClean="0">
                <a:hlinkClick r:id="rId6" tooltip="Воля (психология)"/>
              </a:rPr>
              <a:t>воли</a:t>
            </a:r>
            <a:r>
              <a:rPr lang="ru-RU" dirty="0" smtClean="0"/>
              <a:t>);</a:t>
            </a:r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направленность психической деятельности на определённые объекты (</a:t>
            </a:r>
            <a:r>
              <a:rPr lang="ru-RU" dirty="0" smtClean="0">
                <a:hlinkClick r:id="rId7" tooltip="Интроверсия — экстраверсия"/>
              </a:rPr>
              <a:t>экстраверсия или интроверсия</a:t>
            </a:r>
            <a:r>
              <a:rPr lang="ru-RU" dirty="0" smtClean="0"/>
              <a:t>).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98688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buClr>
                <a:schemeClr val="bg1">
                  <a:lumMod val="65000"/>
                </a:schemeClr>
              </a:buClr>
              <a:buFont typeface="Wingdings" pitchFamily="2" charset="2"/>
              <a:buChar char="v"/>
            </a:pPr>
            <a:r>
              <a:rPr lang="en-US" dirty="0" smtClean="0"/>
              <a:t>Темперамент — это постоянные и устойчивые индивидуально неповторимые природные свойства личности, определяющие динамику психической деятельности независимо от ее содержания. Темперамент проявляется не только в поведении. Четыре известных темперамента: флегматический, </a:t>
            </a:r>
            <a:r>
              <a:rPr lang="en-US" dirty="0" smtClean="0"/>
              <a:t>сангвинический,</a:t>
            </a:r>
            <a:r>
              <a:rPr lang="ru-RU" dirty="0" smtClean="0"/>
              <a:t> </a:t>
            </a:r>
            <a:r>
              <a:rPr lang="en-US" dirty="0" smtClean="0"/>
              <a:t>холерический</a:t>
            </a:r>
            <a:r>
              <a:rPr lang="en-US" dirty="0" smtClean="0"/>
              <a:t> </a:t>
            </a:r>
            <a:r>
              <a:rPr lang="en-US" dirty="0" smtClean="0"/>
              <a:t>и</a:t>
            </a:r>
            <a:r>
              <a:rPr lang="en-US" dirty="0" smtClean="0"/>
              <a:t> </a:t>
            </a:r>
            <a:r>
              <a:rPr lang="en-US" dirty="0" smtClean="0"/>
              <a:t>меланхолический.</a:t>
            </a:r>
            <a:endParaRPr lang="ru-RU" dirty="0" smtClean="0"/>
          </a:p>
          <a:p>
            <a:pPr>
              <a:lnSpc>
                <a:spcPct val="120000"/>
              </a:lnSpc>
              <a:buClr>
                <a:schemeClr val="bg1">
                  <a:lumMod val="65000"/>
                </a:schemeClr>
              </a:buClr>
              <a:buFont typeface="Wingdings" pitchFamily="2" charset="2"/>
              <a:buChar char="v"/>
            </a:pPr>
            <a:endParaRPr lang="ru-RU" dirty="0" smtClean="0"/>
          </a:p>
          <a:p>
            <a:pPr>
              <a:lnSpc>
                <a:spcPct val="120000"/>
              </a:lnSpc>
              <a:buClr>
                <a:schemeClr val="bg1">
                  <a:lumMod val="65000"/>
                </a:schemeClr>
              </a:buClr>
              <a:buFont typeface="Wingdings" pitchFamily="2" charset="2"/>
              <a:buChar char="v"/>
            </a:pPr>
            <a:r>
              <a:rPr lang="en-US" dirty="0" smtClean="0"/>
              <a:t>Они </a:t>
            </a:r>
            <a:r>
              <a:rPr lang="en-US" dirty="0" smtClean="0"/>
              <a:t>прочно укоренились в литературе и в быту и существуют до</a:t>
            </a:r>
            <a:r>
              <a:rPr lang="ru-RU" dirty="0" smtClean="0"/>
              <a:t> </a:t>
            </a:r>
            <a:r>
              <a:rPr lang="en-US" dirty="0" smtClean="0"/>
              <a:t>настоящего</a:t>
            </a:r>
            <a:r>
              <a:rPr lang="ru-RU" dirty="0" smtClean="0"/>
              <a:t> </a:t>
            </a:r>
            <a:r>
              <a:rPr lang="en-US" dirty="0" smtClean="0"/>
              <a:t>времени.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Темперамент делится на два разных </a:t>
            </a:r>
            <a:r>
              <a:rPr lang="ru-RU" dirty="0" smtClean="0"/>
              <a:t>типа </a:t>
            </a:r>
            <a:r>
              <a:rPr lang="ru-RU" dirty="0" smtClean="0"/>
              <a:t>личности: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5536" y="1628800"/>
            <a:ext cx="3744416" cy="4104456"/>
          </a:xfrm>
        </p:spPr>
        <p:txBody>
          <a:bodyPr>
            <a:noAutofit/>
          </a:bodyPr>
          <a:lstStyle/>
          <a:p>
            <a:r>
              <a:rPr lang="ru-RU" sz="2400" dirty="0" smtClean="0">
                <a:hlinkClick r:id="rId2" tooltip="Психические процессы"/>
              </a:rPr>
              <a:t>Экстраверт</a:t>
            </a:r>
            <a:r>
              <a:rPr lang="ru-RU" sz="2400" dirty="0" smtClean="0"/>
              <a:t> </a:t>
            </a:r>
            <a:r>
              <a:rPr lang="ru-RU" sz="2400" dirty="0" smtClean="0"/>
              <a:t>— человек, психический склад которого направлен на окружающий мир и деятельность в </a:t>
            </a:r>
            <a:r>
              <a:rPr lang="ru-RU" sz="2400" dirty="0" smtClean="0"/>
              <a:t>нем.</a:t>
            </a:r>
          </a:p>
          <a:p>
            <a:endParaRPr lang="ru-RU" sz="2400" dirty="0" smtClean="0"/>
          </a:p>
          <a:p>
            <a:r>
              <a:rPr lang="ru-RU" sz="2400" dirty="0" smtClean="0"/>
              <a:t>К экстравертам относятся холерики и сангвиники.</a:t>
            </a: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99992" y="1556792"/>
            <a:ext cx="4176464" cy="4104456"/>
          </a:xfrm>
        </p:spPr>
        <p:txBody>
          <a:bodyPr>
            <a:noAutofit/>
          </a:bodyPr>
          <a:lstStyle/>
          <a:p>
            <a:r>
              <a:rPr lang="ru-RU" sz="2400" dirty="0" smtClean="0">
                <a:hlinkClick r:id="rId2" tooltip="Психические процессы"/>
              </a:rPr>
              <a:t>Интроверт</a:t>
            </a:r>
            <a:r>
              <a:rPr lang="ru-RU" sz="2400" dirty="0" smtClean="0"/>
              <a:t>— человек, психический склад которого </a:t>
            </a:r>
            <a:r>
              <a:rPr lang="ru-RU" sz="2400" dirty="0" smtClean="0"/>
              <a:t>сосредоточен на </a:t>
            </a:r>
            <a:r>
              <a:rPr lang="ru-RU" sz="2400" dirty="0" smtClean="0"/>
              <a:t>своем внутреннем мире, он обращен на самого </a:t>
            </a:r>
            <a:r>
              <a:rPr lang="ru-RU" sz="2400" dirty="0" smtClean="0"/>
              <a:t>себя.</a:t>
            </a:r>
          </a:p>
          <a:p>
            <a:pPr>
              <a:buNone/>
            </a:pPr>
            <a:endParaRPr lang="ru-RU" sz="2400" dirty="0" smtClean="0"/>
          </a:p>
          <a:p>
            <a:r>
              <a:rPr lang="ru-RU" sz="2400" dirty="0" smtClean="0"/>
              <a:t>К интровертам относятся флегматики и меланхолики.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327896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Тип темперамента и выдающиеся </a:t>
            </a:r>
            <a:r>
              <a:rPr lang="ru-RU" i="1" dirty="0" smtClean="0"/>
              <a:t>исторические личности.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8313" y="1916110"/>
          <a:ext cx="8218488" cy="24489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4622"/>
                <a:gridCol w="2054622"/>
                <a:gridCol w="2054622"/>
                <a:gridCol w="2054622"/>
              </a:tblGrid>
              <a:tr h="648794"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Сангвиник</a:t>
                      </a: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Холерик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Флегматик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Меланхолик</a:t>
                      </a:r>
                      <a:endParaRPr lang="ru-RU" dirty="0"/>
                    </a:p>
                  </a:txBody>
                  <a:tcPr/>
                </a:tc>
              </a:tr>
              <a:tr h="18002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333333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marL="0" algn="just" rtl="0" eaLnBrk="1" latinLnBrk="0" hangingPunct="1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kumimoji="0" lang="ru-RU" sz="1600" kern="12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Наполеон </a:t>
                      </a:r>
                      <a:r>
                        <a:rPr kumimoji="0" lang="ru-RU" sz="1600" kern="1200" dirty="0" smtClean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Бонапарт</a:t>
                      </a:r>
                      <a:endParaRPr kumimoji="0" lang="ru-RU" sz="1600" kern="1200" dirty="0">
                        <a:solidFill>
                          <a:srgbClr val="333333"/>
                        </a:solidFill>
                        <a:latin typeface="Times New Roman"/>
                        <a:ea typeface="Times New Roman"/>
                        <a:cs typeface="+mn-cs"/>
                      </a:endParaRPr>
                    </a:p>
                    <a:p>
                      <a:pPr marL="0" algn="just" rtl="0" eaLnBrk="1" latinLnBrk="0" hangingPunct="1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kumimoji="0" lang="ru-RU" sz="1600" kern="12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Петр </a:t>
                      </a:r>
                      <a:r>
                        <a:rPr kumimoji="0" lang="en-US" sz="1600" kern="12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I</a:t>
                      </a:r>
                      <a:endParaRPr kumimoji="0" lang="ru-RU" sz="1600" kern="1200" dirty="0">
                        <a:solidFill>
                          <a:srgbClr val="333333"/>
                        </a:solidFill>
                        <a:latin typeface="Times New Roman"/>
                        <a:ea typeface="Times New Roman"/>
                        <a:cs typeface="+mn-cs"/>
                      </a:endParaRPr>
                    </a:p>
                    <a:p>
                      <a:pPr marL="0" algn="just" rtl="0" eaLnBrk="1" latinLnBrk="0" hangingPunct="1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kumimoji="0" lang="ru-RU" sz="1600" kern="12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М. Ю. Лермонтов</a:t>
                      </a:r>
                    </a:p>
                    <a:p>
                      <a:pPr marL="0" algn="just" rtl="0" eaLnBrk="1" latinLnBrk="0" hangingPunct="1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kumimoji="0" lang="ru-RU" sz="1600" kern="12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А.И. Герцен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endParaRPr lang="ru-RU" sz="1600" dirty="0">
                        <a:solidFill>
                          <a:srgbClr val="333333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</a:rPr>
                        <a:t>А.В.Суворов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</a:rPr>
                        <a:t>А.С.Пушкин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</a:rPr>
                        <a:t>Павел </a:t>
                      </a:r>
                      <a:r>
                        <a:rPr lang="en-US" sz="16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</a:rPr>
                        <a:t>I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</a:rPr>
                        <a:t>И.П.Павлов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endParaRPr lang="ru-RU" sz="1600" dirty="0">
                        <a:solidFill>
                          <a:srgbClr val="333333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marL="0" algn="just" rtl="0" eaLnBrk="1" latinLnBrk="0" hangingPunct="1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kumimoji="0" lang="ru-RU" sz="1600" kern="12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М.И.Кутузов</a:t>
                      </a:r>
                    </a:p>
                    <a:p>
                      <a:pPr marL="0" algn="just" rtl="0" eaLnBrk="1" latinLnBrk="0" hangingPunct="1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kumimoji="0" lang="ru-RU" sz="1600" kern="12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И.А.Крылов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333333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marL="0" algn="just" rtl="0" eaLnBrk="1" latinLnBrk="0" hangingPunct="1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kumimoji="0" lang="ru-RU" sz="1600" kern="12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Н.В.Гоголь</a:t>
                      </a:r>
                    </a:p>
                    <a:p>
                      <a:pPr marL="0" algn="just" rtl="0" eaLnBrk="1" latinLnBrk="0" hangingPunct="1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kumimoji="0" lang="ru-RU" sz="1600" kern="12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П.И.Чайковский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Флегматик.</a:t>
            </a:r>
            <a:endParaRPr lang="ru-RU" sz="4400" dirty="0"/>
          </a:p>
        </p:txBody>
      </p:sp>
      <p:pic>
        <p:nvPicPr>
          <p:cNvPr id="3" name="Рисунок 2" descr="Снимок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2924944"/>
            <a:ext cx="7733379" cy="26642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4789160" cy="4770856"/>
          </a:xfrm>
        </p:spPr>
        <p:txBody>
          <a:bodyPr>
            <a:normAutofit fontScale="85000" lnSpcReduction="20000"/>
          </a:bodyPr>
          <a:lstStyle/>
          <a:p>
            <a:pPr>
              <a:buClr>
                <a:schemeClr val="bg1">
                  <a:lumMod val="65000"/>
                </a:schemeClr>
              </a:buClr>
              <a:buFont typeface="Wingdings" pitchFamily="2" charset="2"/>
              <a:buChar char="v"/>
            </a:pPr>
            <a:r>
              <a:rPr lang="en-US" i="1" u="sng" dirty="0" smtClean="0">
                <a:hlinkClick r:id="rId2" tooltip="Флегматик"/>
              </a:rPr>
              <a:t>Флегматик</a:t>
            </a:r>
            <a:r>
              <a:rPr lang="en-US" dirty="0" smtClean="0"/>
              <a:t> — неспешен, невозмутим, имеет устойчивые стремления и настроение, внешне скуп на проявление эмоций и чувств. Он проявляет упорство и настойчивость в работе, оставаясь спокойным и уравновешенным. В работе он производителен, компенсируя свою неспешность прилежанием.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Снимок ф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908720"/>
            <a:ext cx="3246907" cy="44644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183880" cy="72008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Характеристика</a:t>
            </a:r>
            <a:r>
              <a:rPr lang="en-US" dirty="0" smtClean="0"/>
              <a:t> </a:t>
            </a:r>
            <a:r>
              <a:rPr lang="en-US" dirty="0" smtClean="0"/>
              <a:t>флегматика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19256" cy="4464496"/>
          </a:xfrm>
        </p:spPr>
        <p:txBody>
          <a:bodyPr>
            <a:normAutofit fontScale="850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Спокоен и хладнокровен.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Последователен и обстоятелен в делах.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Осторожен и рассудителен.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Работает спокойно, медленно, редко отдыхает.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Молчалив, не любит попусту болтать.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Обладает спокойной, равномерной речью, без резко выраженных эмоций, мимики.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Сдержан и терпелив.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Доводит начатое дело до конца.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Не тратит попусту сил.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Строго придерживается выработанного распорядка жизни, системы в </a:t>
            </a:r>
            <a:r>
              <a:rPr lang="ru-RU" dirty="0" smtClean="0"/>
              <a:t>работе</a:t>
            </a:r>
            <a:r>
              <a:rPr lang="ru-RU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692696"/>
            <a:ext cx="8229600" cy="4997152"/>
          </a:xfrm>
        </p:spPr>
        <p:txBody>
          <a:bodyPr>
            <a:normAutofit fontScale="85000" lnSpcReduction="20000"/>
          </a:bodyPr>
          <a:lstStyle/>
          <a:p>
            <a:pPr marL="514350" lvl="0" indent="-514350">
              <a:buFont typeface="+mj-lt"/>
              <a:buAutoNum type="arabicPeriod" startAt="11"/>
            </a:pPr>
            <a:r>
              <a:rPr lang="ru-RU" dirty="0" smtClean="0"/>
              <a:t>Легко сдерживает желания.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ru-RU" dirty="0" smtClean="0"/>
              <a:t> Маловосприимчив к одобрению и поощрению.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ru-RU" dirty="0" smtClean="0"/>
              <a:t>Незлоблив, проявляет снисходительное отношение к колкостям в свой адрес.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ru-RU" dirty="0" smtClean="0"/>
              <a:t>Постоянен в своих отношениях и интересах, умеет ждать, ладить с другими. 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ru-RU" dirty="0" smtClean="0"/>
              <a:t>Медленно включается в работу и переключается с одного дела на другое.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ru-RU" dirty="0" smtClean="0"/>
              <a:t>Ровен в отношениях со всеми.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ru-RU" dirty="0" smtClean="0"/>
              <a:t>Любит аккуратность и порядок во всем.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ru-RU" dirty="0" smtClean="0"/>
              <a:t>С трудом приспосабливается к новой обстановке.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ru-RU" dirty="0" smtClean="0"/>
              <a:t>Инертен, малоподвижен, вял.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ru-RU" dirty="0" smtClean="0"/>
              <a:t>Обладает выдержкой.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229600" cy="1143000"/>
          </a:xfrm>
        </p:spPr>
        <p:txBody>
          <a:bodyPr/>
          <a:lstStyle/>
          <a:p>
            <a:pPr algn="ctr"/>
            <a:r>
              <a:rPr lang="ru-RU" sz="4400" dirty="0" smtClean="0"/>
              <a:t>Меланхолик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" name="Рисунок 2" descr="Снимок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2636912"/>
            <a:ext cx="7704856" cy="29954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79912" y="620688"/>
            <a:ext cx="4501128" cy="484286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i="1" dirty="0" smtClean="0">
              <a:hlinkClick r:id="rId2" tooltip="Меланхолик"/>
            </a:endParaRPr>
          </a:p>
          <a:p>
            <a:pPr>
              <a:buClr>
                <a:schemeClr val="bg1">
                  <a:lumMod val="65000"/>
                </a:schemeClr>
              </a:buClr>
              <a:buFont typeface="Wingdings" pitchFamily="2" charset="2"/>
              <a:buChar char="v"/>
            </a:pPr>
            <a:r>
              <a:rPr lang="en-US" i="1" dirty="0" smtClean="0">
                <a:hlinkClick r:id="rId2" tooltip="Меланхолик"/>
              </a:rPr>
              <a:t>Меланхолик</a:t>
            </a:r>
            <a:r>
              <a:rPr lang="en-US" dirty="0" smtClean="0"/>
              <a:t> — склонный к постоянному переживанию различных событий, он остро реагирует на внешние факторы. Свои астенические переживания он зачастую не может сдерживать усилием воли, он повышено впечатлителен, эмоционально раним.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Снимок м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8766" y="908720"/>
            <a:ext cx="3315476" cy="4608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Характеристика </a:t>
            </a:r>
            <a:r>
              <a:rPr lang="ru-RU" dirty="0" smtClean="0"/>
              <a:t>меланхолика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196752"/>
            <a:ext cx="8229600" cy="4853136"/>
          </a:xfrm>
        </p:spPr>
        <p:txBody>
          <a:bodyPr>
            <a:normAutofit fontScale="850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Стеснителен и застенчив.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Теряется в новой обстановке.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Затрудняется установить контакт с незнакомыми людьми.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Легко переносит одиночество.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Не верит в свои силы, падает духом при невзгодах.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Чувствует подавленность и растерянность при неудачах.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Склонен уходить в себя.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Быстро утомляется.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Обладает слабой тихой речью.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Невольно приспосабливается к характеру собеседника.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71</TotalTime>
  <Words>640</Words>
  <Application>Microsoft Office PowerPoint</Application>
  <PresentationFormat>Экран (4:3)</PresentationFormat>
  <Paragraphs>138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Аспект</vt:lpstr>
      <vt:lpstr>Природные свойства нервной системы. </vt:lpstr>
      <vt:lpstr>Слайд 2</vt:lpstr>
      <vt:lpstr>Флегматик.</vt:lpstr>
      <vt:lpstr>Слайд 4</vt:lpstr>
      <vt:lpstr>Характеристика флегматика.</vt:lpstr>
      <vt:lpstr>Слайд 6</vt:lpstr>
      <vt:lpstr>Меланхолик.</vt:lpstr>
      <vt:lpstr>Слайд 8</vt:lpstr>
      <vt:lpstr>Характеристика меланхолика.</vt:lpstr>
      <vt:lpstr>Слайд 10</vt:lpstr>
      <vt:lpstr>Холерик.</vt:lpstr>
      <vt:lpstr>Слайд 12</vt:lpstr>
      <vt:lpstr>Характеристика холерика.</vt:lpstr>
      <vt:lpstr>Слайд 14</vt:lpstr>
      <vt:lpstr>Сангвиник.</vt:lpstr>
      <vt:lpstr>Слайд 16</vt:lpstr>
      <vt:lpstr>Характеристика сангвиника.</vt:lpstr>
      <vt:lpstr>Слайд 18</vt:lpstr>
      <vt:lpstr>От темперамента человека зависят:</vt:lpstr>
      <vt:lpstr>Темперамент делится на два разных типа личности:</vt:lpstr>
      <vt:lpstr>Тип темперамента и выдающиеся исторические личности.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Природные свойства нервной системы </dc:title>
  <dc:creator>Рита</dc:creator>
  <cp:lastModifiedBy>козявка</cp:lastModifiedBy>
  <cp:revision>9</cp:revision>
  <dcterms:created xsi:type="dcterms:W3CDTF">2014-03-18T13:03:58Z</dcterms:created>
  <dcterms:modified xsi:type="dcterms:W3CDTF">2014-03-18T14:25:56Z</dcterms:modified>
</cp:coreProperties>
</file>