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legacyDiagramTex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58" r:id="rId4"/>
    <p:sldId id="257" r:id="rId5"/>
    <p:sldId id="259" r:id="rId6"/>
    <p:sldId id="265" r:id="rId7"/>
    <p:sldId id="261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5" autoAdjust="0"/>
    <p:restoredTop sz="94660"/>
  </p:normalViewPr>
  <p:slideViewPr>
    <p:cSldViewPr>
      <p:cViewPr varScale="1">
        <p:scale>
          <a:sx n="68" d="100"/>
          <a:sy n="68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2.bin"/><Relationship Id="rId3" Type="http://schemas.microsoft.com/office/2006/relationships/legacyDiagramText" Target="legacyDiagramText7.bin"/><Relationship Id="rId7" Type="http://schemas.microsoft.com/office/2006/relationships/legacyDiagramText" Target="legacyDiagramText11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6" Type="http://schemas.microsoft.com/office/2006/relationships/legacyDiagramText" Target="legacyDiagramText10.bin"/><Relationship Id="rId5" Type="http://schemas.microsoft.com/office/2006/relationships/legacyDiagramText" Target="legacyDiagramText9.bin"/><Relationship Id="rId4" Type="http://schemas.microsoft.com/office/2006/relationships/legacyDiagramText" Target="legacyDiagramText8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5.bin"/><Relationship Id="rId2" Type="http://schemas.microsoft.com/office/2006/relationships/legacyDiagramText" Target="legacyDiagramText14.bin"/><Relationship Id="rId1" Type="http://schemas.microsoft.com/office/2006/relationships/legacyDiagramText" Target="legacyDiagramText13.bin"/><Relationship Id="rId5" Type="http://schemas.microsoft.com/office/2006/relationships/legacyDiagramText" Target="legacyDiagramText17.bin"/><Relationship Id="rId4" Type="http://schemas.microsoft.com/office/2006/relationships/legacyDiagramText" Target="legacyDiagramText16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63F1F-9852-40D4-AB10-CCFEC19093E7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27BB0-341C-42FB-B118-C4AD313BE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10FEBA-56A8-4E1F-8CEC-9CD1BAA4F91F}" type="slidenum">
              <a:rPr lang="ru-RU" smtClean="0">
                <a:latin typeface="Arial" pitchFamily="34" charset="0"/>
              </a:rPr>
              <a:pPr/>
              <a:t>6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9BF49-D89B-4631-AC98-03426E41D3C8}" type="slidenum">
              <a:rPr lang="ru-RU" smtClean="0">
                <a:latin typeface="Arial" pitchFamily="34" charset="0"/>
              </a:rPr>
              <a:pPr/>
              <a:t>8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04C48-1C21-4943-BDC8-3ED6E72819CA}" type="datetimeFigureOut">
              <a:rPr lang="ru-RU" smtClean="0"/>
              <a:pPr/>
              <a:t>25.09.2015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8A1D9-9208-49BB-9FB0-AD95071DF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ФОРМИРОВАНИЕ УУД НА УРОКАХ АНГЛИЙСКОГО ЯЗЫКА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669360"/>
          </a:xfrm>
        </p:spPr>
        <p:txBody>
          <a:bodyPr>
            <a:no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4953000" algn="l"/>
              </a:tabLst>
            </a:pPr>
            <a:r>
              <a:rPr lang="ru-RU" dirty="0"/>
              <a:t>Важнейшей задачей современной системы образования является формирование совокупности </a:t>
            </a:r>
            <a:r>
              <a:rPr lang="ru-RU" u="sng" dirty="0"/>
              <a:t>«</a:t>
            </a:r>
            <a:r>
              <a:rPr lang="ru-RU" b="1" u="sng" dirty="0"/>
              <a:t>универсальных учебных действий</a:t>
            </a:r>
            <a:r>
              <a:rPr lang="ru-RU" u="sng" dirty="0"/>
              <a:t>»</a:t>
            </a:r>
            <a:r>
              <a:rPr lang="ru-RU" dirty="0"/>
              <a:t>,</a:t>
            </a:r>
            <a:r>
              <a:rPr lang="ru-RU" b="1" dirty="0"/>
              <a:t> </a:t>
            </a:r>
            <a:r>
              <a:rPr lang="ru-RU" dirty="0"/>
              <a:t>обеспечивающих </a:t>
            </a:r>
            <a:r>
              <a:rPr lang="ru-RU" b="1" dirty="0"/>
              <a:t>«</a:t>
            </a:r>
            <a:r>
              <a:rPr lang="ru-RU" dirty="0"/>
              <a:t>умение учиться»,</a:t>
            </a:r>
            <a:r>
              <a:rPr lang="ru-RU" b="1" dirty="0"/>
              <a:t> </a:t>
            </a:r>
            <a:r>
              <a:rPr lang="ru-RU" dirty="0"/>
              <a:t>способность личности к саморазвитию и самосовершенствованию путем сознательного и активного присвоения нового социального опыта, а не только освоение учащимися конкретных предметных знаний и навыков в рамках отдельных дисциплин</a:t>
            </a:r>
            <a:r>
              <a:rPr lang="ru-RU" dirty="0" smtClean="0"/>
              <a:t>.</a:t>
            </a:r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Разработчики концепции развития УУД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78112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Концепция развития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УУД разработана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основе системно-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деятельностного подхода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(Л.С. </a:t>
            </a:r>
            <a:r>
              <a:rPr lang="ru-RU" sz="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Выготский</a:t>
            </a: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А.Н. Леонтьев,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П.Я. Гальперин, Д.Б. </a:t>
            </a:r>
            <a:r>
              <a:rPr lang="ru-RU" sz="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Эльконин</a:t>
            </a: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В.В. Давыдов, А.Г. </a:t>
            </a:r>
            <a:r>
              <a:rPr lang="ru-RU" sz="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Асмолов</a:t>
            </a: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группой авторов: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А.Г. </a:t>
            </a:r>
            <a:r>
              <a:rPr lang="ru-RU" sz="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Асмоловым</a:t>
            </a: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Г.В. </a:t>
            </a:r>
            <a:r>
              <a:rPr lang="ru-RU" sz="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Бурменской</a:t>
            </a: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И.А. Володарской,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О.А. </a:t>
            </a:r>
            <a:r>
              <a:rPr lang="ru-RU" sz="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Карабановой</a:t>
            </a: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Н.Г. </a:t>
            </a:r>
            <a:r>
              <a:rPr lang="ru-RU" sz="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Салминой</a:t>
            </a: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и </a:t>
            </a:r>
          </a:p>
          <a:p>
            <a:pPr>
              <a:buNone/>
            </a:pPr>
            <a:r>
              <a:rPr lang="ru-RU" sz="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С.В. Молчановым</a:t>
            </a:r>
            <a:r>
              <a:rPr lang="ru-RU" sz="5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None/>
            </a:pPr>
            <a:r>
              <a:rPr lang="ru-RU" sz="5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 руководством А.Г. </a:t>
            </a:r>
            <a:r>
              <a:rPr lang="ru-RU" sz="50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Асмолова</a:t>
            </a:r>
            <a:endParaRPr lang="ru-RU" sz="5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828800"/>
            <a:ext cx="3267472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Понятие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ru-RU" sz="3600" dirty="0" smtClean="0"/>
              <a:t>УУД- это </a:t>
            </a:r>
            <a:r>
              <a:rPr lang="ru-RU" sz="3600" dirty="0"/>
              <a:t>обобщенные способы действий, открывающие возможность широкой ориентации учащихся, – как в различных предметных областях, так и в строении самой учебной деятельности, включая осознание учащимися ее целей, ценностно-смысловых и операциональных характеристик. Таким образом, достижение «умения учиться» предполагает  полноценное освоение всех компонентов учебной деятельности, которые включают</a:t>
            </a:r>
            <a:r>
              <a:rPr lang="ru-RU" sz="3600" dirty="0" smtClean="0"/>
              <a:t>: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ru-RU" sz="3600" dirty="0" smtClean="0"/>
              <a:t> </a:t>
            </a:r>
            <a:r>
              <a:rPr lang="ru-RU" sz="3600" dirty="0"/>
              <a:t>1) учебные мотивы, </a:t>
            </a:r>
            <a:endParaRPr lang="ru-RU" sz="3600" dirty="0" smtClean="0"/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ru-RU" sz="3600" dirty="0" smtClean="0"/>
              <a:t>2</a:t>
            </a:r>
            <a:r>
              <a:rPr lang="ru-RU" sz="3600" dirty="0"/>
              <a:t>) учебную цель, </a:t>
            </a:r>
            <a:endParaRPr lang="ru-RU" sz="3600" dirty="0" smtClean="0"/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ru-RU" sz="3600" dirty="0" smtClean="0"/>
              <a:t>3</a:t>
            </a:r>
            <a:r>
              <a:rPr lang="ru-RU" sz="3600" dirty="0"/>
              <a:t>) учебную задачу, </a:t>
            </a:r>
            <a:endParaRPr lang="ru-RU" sz="3600" dirty="0" smtClean="0"/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ru-RU" sz="3600" dirty="0" smtClean="0"/>
              <a:t>4</a:t>
            </a:r>
            <a:r>
              <a:rPr lang="ru-RU" sz="3600" dirty="0"/>
              <a:t>) учебные действия и операции (ориентировка, преобразование материала, контроль и оценка)</a:t>
            </a:r>
            <a:endParaRPr lang="ru-RU" sz="3600" b="1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</a:t>
            </a:r>
            <a:r>
              <a:rPr lang="ru-RU" b="1" dirty="0" smtClean="0">
                <a:solidFill>
                  <a:srgbClr val="FF0000"/>
                </a:solidFill>
              </a:rPr>
              <a:t>труктура </a:t>
            </a:r>
            <a:r>
              <a:rPr lang="ru-RU" b="1" dirty="0">
                <a:solidFill>
                  <a:srgbClr val="FF0000"/>
                </a:solidFill>
              </a:rPr>
              <a:t>УУД </a:t>
            </a:r>
          </a:p>
        </p:txBody>
      </p:sp>
      <p:pic>
        <p:nvPicPr>
          <p:cNvPr id="4" name="Содержимое 3" descr="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Личностные УУД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800" y="155679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Личностные УУД</a:t>
            </a:r>
            <a:endParaRPr lang="ru-RU" sz="3600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547664" y="2780928"/>
            <a:ext cx="129614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283968" y="299695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868144" y="2780928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1520" y="4149080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70C0"/>
                </a:solidFill>
              </a:rPr>
              <a:t>Самоопреде-ление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4221088"/>
            <a:ext cx="20162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70C0"/>
                </a:solidFill>
              </a:rPr>
              <a:t>Смысло-образова-ние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2200" y="4077072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Нравственно-этическое оценивание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Познавательные УУД</a:t>
            </a:r>
            <a:endParaRPr lang="ru-RU" dirty="0"/>
          </a:p>
        </p:txBody>
      </p:sp>
      <p:graphicFrame>
        <p:nvGraphicFramePr>
          <p:cNvPr id="2050" name="Organization Chart 3"/>
          <p:cNvGraphicFramePr>
            <a:graphicFrameLocks/>
          </p:cNvGraphicFramePr>
          <p:nvPr>
            <p:ph idx="1"/>
          </p:nvPr>
        </p:nvGraphicFramePr>
        <p:xfrm>
          <a:off x="467544" y="1484784"/>
          <a:ext cx="8229600" cy="4525963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810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Регулятивные УУД</a:t>
            </a:r>
          </a:p>
        </p:txBody>
      </p:sp>
      <p:graphicFrame>
        <p:nvGraphicFramePr>
          <p:cNvPr id="23605" name="Organization Chart 3"/>
          <p:cNvGraphicFramePr>
            <a:graphicFrameLocks/>
          </p:cNvGraphicFramePr>
          <p:nvPr/>
        </p:nvGraphicFramePr>
        <p:xfrm>
          <a:off x="214313" y="1000125"/>
          <a:ext cx="8786812" cy="5000625"/>
        </p:xfrm>
        <a:graphic>
          <a:graphicData uri="http://schemas.openxmlformats.org/drawingml/2006/compatibility">
            <com:legacyDrawing xmlns:com="http://schemas.openxmlformats.org/drawingml/2006/compatibility" spid="_x0000_s2360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Коммуникативные УУД</a:t>
            </a:r>
            <a:endParaRPr lang="ru-RU" dirty="0"/>
          </a:p>
        </p:txBody>
      </p:sp>
      <p:graphicFrame>
        <p:nvGraphicFramePr>
          <p:cNvPr id="4098" name="Organization Chart 3"/>
          <p:cNvGraphicFramePr>
            <a:graphicFrameLocks/>
          </p:cNvGraphicFramePr>
          <p:nvPr>
            <p:ph idx="1"/>
          </p:nvPr>
        </p:nvGraphicFramePr>
        <p:xfrm>
          <a:off x="467544" y="1412776"/>
          <a:ext cx="8229600" cy="4525963"/>
        </p:xfrm>
        <a:graphic>
          <a:graphicData uri="http://schemas.openxmlformats.org/drawingml/2006/compatibility">
            <com:legacyDrawing xmlns:com="http://schemas.openxmlformats.org/drawingml/2006/compatibility" spid="_x0000_s4098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284</Words>
  <Application>Microsoft Office PowerPoint</Application>
  <PresentationFormat>Экран (4:3)</PresentationFormat>
  <Paragraphs>78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ФОРМИРОВАНИЕ УУД НА УРОКАХ АНГЛИЙСКОГО ЯЗЫКА</vt:lpstr>
      <vt:lpstr>Слайд 2</vt:lpstr>
      <vt:lpstr>Разработчики концепции развития УУД</vt:lpstr>
      <vt:lpstr>Понятие УУД</vt:lpstr>
      <vt:lpstr>Структура УУД </vt:lpstr>
      <vt:lpstr>Личностные УУД</vt:lpstr>
      <vt:lpstr>Познавательные УУД</vt:lpstr>
      <vt:lpstr>Регулятивные УУД</vt:lpstr>
      <vt:lpstr>Коммуникативные УУД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НА УРОКАХ АНГЛИЙСКОГО ЯЗЫКА</dc:title>
  <dc:creator>Эльвира Ильгизовна</dc:creator>
  <cp:lastModifiedBy>Эльвира Ильгизовна</cp:lastModifiedBy>
  <cp:revision>20</cp:revision>
  <dcterms:created xsi:type="dcterms:W3CDTF">2015-09-22T18:18:03Z</dcterms:created>
  <dcterms:modified xsi:type="dcterms:W3CDTF">2015-09-25T09:43:31Z</dcterms:modified>
</cp:coreProperties>
</file>