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204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C2BDBC-E0D2-431C-95F2-C036DEDF2A2C}" type="datetimeFigureOut">
              <a:rPr lang="ru-RU" smtClean="0"/>
              <a:pPr/>
              <a:t>26.05.2006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9ADD4F-6962-4E5B-A4D6-4997604035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0970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C56FDD-9B40-406B-8A71-A7B3589B4941}" type="datetimeFigureOut">
              <a:rPr lang="ru-RU" smtClean="0"/>
              <a:pPr/>
              <a:t>26.05.2006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8856-8B8A-4AF7-BFDB-5301F1E910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3319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88856-8B8A-4AF7-BFDB-5301F1E9101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B9CB-1D9A-458C-A25D-52F078E72508}" type="datetimeFigureOut">
              <a:rPr lang="ru-RU" smtClean="0"/>
              <a:pPr/>
              <a:t>26.05.2006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FD522-0B3F-40C2-B7F4-90A3103BB5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B9CB-1D9A-458C-A25D-52F078E72508}" type="datetimeFigureOut">
              <a:rPr lang="ru-RU" smtClean="0"/>
              <a:pPr/>
              <a:t>26.05.2006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FD522-0B3F-40C2-B7F4-90A3103BB5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B9CB-1D9A-458C-A25D-52F078E72508}" type="datetimeFigureOut">
              <a:rPr lang="ru-RU" smtClean="0"/>
              <a:pPr/>
              <a:t>26.05.2006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FD522-0B3F-40C2-B7F4-90A3103BB5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B9CB-1D9A-458C-A25D-52F078E72508}" type="datetimeFigureOut">
              <a:rPr lang="ru-RU" smtClean="0"/>
              <a:pPr/>
              <a:t>26.05.2006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FD522-0B3F-40C2-B7F4-90A3103BB5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B9CB-1D9A-458C-A25D-52F078E72508}" type="datetimeFigureOut">
              <a:rPr lang="ru-RU" smtClean="0"/>
              <a:pPr/>
              <a:t>26.05.2006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4EFD522-0B3F-40C2-B7F4-90A3103BB5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B9CB-1D9A-458C-A25D-52F078E72508}" type="datetimeFigureOut">
              <a:rPr lang="ru-RU" smtClean="0"/>
              <a:pPr/>
              <a:t>26.05.2006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FD522-0B3F-40C2-B7F4-90A3103BB5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B9CB-1D9A-458C-A25D-52F078E72508}" type="datetimeFigureOut">
              <a:rPr lang="ru-RU" smtClean="0"/>
              <a:pPr/>
              <a:t>26.05.2006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FD522-0B3F-40C2-B7F4-90A3103BB5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B9CB-1D9A-458C-A25D-52F078E72508}" type="datetimeFigureOut">
              <a:rPr lang="ru-RU" smtClean="0"/>
              <a:pPr/>
              <a:t>26.05.2006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FD522-0B3F-40C2-B7F4-90A3103BB5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B9CB-1D9A-458C-A25D-52F078E72508}" type="datetimeFigureOut">
              <a:rPr lang="ru-RU" smtClean="0"/>
              <a:pPr/>
              <a:t>26.05.2006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FD522-0B3F-40C2-B7F4-90A3103BB5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B9CB-1D9A-458C-A25D-52F078E72508}" type="datetimeFigureOut">
              <a:rPr lang="ru-RU" smtClean="0"/>
              <a:pPr/>
              <a:t>26.05.2006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FD522-0B3F-40C2-B7F4-90A3103BB5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B9CB-1D9A-458C-A25D-52F078E72508}" type="datetimeFigureOut">
              <a:rPr lang="ru-RU" smtClean="0"/>
              <a:pPr/>
              <a:t>26.05.2006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FD522-0B3F-40C2-B7F4-90A3103BB5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F7CB9CB-1D9A-458C-A25D-52F078E72508}" type="datetimeFigureOut">
              <a:rPr lang="ru-RU" smtClean="0"/>
              <a:pPr/>
              <a:t>26.05.2006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4EFD522-0B3F-40C2-B7F4-90A3103BB5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80"/>
            <a:ext cx="8229600" cy="1828800"/>
          </a:xfrm>
        </p:spPr>
        <p:txBody>
          <a:bodyPr/>
          <a:lstStyle/>
          <a:p>
            <a:r>
              <a:rPr lang="ru-RU" dirty="0" smtClean="0"/>
              <a:t>Код Церетели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286388"/>
            <a:ext cx="6400800" cy="1571612"/>
          </a:xfrm>
        </p:spPr>
        <p:txBody>
          <a:bodyPr>
            <a:noAutofit/>
          </a:bodyPr>
          <a:lstStyle/>
          <a:p>
            <a:pPr algn="r"/>
            <a:r>
              <a:rPr lang="ru-RU" sz="1400" dirty="0" smtClean="0"/>
              <a:t>Выполнили ученики </a:t>
            </a:r>
          </a:p>
          <a:p>
            <a:pPr algn="r"/>
            <a:r>
              <a:rPr lang="ru-RU" sz="1400" dirty="0" smtClean="0"/>
              <a:t>МОУ лицея № 82 </a:t>
            </a:r>
          </a:p>
          <a:p>
            <a:pPr algn="r"/>
            <a:r>
              <a:rPr lang="ru-RU" sz="1400" dirty="0" smtClean="0"/>
              <a:t>7 класса «Б»</a:t>
            </a:r>
          </a:p>
          <a:p>
            <a:pPr algn="r"/>
            <a:r>
              <a:rPr lang="ru-RU" sz="1400" dirty="0" smtClean="0"/>
              <a:t>Тюрин Федор</a:t>
            </a:r>
          </a:p>
          <a:p>
            <a:pPr algn="r"/>
            <a:r>
              <a:rPr lang="ru-RU" sz="1400" dirty="0" smtClean="0"/>
              <a:t>Степанов Егор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Егор документы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360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Часть шестая. </a:t>
            </a:r>
            <a:br>
              <a:rPr lang="ru-RU" sz="4000" dirty="0" smtClean="0"/>
            </a:br>
            <a:r>
              <a:rPr lang="ru-RU" sz="4000" dirty="0" smtClean="0"/>
              <a:t>Метро 2011.</a:t>
            </a:r>
            <a:endParaRPr lang="ru-RU" sz="4000" dirty="0"/>
          </a:p>
        </p:txBody>
      </p:sp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539552" y="1700808"/>
            <a:ext cx="8219256" cy="4104496"/>
          </a:xfrm>
          <a:blipFill rotWithShape="1">
            <a:blip r:embed="rId3" cstate="print"/>
            <a:stretch>
              <a:fillRect t="-2526" r="-964"/>
            </a:stretch>
          </a:blipFill>
        </p:spPr>
        <p:txBody>
          <a:bodyPr/>
          <a:lstStyle/>
          <a:p>
            <a:pPr>
              <a:buNone/>
            </a:pPr>
            <a:r>
              <a:rPr lang="ru-RU" dirty="0">
                <a:noFill/>
              </a:rPr>
              <a:t> 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084168" y="5229200"/>
            <a:ext cx="25922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68006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lipartsx.narod.ru/cliparts/bumaga/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684338" y="398335"/>
            <a:ext cx="3775325" cy="9143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Часть седьмая. Священный </a:t>
            </a:r>
            <a:r>
              <a:rPr lang="ru-RU" dirty="0" smtClean="0"/>
              <a:t>Г</a:t>
            </a:r>
            <a:r>
              <a:rPr lang="ru-RU" dirty="0" smtClean="0"/>
              <a:t>рааль.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На Собянина упал свиток с посланием, но чтобы прочесть его нужно вычислить:</a:t>
            </a:r>
          </a:p>
          <a:p>
            <a:pPr algn="ctr">
              <a:buNone/>
            </a:pPr>
            <a:r>
              <a:rPr lang="ru-RU" dirty="0" smtClean="0"/>
              <a:t>0,32 · 235,7 + 264,3 · 0,32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Italy B" pitchFamily="2" charset="0"/>
              </a:rPr>
              <a:t>Указ президента: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bg1"/>
                </a:solidFill>
                <a:latin typeface="Italy B" pitchFamily="2" charset="0"/>
              </a:rPr>
              <a:t>Вы, Собянин Сергей Семенович, назначаетес</a:t>
            </a:r>
            <a:r>
              <a:rPr lang="ru-RU" sz="4000" dirty="0" smtClean="0">
                <a:solidFill>
                  <a:schemeClr val="bg1"/>
                </a:solidFill>
                <a:latin typeface="Italy B" pitchFamily="2" charset="0"/>
              </a:rPr>
              <a:t>ь на пост мэра Москвы!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bg1"/>
                </a:solidFill>
                <a:latin typeface="Italy B" pitchFamily="2" charset="0"/>
              </a:rPr>
              <a:t>Поздравляем!</a:t>
            </a:r>
            <a:endParaRPr lang="ru-RU" dirty="0" smtClean="0">
              <a:solidFill>
                <a:schemeClr val="bg1"/>
              </a:solidFill>
              <a:latin typeface="Italy 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4838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http://img.rian.ru/images/4977/81/497781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9529"/>
            <a:ext cx="4714908" cy="6848471"/>
          </a:xfrm>
          <a:prstGeom prst="rect">
            <a:avLst/>
          </a:prstGeom>
          <a:noFill/>
        </p:spPr>
      </p:pic>
      <p:sp>
        <p:nvSpPr>
          <p:cNvPr id="5" name="Овальная выноска 4"/>
          <p:cNvSpPr/>
          <p:nvPr/>
        </p:nvSpPr>
        <p:spPr>
          <a:xfrm>
            <a:off x="5500694" y="785794"/>
            <a:ext cx="2786082" cy="1928826"/>
          </a:xfrm>
          <a:prstGeom prst="wedgeEllipseCallout">
            <a:avLst>
              <a:gd name="adj1" fmla="val -93383"/>
              <a:gd name="adj2" fmla="val 11639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Я мэр!!!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Олег\Documents\Downloads\16996-Parody-Of-Vitruvian-Man-By-Leonardo-Da-Vinci-Showing-A-Shy-Embarassed-Nude-Man-Covering-His-Private-Parts-With-His-Hands-With-Text-On-The-Top-And-Bottom-Poster-Art-Pri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86698"/>
            <a:ext cx="2143140" cy="2771302"/>
          </a:xfrm>
          <a:prstGeom prst="rect">
            <a:avLst/>
          </a:prstGeom>
          <a:noFill/>
        </p:spPr>
      </p:pic>
      <p:pic>
        <p:nvPicPr>
          <p:cNvPr id="1028" name="Picture 4" descr="C:\Users\Олег\Documents\Downloads\police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4216400"/>
            <a:ext cx="2286000" cy="2641600"/>
          </a:xfrm>
          <a:prstGeom prst="rect">
            <a:avLst/>
          </a:prstGeom>
          <a:noFill/>
        </p:spPr>
      </p:pic>
      <p:pic>
        <p:nvPicPr>
          <p:cNvPr id="1026" name="Picture 2" descr="C:\Users\Олег\Documents\Downloads\door6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485900" cy="2857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Часть первая. Начало.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1800" dirty="0" smtClean="0"/>
              <a:t>Стук в дверь. В кабинет Собянина зашла дама с французским акцентом.</a:t>
            </a:r>
          </a:p>
          <a:p>
            <a:pPr>
              <a:buFontTx/>
              <a:buChar char="-"/>
            </a:pPr>
            <a:r>
              <a:rPr lang="ru-RU" sz="1800" dirty="0" smtClean="0"/>
              <a:t>Кто вы?</a:t>
            </a:r>
          </a:p>
          <a:p>
            <a:pPr>
              <a:buFontTx/>
              <a:buChar char="-"/>
            </a:pPr>
            <a:r>
              <a:rPr lang="ru-RU" sz="1800" dirty="0" smtClean="0"/>
              <a:t>Представь данный одночлен </a:t>
            </a:r>
            <a:r>
              <a:rPr lang="en-US" sz="1800" dirty="0" smtClean="0"/>
              <a:t>A </a:t>
            </a:r>
            <a:r>
              <a:rPr lang="ru-RU" sz="1800" dirty="0" smtClean="0"/>
              <a:t>в виде </a:t>
            </a:r>
            <a:r>
              <a:rPr lang="en-US" sz="1800" dirty="0" smtClean="0"/>
              <a:t>B</a:t>
            </a:r>
            <a:r>
              <a:rPr lang="ru-RU" sz="1800" dirty="0" smtClean="0"/>
              <a:t> в степени </a:t>
            </a:r>
            <a:r>
              <a:rPr lang="en-US" sz="1800" dirty="0" smtClean="0"/>
              <a:t>n</a:t>
            </a:r>
            <a:r>
              <a:rPr lang="ru-RU" sz="1800" dirty="0" smtClean="0"/>
              <a:t> и я скажу тебе кто я.</a:t>
            </a:r>
          </a:p>
          <a:p>
            <a:pPr algn="ctr">
              <a:buNone/>
            </a:pPr>
            <a:r>
              <a:rPr lang="en-US" sz="1800" dirty="0" smtClean="0"/>
              <a:t>A=</a:t>
            </a:r>
            <a:r>
              <a:rPr lang="ru-RU" sz="1800" dirty="0" smtClean="0"/>
              <a:t> 32</a:t>
            </a:r>
            <a:r>
              <a:rPr lang="en-US" sz="1800" dirty="0" smtClean="0"/>
              <a:t>a</a:t>
            </a:r>
            <a:r>
              <a:rPr lang="ru-RU" sz="1800" baseline="30000" dirty="0" smtClean="0"/>
              <a:t>5</a:t>
            </a:r>
            <a:r>
              <a:rPr lang="ru-RU" sz="1800" dirty="0" smtClean="0"/>
              <a:t>, </a:t>
            </a:r>
            <a:r>
              <a:rPr lang="en-US" sz="1800" dirty="0" smtClean="0"/>
              <a:t>n=5</a:t>
            </a:r>
          </a:p>
          <a:p>
            <a:pPr algn="ctr">
              <a:buNone/>
            </a:pPr>
            <a:endParaRPr lang="en-US" sz="1800" dirty="0" smtClean="0"/>
          </a:p>
          <a:p>
            <a:pPr>
              <a:buFontTx/>
              <a:buChar char="-"/>
            </a:pPr>
            <a:r>
              <a:rPr lang="ru-RU" sz="1800" dirty="0" smtClean="0"/>
              <a:t>Я – офицер французской полиции по шифрованию.</a:t>
            </a:r>
          </a:p>
          <a:p>
            <a:pPr>
              <a:buNone/>
            </a:pPr>
            <a:r>
              <a:rPr lang="ru-RU" sz="1800" dirty="0" smtClean="0"/>
              <a:t> Я обнаружила код Церетели и обнаружила схему Церетелианского  человека</a:t>
            </a:r>
            <a:r>
              <a:rPr lang="ru-RU" sz="1800" dirty="0" smtClean="0">
                <a:solidFill>
                  <a:schemeClr val="bg1"/>
                </a:solidFill>
              </a:rPr>
              <a:t>.</a:t>
            </a:r>
          </a:p>
          <a:p>
            <a:pPr marL="1790700" indent="0">
              <a:buNone/>
              <a:tabLst>
                <a:tab pos="8047038" algn="l"/>
              </a:tabLst>
            </a:pPr>
            <a:r>
              <a:rPr lang="ru-RU" sz="1800" dirty="0" smtClean="0"/>
              <a:t>Такие рисунки были обнаружены по всему </a:t>
            </a:r>
          </a:p>
          <a:p>
            <a:pPr marL="1790700" indent="0">
              <a:buNone/>
              <a:tabLst>
                <a:tab pos="8047038" algn="l"/>
              </a:tabLst>
            </a:pPr>
            <a:r>
              <a:rPr lang="ru-RU" sz="1800" dirty="0" smtClean="0"/>
              <a:t>миру. Реши уравнение чтобы увидеть карту. </a:t>
            </a:r>
          </a:p>
          <a:p>
            <a:pPr marL="0" indent="0" algn="ctr">
              <a:buNone/>
              <a:tabLst>
                <a:tab pos="8047038" algn="l"/>
              </a:tabLst>
            </a:pPr>
            <a:r>
              <a:rPr lang="ru-RU" sz="1800" dirty="0" smtClean="0"/>
              <a:t>(</a:t>
            </a:r>
            <a:r>
              <a:rPr lang="en-US" sz="1800" dirty="0" smtClean="0"/>
              <a:t>x-6)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-x(x+8)=2</a:t>
            </a:r>
            <a:endParaRPr lang="ru-RU" sz="1800" dirty="0" smtClean="0"/>
          </a:p>
          <a:p>
            <a:pPr marL="1790700" indent="0">
              <a:buNone/>
              <a:tabLst>
                <a:tab pos="8047038" algn="l"/>
              </a:tabLst>
            </a:pPr>
            <a:endParaRPr lang="ru-RU" sz="1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85728"/>
            <a:ext cx="1041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Собянин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4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5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Молодцы! Вот ваша карта: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\Desktop\polit-ma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4828" y="2204865"/>
            <a:ext cx="9168828" cy="46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Часть вторая. Код.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r>
              <a:rPr lang="ru-RU" dirty="0" smtClean="0"/>
              <a:t> - Хотите узнать зашифрованный в карте код? Тогда вам придется сократить дробь: </a:t>
            </a:r>
          </a:p>
          <a:p>
            <a:pPr marL="137160" indent="0" algn="ctr">
              <a:buNone/>
            </a:pPr>
            <a:r>
              <a:rPr lang="en-US" dirty="0" smtClean="0">
                <a:latin typeface="Times New Roman"/>
                <a:ea typeface="Calibri"/>
              </a:rPr>
              <a:t>40c</a:t>
            </a:r>
            <a:r>
              <a:rPr lang="en-US" baseline="30000" dirty="0" smtClean="0">
                <a:latin typeface="Times New Roman"/>
                <a:ea typeface="Calibri"/>
              </a:rPr>
              <a:t>2</a:t>
            </a:r>
            <a:r>
              <a:rPr lang="en-US" dirty="0" smtClean="0">
                <a:latin typeface="Times New Roman"/>
                <a:ea typeface="Calibri"/>
              </a:rPr>
              <a:t>-10d</a:t>
            </a:r>
            <a:r>
              <a:rPr lang="en-US" baseline="30000" dirty="0" smtClean="0">
                <a:latin typeface="Times New Roman"/>
                <a:ea typeface="Calibri"/>
              </a:rPr>
              <a:t>2</a:t>
            </a:r>
            <a:endParaRPr lang="ru-RU" baseline="30000" dirty="0" smtClean="0">
              <a:latin typeface="Times New Roman"/>
              <a:ea typeface="Calibri"/>
            </a:endParaRPr>
          </a:p>
          <a:p>
            <a:pPr marL="13716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 smtClean="0">
                <a:latin typeface="Times New Roman"/>
                <a:ea typeface="Calibri"/>
                <a:cs typeface="Times New Roman"/>
              </a:rPr>
              <a:t>20c</a:t>
            </a:r>
            <a:r>
              <a:rPr lang="en-US" baseline="30000" dirty="0" smtClean="0"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+20cd+5d</a:t>
            </a:r>
            <a:r>
              <a:rPr lang="en-US" baseline="30000" dirty="0" smtClean="0">
                <a:latin typeface="Times New Roman"/>
                <a:ea typeface="Calibri"/>
                <a:cs typeface="Times New Roman"/>
              </a:rPr>
              <a:t>2</a:t>
            </a:r>
            <a:endParaRPr lang="ru-RU" baseline="30000" dirty="0" smtClean="0">
              <a:latin typeface="Times New Roman"/>
              <a:ea typeface="Calibri"/>
              <a:cs typeface="Times New Roman"/>
            </a:endParaRPr>
          </a:p>
          <a:p>
            <a:pPr marL="13716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ea typeface="Calibri"/>
                <a:cs typeface="Times New Roman"/>
              </a:rPr>
              <a:t>- АЛГЕБРА, что в переводе на корейский язык означает: «НИНЯБОС».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dirty="0" smtClean="0">
                <a:ea typeface="Calibri"/>
                <a:cs typeface="Times New Roman"/>
              </a:rPr>
              <a:t>И что это ничего не значит!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dirty="0" smtClean="0">
                <a:cs typeface="Times New Roman"/>
              </a:rPr>
              <a:t>Но теперь посмотрите как это выглядит наоборот: «СОБЯНИН».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dirty="0" smtClean="0">
                <a:cs typeface="Times New Roman"/>
              </a:rPr>
              <a:t>О, господи!!!</a:t>
            </a:r>
            <a:endParaRPr lang="en-US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491880" y="2708920"/>
            <a:ext cx="21602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33118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52" y="2571744"/>
            <a:ext cx="2584450" cy="208438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Часть третья. Кубик Церетели.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910" y="1428736"/>
            <a:ext cx="8229600" cy="4709160"/>
          </a:xfrm>
        </p:spPr>
        <p:txBody>
          <a:bodyPr>
            <a:normAutofit fontScale="62500" lnSpcReduction="20000"/>
          </a:bodyPr>
          <a:lstStyle/>
          <a:p>
            <a:pPr>
              <a:buFontTx/>
              <a:buChar char="-"/>
            </a:pPr>
            <a:r>
              <a:rPr lang="ru-RU" dirty="0" smtClean="0"/>
              <a:t>Это «кубик» Церетели. В нем находится секретное послание. Открой его и прочитай.</a:t>
            </a:r>
          </a:p>
          <a:p>
            <a:pPr>
              <a:buFontTx/>
              <a:buChar char="-"/>
            </a:pPr>
            <a:r>
              <a:rPr lang="ru-RU" dirty="0" smtClean="0"/>
              <a:t>Но он круглый! Как же его открыть?</a:t>
            </a:r>
          </a:p>
          <a:p>
            <a:pPr>
              <a:buFontTx/>
              <a:buChar char="-"/>
            </a:pPr>
            <a:r>
              <a:rPr lang="ru-RU" dirty="0" smtClean="0"/>
              <a:t>Ты избранный, сам думай! Но есть подсказка: чтобы его открыть надо решить уравнения:</a:t>
            </a:r>
          </a:p>
          <a:p>
            <a:pPr>
              <a:buFontTx/>
              <a:buChar char="-"/>
            </a:pPr>
            <a:endParaRPr lang="ru-RU" dirty="0" smtClean="0"/>
          </a:p>
          <a:p>
            <a:pPr marL="13716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 smtClean="0">
                <a:latin typeface="Times New Roman"/>
                <a:ea typeface="Calibri"/>
                <a:cs typeface="Times New Roman"/>
              </a:rPr>
              <a:t>x</a:t>
            </a:r>
            <a:r>
              <a:rPr lang="en-US" baseline="30000" dirty="0" smtClean="0"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-6xy+8y</a:t>
            </a:r>
            <a:r>
              <a:rPr lang="en-US" baseline="30000" dirty="0" smtClean="0"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=0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13716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 smtClean="0">
                <a:latin typeface="Times New Roman"/>
                <a:ea typeface="Calibri"/>
                <a:cs typeface="Times New Roman"/>
              </a:rPr>
              <a:t>2x</a:t>
            </a:r>
            <a:r>
              <a:rPr lang="en-US" baseline="30000" dirty="0" smtClean="0"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+5xy+2y</a:t>
            </a:r>
            <a:r>
              <a:rPr lang="en-US" baseline="30000" dirty="0" smtClean="0">
                <a:latin typeface="Times New Roman"/>
                <a:ea typeface="Calibri"/>
                <a:cs typeface="Times New Roman"/>
              </a:rPr>
              <a:t>2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=0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137160" indent="0" algn="ctr">
              <a:lnSpc>
                <a:spcPct val="115000"/>
              </a:lnSpc>
              <a:spcAft>
                <a:spcPts val="1000"/>
              </a:spcAft>
              <a:buNone/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13716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ea typeface="Calibri"/>
                <a:cs typeface="Times New Roman"/>
              </a:rPr>
              <a:t>И тут возник молоток, </a:t>
            </a:r>
            <a:r>
              <a:rPr lang="ru-RU" dirty="0" err="1" smtClean="0">
                <a:ea typeface="Calibri"/>
                <a:cs typeface="Times New Roman"/>
              </a:rPr>
              <a:t>Собянин</a:t>
            </a:r>
            <a:r>
              <a:rPr lang="ru-RU" dirty="0" smtClean="0">
                <a:ea typeface="Calibri"/>
                <a:cs typeface="Times New Roman"/>
              </a:rPr>
              <a:t> взял его и разбил «кубик». Он  вытащил записку, но чтобы её прочитать нужно решить один пример:</a:t>
            </a:r>
          </a:p>
          <a:p>
            <a:pPr marL="13716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/>
              <a:t>53</a:t>
            </a:r>
            <a:r>
              <a:rPr lang="ru-RU" baseline="30000" dirty="0" smtClean="0"/>
              <a:t>2</a:t>
            </a:r>
            <a:r>
              <a:rPr lang="ru-RU" dirty="0" smtClean="0"/>
              <a:t>+22</a:t>
            </a:r>
            <a:r>
              <a:rPr lang="ru-RU" baseline="30000" dirty="0" smtClean="0"/>
              <a:t>2</a:t>
            </a:r>
            <a:r>
              <a:rPr lang="ru-RU" dirty="0" smtClean="0"/>
              <a:t>-47</a:t>
            </a:r>
            <a:r>
              <a:rPr lang="ru-RU" baseline="30000" dirty="0" smtClean="0"/>
              <a:t>2</a:t>
            </a:r>
            <a:r>
              <a:rPr lang="ru-RU" dirty="0" smtClean="0"/>
              <a:t>-16</a:t>
            </a:r>
            <a:r>
              <a:rPr lang="ru-RU" baseline="30000" dirty="0" smtClean="0"/>
              <a:t>2</a:t>
            </a:r>
          </a:p>
          <a:p>
            <a:pPr marL="13716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/>
              <a:t>65</a:t>
            </a:r>
            <a:r>
              <a:rPr lang="ru-RU" baseline="30000" dirty="0" smtClean="0"/>
              <a:t>2</a:t>
            </a:r>
            <a:r>
              <a:rPr lang="ru-RU" dirty="0" smtClean="0"/>
              <a:t>-2·65·59+59</a:t>
            </a:r>
            <a:r>
              <a:rPr lang="ru-RU" baseline="30000" dirty="0" smtClean="0"/>
              <a:t>2</a:t>
            </a:r>
            <a:endParaRPr lang="ru-RU" dirty="0" smtClean="0"/>
          </a:p>
          <a:p>
            <a:pPr marL="137160" indent="0" algn="ctr">
              <a:lnSpc>
                <a:spcPct val="115000"/>
              </a:lnSpc>
              <a:spcAft>
                <a:spcPts val="1000"/>
              </a:spcAft>
              <a:buNone/>
            </a:pPr>
            <a:endParaRPr lang="ru-RU" baseline="30000" dirty="0" smtClean="0"/>
          </a:p>
          <a:p>
            <a:pPr marL="137160" indent="0" algn="ctr">
              <a:lnSpc>
                <a:spcPct val="115000"/>
              </a:lnSpc>
              <a:spcAft>
                <a:spcPts val="1000"/>
              </a:spcAft>
              <a:buNone/>
            </a:pPr>
            <a:endParaRPr lang="ru-RU" dirty="0" smtClean="0"/>
          </a:p>
          <a:p>
            <a:pPr marL="13716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 smtClean="0">
              <a:ea typeface="Calibri"/>
              <a:cs typeface="Times New Roman"/>
            </a:endParaRPr>
          </a:p>
          <a:p>
            <a:pPr marL="13716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 smtClean="0">
              <a:ea typeface="Calibri"/>
              <a:cs typeface="Times New Roman"/>
            </a:endParaRPr>
          </a:p>
          <a:p>
            <a:pPr marL="13716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 smtClean="0">
              <a:ea typeface="Calibri"/>
              <a:cs typeface="Times New Roman"/>
            </a:endParaRPr>
          </a:p>
          <a:p>
            <a:pPr marL="13716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 smtClean="0">
              <a:ea typeface="Calibri"/>
              <a:cs typeface="Times New Roman"/>
            </a:endParaRPr>
          </a:p>
          <a:p>
            <a:pPr marL="13716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>
              <a:ea typeface="Calibri"/>
              <a:cs typeface="Times New Roman"/>
            </a:endParaRPr>
          </a:p>
          <a:p>
            <a:pPr marL="137160" indent="0" algn="ctr">
              <a:lnSpc>
                <a:spcPct val="115000"/>
              </a:lnSpc>
              <a:spcAft>
                <a:spcPts val="1000"/>
              </a:spcAft>
              <a:buNone/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 marL="137160" indent="0" algn="ctr">
              <a:buNone/>
            </a:pP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000496" y="5357826"/>
            <a:ext cx="15716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599454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Часть четвертая. Послание.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«Там по среди бетонных плит,</a:t>
            </a:r>
          </a:p>
          <a:p>
            <a:pPr algn="ctr">
              <a:buNone/>
            </a:pPr>
            <a:r>
              <a:rPr lang="ru-RU" dirty="0" smtClean="0"/>
              <a:t>Царь-елка на реке стоит,</a:t>
            </a:r>
          </a:p>
          <a:p>
            <a:pPr algn="ctr">
              <a:buNone/>
            </a:pPr>
            <a:r>
              <a:rPr lang="ru-RU" dirty="0" smtClean="0"/>
              <a:t>Внутри в Колумбе здоровенном,</a:t>
            </a:r>
          </a:p>
          <a:p>
            <a:pPr algn="ctr">
              <a:buNone/>
            </a:pPr>
            <a:r>
              <a:rPr lang="ru-RU" dirty="0" smtClean="0"/>
              <a:t>Найдете вы Грааль священный!»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Чтобы понять, что это значит, надо решить уравнение:</a:t>
            </a:r>
          </a:p>
          <a:p>
            <a:pPr algn="ctr">
              <a:buNone/>
            </a:pPr>
            <a:r>
              <a:rPr lang="en-US" dirty="0" smtClean="0"/>
              <a:t>x</a:t>
            </a:r>
            <a:r>
              <a:rPr lang="ru-RU" baseline="30000" dirty="0" smtClean="0"/>
              <a:t>2</a:t>
            </a:r>
            <a:r>
              <a:rPr lang="en-US" dirty="0" smtClean="0"/>
              <a:t> +4x-xy-2y+4=0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ostmetal.info/wp-content/uploads/2009/07/404px-d0bfd0b0d0bcd18fd182d0bdd0b8d0ba_d0bfd0b5d182d180d183_i_d0bcd0bed181d0bad0b2d0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14290"/>
            <a:ext cx="4286280" cy="63551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dirty="0" smtClean="0"/>
              <a:t>Да это же памятник Петру </a:t>
            </a:r>
            <a:r>
              <a:rPr lang="en-US" dirty="0" smtClean="0"/>
              <a:t>I</a:t>
            </a:r>
            <a:r>
              <a:rPr lang="ru-RU" dirty="0" smtClean="0"/>
              <a:t> 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Часть пятая. </a:t>
            </a:r>
            <a:r>
              <a:rPr lang="ru-RU" sz="4400" dirty="0" err="1" smtClean="0"/>
              <a:t>Церетелианский</a:t>
            </a:r>
            <a:r>
              <a:rPr lang="ru-RU" sz="4400" dirty="0" smtClean="0"/>
              <a:t> человек.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Они зашли в помещение под памятником и увидели там Церетелианского человека.</a:t>
            </a:r>
          </a:p>
          <a:p>
            <a:pPr>
              <a:buFontTx/>
              <a:buChar char="-"/>
            </a:pPr>
            <a:r>
              <a:rPr lang="ru-RU" dirty="0" smtClean="0"/>
              <a:t>Кто это? – спросила француженка.</a:t>
            </a:r>
          </a:p>
          <a:p>
            <a:pPr>
              <a:buFontTx/>
              <a:buChar char="-"/>
            </a:pPr>
            <a:r>
              <a:rPr lang="ru-RU" dirty="0" smtClean="0"/>
              <a:t>Я тебе скажу, если ты сократишь дробь</a:t>
            </a:r>
          </a:p>
          <a:p>
            <a:pPr marL="137160" indent="0">
              <a:buNone/>
            </a:pPr>
            <a:r>
              <a:rPr lang="ru-RU" dirty="0" smtClean="0"/>
              <a:t>                                     3(</a:t>
            </a:r>
            <a:r>
              <a:rPr lang="en-US" dirty="0" smtClean="0"/>
              <a:t>a</a:t>
            </a:r>
            <a:r>
              <a:rPr lang="en-US" baseline="30000" dirty="0" smtClean="0"/>
              <a:t>2</a:t>
            </a:r>
            <a:r>
              <a:rPr lang="en-US" dirty="0" smtClean="0"/>
              <a:t>-b</a:t>
            </a:r>
            <a:r>
              <a:rPr lang="en-US" baseline="30000" dirty="0" smtClean="0"/>
              <a:t>2</a:t>
            </a:r>
            <a:r>
              <a:rPr lang="ru-RU" dirty="0">
                <a:ea typeface="Calibri"/>
                <a:cs typeface="Times New Roman"/>
              </a:rPr>
              <a:t>)</a:t>
            </a:r>
          </a:p>
          <a:p>
            <a:pPr marL="137160" indent="0" algn="ctr">
              <a:buNone/>
            </a:pPr>
            <a:r>
              <a:rPr lang="en-US" dirty="0" smtClean="0"/>
              <a:t>6(</a:t>
            </a:r>
            <a:r>
              <a:rPr lang="en-US" dirty="0" err="1" smtClean="0"/>
              <a:t>a+b</a:t>
            </a:r>
            <a:r>
              <a:rPr lang="en-US" dirty="0"/>
              <a:t>)(a-b)</a:t>
            </a:r>
            <a:endParaRPr lang="ru-RU" dirty="0"/>
          </a:p>
          <a:p>
            <a:pPr marL="13716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ea typeface="Calibri"/>
                <a:cs typeface="Times New Roman"/>
              </a:rPr>
              <a:t>                        - Это Юрий Михайлович Лужков.</a:t>
            </a:r>
          </a:p>
          <a:p>
            <a:pPr marL="137160" indent="0" algn="ctr">
              <a:buNone/>
            </a:pPr>
            <a:endParaRPr lang="ru-RU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689648"/>
            <a:ext cx="2768139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707904" y="4077072"/>
            <a:ext cx="1800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Часть пятая. Продолжение.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Что Вы тут делаете, Юрий Михайлович?</a:t>
            </a:r>
          </a:p>
          <a:p>
            <a:pPr>
              <a:buFontTx/>
              <a:buChar char="-"/>
            </a:pPr>
            <a:r>
              <a:rPr lang="ru-RU" dirty="0" smtClean="0"/>
              <a:t>Спасаюсь от смога…</a:t>
            </a:r>
          </a:p>
          <a:p>
            <a:pPr>
              <a:buFontTx/>
              <a:buChar char="-"/>
            </a:pPr>
            <a:r>
              <a:rPr lang="ru-RU" dirty="0" smtClean="0"/>
              <a:t>А вы случайно не видели священный </a:t>
            </a:r>
            <a:r>
              <a:rPr lang="ru-RU" dirty="0"/>
              <a:t>Г</a:t>
            </a:r>
            <a:r>
              <a:rPr lang="ru-RU" dirty="0" smtClean="0"/>
              <a:t>рааль?</a:t>
            </a:r>
          </a:p>
          <a:p>
            <a:pPr>
              <a:buFontTx/>
              <a:buChar char="-"/>
            </a:pPr>
            <a:r>
              <a:rPr lang="ru-RU" dirty="0" smtClean="0"/>
              <a:t>Священный Грааль – это миф! Что увидеть Ваш «священный Грааль» вам нужно указать наименьшее целое число, принадлежащее промежутку:</a:t>
            </a:r>
          </a:p>
          <a:p>
            <a:pPr marL="137160" indent="0" algn="ctr">
              <a:buNone/>
            </a:pPr>
            <a:r>
              <a:rPr lang="en-US" dirty="0" smtClean="0"/>
              <a:t>[</a:t>
            </a:r>
            <a:r>
              <a:rPr lang="ru-RU" dirty="0" smtClean="0"/>
              <a:t>5</a:t>
            </a:r>
            <a:r>
              <a:rPr lang="en-US" dirty="0" smtClean="0"/>
              <a:t>;</a:t>
            </a:r>
            <a:r>
              <a:rPr lang="ru-RU" dirty="0" smtClean="0"/>
              <a:t> 7), (0</a:t>
            </a:r>
            <a:r>
              <a:rPr lang="en-US" dirty="0" smtClean="0"/>
              <a:t>;</a:t>
            </a:r>
            <a:r>
              <a:rPr lang="ru-RU" dirty="0" smtClean="0"/>
              <a:t> +∞), (9,3</a:t>
            </a:r>
            <a:r>
              <a:rPr lang="en-US" dirty="0" smtClean="0"/>
              <a:t>;</a:t>
            </a:r>
            <a:r>
              <a:rPr lang="ru-RU" dirty="0" smtClean="0"/>
              <a:t> 12</a:t>
            </a:r>
            <a:r>
              <a:rPr lang="ru-RU" dirty="0"/>
              <a:t>), (-</a:t>
            </a:r>
            <a:r>
              <a:rPr lang="ru-RU" dirty="0" smtClean="0"/>
              <a:t>∞</a:t>
            </a:r>
            <a:r>
              <a:rPr lang="en-US" dirty="0" smtClean="0"/>
              <a:t>;</a:t>
            </a:r>
            <a:r>
              <a:rPr lang="ru-RU" dirty="0" smtClean="0"/>
              <a:t> </a:t>
            </a:r>
            <a:r>
              <a:rPr lang="en-US" dirty="0" smtClean="0"/>
              <a:t>5,1]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2921</TotalTime>
  <Words>458</Words>
  <Application>Microsoft Office PowerPoint</Application>
  <PresentationFormat>Экран (4:3)</PresentationFormat>
  <Paragraphs>77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Код Церетели</vt:lpstr>
      <vt:lpstr>Часть первая. Начало.</vt:lpstr>
      <vt:lpstr>Молодцы! Вот ваша карта:</vt:lpstr>
      <vt:lpstr>Часть вторая. Код.</vt:lpstr>
      <vt:lpstr>Часть третья. Кубик Церетели.</vt:lpstr>
      <vt:lpstr>Часть четвертая. Послание.</vt:lpstr>
      <vt:lpstr>Да это же памятник Петру I !</vt:lpstr>
      <vt:lpstr>Часть пятая. Церетелианский человек.</vt:lpstr>
      <vt:lpstr>Часть пятая. Продолжение.</vt:lpstr>
      <vt:lpstr> Часть шестая.  Метро 2011.</vt:lpstr>
      <vt:lpstr>Часть седьмая. Священный Грааль.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Код Церетели</dc:title>
  <dc:creator>Егор; Федя</dc:creator>
  <cp:lastModifiedBy>Олег</cp:lastModifiedBy>
  <cp:revision>54</cp:revision>
  <dcterms:created xsi:type="dcterms:W3CDTF">2011-01-21T19:22:39Z</dcterms:created>
  <dcterms:modified xsi:type="dcterms:W3CDTF">2006-05-25T23:45:40Z</dcterms:modified>
</cp:coreProperties>
</file>