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3" r:id="rId5"/>
    <p:sldId id="264" r:id="rId6"/>
    <p:sldId id="260" r:id="rId7"/>
    <p:sldId id="262" r:id="rId8"/>
    <p:sldId id="261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1671D-E1A3-4C66-AC05-E686659E2CB8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2522-D907-4DF2-8EAD-433D15E6D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396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52522-D907-4DF2-8EAD-433D15E6DD0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3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6735">
            <a:off x="971600" y="332656"/>
            <a:ext cx="8172400" cy="655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289115">
            <a:off x="1462804" y="1296253"/>
            <a:ext cx="65225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«Педагогическое наблюдение-как     метод проведения образовательного мониторинга     в детском саду»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186382">
            <a:off x="3620850" y="4843427"/>
            <a:ext cx="4343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Дидущенко</a:t>
            </a:r>
            <a:r>
              <a:rPr lang="ru-RU" sz="2000" b="1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b="1" smtClean="0">
                <a:solidFill>
                  <a:srgbClr val="FF000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И.А.</a:t>
            </a:r>
            <a:endParaRPr lang="ru-RU" sz="2000" b="1" dirty="0">
              <a:solidFill>
                <a:srgbClr val="FF000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5" y="692696"/>
            <a:ext cx="72007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Преимущества метода наблюдения</a:t>
            </a:r>
          </a:p>
          <a:p>
            <a:endParaRPr lang="ru-RU" dirty="0"/>
          </a:p>
          <a:p>
            <a:endParaRPr lang="ru-RU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Наблюдение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позволяет непосредственно охватить и зафиксировать конкретную картину проявлений развития, предоставляет  много живых, интересных фактов, отражающих особенности и качества каждого ребенка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err="1" smtClean="0">
                <a:solidFill>
                  <a:srgbClr val="FF0000"/>
                </a:solidFill>
              </a:rPr>
              <a:t>Наблюление</a:t>
            </a:r>
            <a:r>
              <a:rPr lang="ru-RU" dirty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позволяет одновременно охватить поведение нескольких детей по отношению друг к другу или к определенным задачам, предметам и т.д</a:t>
            </a:r>
            <a:r>
              <a:rPr lang="ru-RU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Наблюдение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позволяет произвести исследование независимо от готовности наблюдаемых субъектов</a:t>
            </a:r>
            <a:r>
              <a:rPr lang="ru-RU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Оперативность </a:t>
            </a:r>
            <a:r>
              <a:rPr lang="ru-RU" b="1" dirty="0" smtClean="0">
                <a:solidFill>
                  <a:srgbClr val="00B050"/>
                </a:solidFill>
              </a:rPr>
              <a:t>получения информации.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Относительная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дешевизна метода.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22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980728"/>
            <a:ext cx="662473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Недостатки метода наблюдения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 результаты наблюдений могут повлиять: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Настроение наблюдателя;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Его предубеждение (искажение восприятия тем больше, чем сильнее наблюдатель стремится подтвердить свою гипотезу);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Его усталость(в результате чего наблюдатель перестает замечать важные изменения, делает ошибки при записях);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Адаптивность наблюдателя к происходящему.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326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484784"/>
            <a:ext cx="73448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Наблюдения в разных видах деятельности: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ситуациях игровой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На прогулке;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образовательной ситуации;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При экспериментировании;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уголке природы;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НОД;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При выполнении поручений;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Во время проведения детских праздников;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При общении детей с родителями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И т.д.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1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266595" y="449155"/>
            <a:ext cx="7128792" cy="4608512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                Вопросы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1.Что такое наблюдение?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2.Виды педагогических наблюдений.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3.Алгоритм действий педагога при наблюдении.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4.Способы фиксации наблюдений.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5.Принципы на которые опираются при использовании метода наблюдения.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6.Преимущества и недостатки метода наблюдения.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908720"/>
            <a:ext cx="6984776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1.Что такое наблюдение?</a:t>
            </a:r>
          </a:p>
          <a:p>
            <a:endParaRPr lang="ru-RU" dirty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Наблюдение</a:t>
            </a:r>
            <a:r>
              <a:rPr lang="ru-RU" sz="2400" b="1" dirty="0" smtClean="0"/>
              <a:t> –</a:t>
            </a:r>
            <a:r>
              <a:rPr lang="ru-RU" sz="2400" b="1" dirty="0" smtClean="0">
                <a:solidFill>
                  <a:srgbClr val="00B050"/>
                </a:solidFill>
              </a:rPr>
              <a:t>это целенаправленное, преднамеренное, специальным образом организованное и фиксированное восприятие исследуемого объекта, обусловленное задачей наблюдателя и не требующее от него «вмешательства» путем специально созданных условий.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Наблюдение</a:t>
            </a:r>
            <a:r>
              <a:rPr lang="ru-RU" sz="2400" b="1" dirty="0" smtClean="0"/>
              <a:t>- </a:t>
            </a:r>
            <a:r>
              <a:rPr lang="ru-RU" sz="2400" b="1" dirty="0" smtClean="0">
                <a:solidFill>
                  <a:srgbClr val="00B050"/>
                </a:solidFill>
              </a:rPr>
              <a:t>это метод сбора данных с целью последующего анализа.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Наблюдение</a:t>
            </a:r>
            <a:r>
              <a:rPr lang="ru-RU" sz="2400" b="1" dirty="0" smtClean="0"/>
              <a:t>- </a:t>
            </a:r>
            <a:r>
              <a:rPr lang="ru-RU" sz="2400" b="1" dirty="0" smtClean="0">
                <a:solidFill>
                  <a:srgbClr val="00B050"/>
                </a:solidFill>
              </a:rPr>
              <a:t>это ведущий метод проведения мониторинга в детском саду.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9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3" y="1124744"/>
            <a:ext cx="4104456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НАБЛЮДЕНИЕ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34608" y="2276872"/>
            <a:ext cx="2394266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</a:t>
            </a:r>
            <a:r>
              <a:rPr lang="ru-RU" b="1" dirty="0" smtClean="0">
                <a:solidFill>
                  <a:srgbClr val="00B050"/>
                </a:solidFill>
              </a:rPr>
              <a:t>ЕПОСРЕДСТВЕННОЕ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34608" y="2996952"/>
            <a:ext cx="2394266" cy="5760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ОПОСРЕДОВАННОЕ</a:t>
            </a:r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11" name="Прямая соединительная линия 10"/>
          <p:cNvCxnSpPr>
            <a:stCxn id="4" idx="1"/>
          </p:cNvCxnSpPr>
          <p:nvPr/>
        </p:nvCxnSpPr>
        <p:spPr>
          <a:xfrm flipH="1">
            <a:off x="836586" y="2564904"/>
            <a:ext cx="1980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36586" y="3118981"/>
            <a:ext cx="7781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331640" y="1581944"/>
            <a:ext cx="686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5920" y="1851553"/>
            <a:ext cx="0" cy="1289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6228184" y="908720"/>
            <a:ext cx="1872208" cy="67322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непрерывное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228184" y="1916832"/>
            <a:ext cx="1872208" cy="6480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дискретное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3968" y="3573016"/>
            <a:ext cx="1728192" cy="5760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включенное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283968" y="4653136"/>
            <a:ext cx="1728192" cy="5040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невключенное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020272" y="3573016"/>
            <a:ext cx="1512168" cy="57606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открытое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20272" y="4653136"/>
            <a:ext cx="1728192" cy="50405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закрытое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>
            <a:stCxn id="26" idx="1"/>
          </p:cNvCxnSpPr>
          <p:nvPr/>
        </p:nvCxnSpPr>
        <p:spPr>
          <a:xfrm flipH="1">
            <a:off x="5724128" y="12453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724128" y="1245332"/>
            <a:ext cx="0" cy="1116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724128" y="236145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283968" y="1581944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851920" y="3861048"/>
            <a:ext cx="0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30" idx="1"/>
          </p:cNvCxnSpPr>
          <p:nvPr/>
        </p:nvCxnSpPr>
        <p:spPr>
          <a:xfrm flipH="1">
            <a:off x="6588224" y="386104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588224" y="3861048"/>
            <a:ext cx="0" cy="10441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31" idx="1"/>
          </p:cNvCxnSpPr>
          <p:nvPr/>
        </p:nvCxnSpPr>
        <p:spPr>
          <a:xfrm>
            <a:off x="6588224" y="490516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195920" y="3118981"/>
            <a:ext cx="640666" cy="21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836586" y="2564904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endCxn id="5" idx="1"/>
          </p:cNvCxnSpPr>
          <p:nvPr/>
        </p:nvCxnSpPr>
        <p:spPr>
          <a:xfrm>
            <a:off x="875493" y="3284984"/>
            <a:ext cx="1591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3563888" y="2132856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endCxn id="28" idx="1"/>
          </p:cNvCxnSpPr>
          <p:nvPr/>
        </p:nvCxnSpPr>
        <p:spPr>
          <a:xfrm>
            <a:off x="3851920" y="386104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3563888" y="465313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>
            <a:endCxn id="29" idx="1"/>
          </p:cNvCxnSpPr>
          <p:nvPr/>
        </p:nvCxnSpPr>
        <p:spPr>
          <a:xfrm>
            <a:off x="3851920" y="490516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6012160" y="4005064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17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72728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Что обозначает каждый вид наблюдения?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1.Непосредственное наблюдение-это </a:t>
            </a:r>
            <a:r>
              <a:rPr lang="ru-RU" b="1" dirty="0" smtClean="0"/>
              <a:t>наблюдение ,когда педагог сам выступает наблюдателем происходящего педагогического процесса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Опосредованное(косвенное)-</a:t>
            </a:r>
            <a:r>
              <a:rPr lang="ru-RU" b="1" dirty="0" smtClean="0"/>
              <a:t>это наблюдение, когда к его проведению привлекаются другие лица(студенты, другие педагоги).Методика проведения такого наблюдения должна быть заблаговременно теми ,кто их будет вести.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2.Включенное наблюдение-</a:t>
            </a:r>
            <a:r>
              <a:rPr lang="ru-RU" b="1" dirty="0" smtClean="0"/>
              <a:t>когда педагог включен в процесс взаимодействия с теми за кем наблюдает. Оно может быть </a:t>
            </a:r>
            <a:r>
              <a:rPr lang="ru-RU" b="1" u="sng" dirty="0" smtClean="0"/>
              <a:t>открытым</a:t>
            </a:r>
            <a:r>
              <a:rPr lang="ru-RU" b="1" dirty="0" smtClean="0"/>
              <a:t> и </a:t>
            </a:r>
            <a:r>
              <a:rPr lang="ru-RU" b="1" u="sng" dirty="0" smtClean="0"/>
              <a:t>закрытым.</a:t>
            </a:r>
            <a:r>
              <a:rPr lang="ru-RU" b="1" dirty="0" smtClean="0"/>
              <a:t> При открытом наблюдении дети знают, что за ними ведется наблюдение. Если же участники не осведомлены, что они в поле зрения, то речь идет о закрытом наблюдении. При закрытом наблюдении применяется записывающая аппаратура.</a:t>
            </a:r>
          </a:p>
          <a:p>
            <a:pPr algn="just"/>
            <a:r>
              <a:rPr lang="ru-RU" b="1" dirty="0" smtClean="0"/>
              <a:t>Не включенное наблюдение-это наблюдение со стороны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3.Непрерывное (сплошное)наблюдение </a:t>
            </a:r>
            <a:r>
              <a:rPr lang="ru-RU" b="1" dirty="0" smtClean="0"/>
              <a:t>–это наблюдение которое предполагает фиксацию всех наблюдаемых факторов, проявлений, качеств, реакций…от начала до конца какого-либо процесса.</a:t>
            </a:r>
          </a:p>
          <a:p>
            <a:pPr algn="just"/>
            <a:r>
              <a:rPr lang="ru-RU" b="1" dirty="0" smtClean="0"/>
              <a:t>Дискретное(выборочное)-это наблюдение по определенным параметрам 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       Чаще всего педагогами используется метод открытого     включенного наблюдения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8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37145" y="476672"/>
            <a:ext cx="2304256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ОПРЕДЕЛЕНИЕ ЦЕЛИ И </a:t>
            </a:r>
            <a:r>
              <a:rPr lang="ru-RU" dirty="0" smtClean="0">
                <a:solidFill>
                  <a:srgbClr val="FF0000"/>
                </a:solidFill>
              </a:rPr>
              <a:t>ЗАДАЧ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11760" y="1844824"/>
            <a:ext cx="2232248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ОПРЕДЕЛЕНИЕ ОБЪЕКТА НАБЛЮДЕНИЯ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5976" y="3356992"/>
            <a:ext cx="2520280" cy="122413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ОПРЕДЕЛЕНИЕ СИТУАЦИИ НАБЛЮДЕНИЯ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12160" y="5013176"/>
            <a:ext cx="26642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СПОСОБ ФИКСАЦИИ РЕЗУЛЬТАТОВ НАБЛЮДЕНИЯ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5400000">
            <a:off x="1547664" y="1556792"/>
            <a:ext cx="864096" cy="93610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вверх 6"/>
          <p:cNvSpPr/>
          <p:nvPr/>
        </p:nvSpPr>
        <p:spPr>
          <a:xfrm rot="5400000">
            <a:off x="3419872" y="3140968"/>
            <a:ext cx="864096" cy="1008112"/>
          </a:xfrm>
          <a:prstGeom prst="bentUpArrow">
            <a:avLst>
              <a:gd name="adj1" fmla="val 25000"/>
              <a:gd name="adj2" fmla="val 22826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вверх 7"/>
          <p:cNvSpPr/>
          <p:nvPr/>
        </p:nvSpPr>
        <p:spPr>
          <a:xfrm rot="5400000">
            <a:off x="4861044" y="4544112"/>
            <a:ext cx="1078096" cy="11521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008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70567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Действия педагога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1.Определить цель и задачи наблюдения</a:t>
            </a:r>
          </a:p>
          <a:p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2.Определить объект наблюдения</a:t>
            </a:r>
          </a:p>
          <a:p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3.Выбрать ситуацию наблюдения</a:t>
            </a:r>
          </a:p>
          <a:p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4.Выбрать способ фиксации наблюдения</a:t>
            </a:r>
          </a:p>
          <a:p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503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9928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Способы фиксации наблюдения</a:t>
            </a:r>
          </a:p>
          <a:p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1.Регистрация эпизодов</a:t>
            </a: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2.Повествовательные или дневниковые заметки</a:t>
            </a: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3.Карта наблюдения</a:t>
            </a: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4.Видеозапись, фотографирование.</a:t>
            </a:r>
          </a:p>
          <a:p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796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60648"/>
            <a:ext cx="676875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Принципы наблюдения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</a:rPr>
              <a:t>Результаты наблюдения  не должны получать эмоциональную или этическую оценку. Это конфиденциальная информация, используемая воспитателем только для помощи ребенку при организации образовательного процесса.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Педагогическая диагностика осуществляется в привычной для ребенка обстановке.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При проведении наблюдений происходит процесс сравнения проявлений конкретного ребенка и  идеальной нормы развития. Это  сравнение помогает воспитателю понять  в чем могут проявляться проблемы ребенка, какие достижения для него характерны, какие качества целесообразно у него развивать.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</a:rPr>
              <a:t>Наблюдение должно проводиться в течении не менее 2 недель 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85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561</Words>
  <Application>Microsoft Office PowerPoint</Application>
  <PresentationFormat>Экран (4:3)</PresentationFormat>
  <Paragraphs>107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Ирина Дидущенко</cp:lastModifiedBy>
  <cp:revision>19</cp:revision>
  <dcterms:created xsi:type="dcterms:W3CDTF">2012-08-01T10:59:38Z</dcterms:created>
  <dcterms:modified xsi:type="dcterms:W3CDTF">2015-10-15T19:19:43Z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