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310" r:id="rId5"/>
    <p:sldId id="270" r:id="rId6"/>
    <p:sldId id="271" r:id="rId7"/>
    <p:sldId id="272" r:id="rId8"/>
    <p:sldId id="263" r:id="rId9"/>
    <p:sldId id="265" r:id="rId10"/>
    <p:sldId id="266" r:id="rId11"/>
    <p:sldId id="276" r:id="rId12"/>
    <p:sldId id="275" r:id="rId13"/>
    <p:sldId id="282" r:id="rId14"/>
    <p:sldId id="281" r:id="rId15"/>
    <p:sldId id="278" r:id="rId16"/>
    <p:sldId id="298" r:id="rId17"/>
    <p:sldId id="309" r:id="rId18"/>
    <p:sldId id="25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6699"/>
    <a:srgbClr val="006600"/>
    <a:srgbClr val="008000"/>
    <a:srgbClr val="003300"/>
    <a:srgbClr val="FF9966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1" autoAdjust="0"/>
    <p:restoredTop sz="94660"/>
  </p:normalViewPr>
  <p:slideViewPr>
    <p:cSldViewPr>
      <p:cViewPr varScale="1">
        <p:scale>
          <a:sx n="69" d="100"/>
          <a:sy n="69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148F7-3B5B-405D-894A-38A6AE446F22}" type="datetimeFigureOut">
              <a:rPr lang="ru-RU"/>
              <a:pPr>
                <a:defRPr/>
              </a:pPr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ED140-22FC-44B8-B796-EAA4ED5A2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64415-7578-4A89-B4F8-382FB9C7C361}" type="datetimeFigureOut">
              <a:rPr lang="ru-RU"/>
              <a:pPr>
                <a:defRPr/>
              </a:pPr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2D4F1-84FA-4632-A7F1-4038A830AE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6C0C0-04A8-4C39-B907-74DDD98359DE}" type="datetimeFigureOut">
              <a:rPr lang="ru-RU"/>
              <a:pPr>
                <a:defRPr/>
              </a:pPr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C3CEA-DB9B-4F8A-BDB2-75DC0AB44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4747C-E13E-4954-A94A-4A98C73C8AF9}" type="datetimeFigureOut">
              <a:rPr lang="ru-RU"/>
              <a:pPr>
                <a:defRPr/>
              </a:pPr>
              <a:t>23.03.2015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0CE8E-A921-485E-80A3-369E01CA6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A893A-D8F0-46DD-9637-F9BE412D36D7}" type="datetimeFigureOut">
              <a:rPr lang="ru-RU"/>
              <a:pPr>
                <a:defRPr/>
              </a:pPr>
              <a:t>23.03.2015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FCD39-C340-41E8-B864-F1E807138A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98826-C164-4CDD-8824-8664D9E6D6F6}" type="datetimeFigureOut">
              <a:rPr lang="ru-RU"/>
              <a:pPr>
                <a:defRPr/>
              </a:pPr>
              <a:t>23.03.2015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86B0E-C603-4435-BEF0-652B25F59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C40FB-3946-41A3-93CA-8FF6829C12C8}" type="datetimeFigureOut">
              <a:rPr lang="ru-RU"/>
              <a:pPr>
                <a:defRPr/>
              </a:pPr>
              <a:t>23.03.2015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FC0F1-CCD7-46E2-9FC5-19B5E7561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6FCC3-FC50-46A2-BC88-2B023D49AFBD}" type="datetimeFigureOut">
              <a:rPr lang="ru-RU"/>
              <a:pPr>
                <a:defRPr/>
              </a:pPr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D31ED-E3AE-4EE4-9281-13C402342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235F5-F7AA-4864-B84E-7E98C573DD4A}" type="datetimeFigureOut">
              <a:rPr lang="ru-RU"/>
              <a:pPr>
                <a:defRPr/>
              </a:pPr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27F4F-FC22-4288-9875-D6200CFA3D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4DCC8-A386-41A3-910A-E6F3E81ED80C}" type="datetimeFigureOut">
              <a:rPr lang="ru-RU"/>
              <a:pPr>
                <a:defRPr/>
              </a:pPr>
              <a:t>23.03.2015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287E2-B7D9-467A-A591-41B0C727E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ACBC1-CF3D-4B6F-8F2A-5DF6046F64A6}" type="datetimeFigureOut">
              <a:rPr lang="ru-RU"/>
              <a:pPr>
                <a:defRPr/>
              </a:pPr>
              <a:t>23.03.2015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15FF7-AE83-4D80-B2DD-B6DBDA0414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BEE4C-42DD-4BF9-8695-B6152791A303}" type="datetimeFigureOut">
              <a:rPr lang="ru-RU"/>
              <a:pPr>
                <a:defRPr/>
              </a:pPr>
              <a:t>23.03.2015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928B4-8B2A-4BF2-AF5E-8FE6A0C29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881DE-B40B-41F0-9C5A-B4D484896E03}" type="datetimeFigureOut">
              <a:rPr lang="ru-RU"/>
              <a:pPr>
                <a:defRPr/>
              </a:pPr>
              <a:t>23.03.2015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D631D-DF1C-4753-83DB-8F8CC4E696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87767-C6E6-415D-A0EE-830A54AF9449}" type="datetimeFigureOut">
              <a:rPr lang="ru-RU"/>
              <a:pPr>
                <a:defRPr/>
              </a:pPr>
              <a:t>23.03.2015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A295C-AFD8-43AE-8BF0-77B214B57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34357-7E12-42C5-BE8D-069FA9AFFAA5}" type="datetimeFigureOut">
              <a:rPr lang="ru-RU"/>
              <a:pPr>
                <a:defRPr/>
              </a:pPr>
              <a:t>23.03.2015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AA749-2228-46CB-835B-A4553CAEA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email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F6A13D-347D-4688-B1CD-77755CB42709}" type="datetimeFigureOut">
              <a:rPr lang="ru-RU"/>
              <a:pPr>
                <a:defRPr/>
              </a:pPr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BFAA87-64DB-4C61-9DD4-F1CDFDAC2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52" r:id="rId12"/>
    <p:sldLayoutId id="2147483651" r:id="rId13"/>
    <p:sldLayoutId id="2147483650" r:id="rId14"/>
    <p:sldLayoutId id="2147483649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1&amp;text=%D0%BA%D0%BE%D1%88%D0%BA%D0%B0&amp;fp=1&amp;pos=39&amp;uinfo=ww-1263-wh-907-fw-1038-fh-598-pd-1&amp;rpt=simage&amp;img_url=http://www.picshare.ru/uploads/121113/TA45m60JG9.gif" TargetMode="External"/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0" descr="111996_medium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43213" y="3789363"/>
            <a:ext cx="3024187" cy="2565400"/>
          </a:xfrm>
          <a:ln w="28575">
            <a:solidFill>
              <a:srgbClr val="FF9966"/>
            </a:solidFill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714500" y="0"/>
            <a:ext cx="642938" cy="6858000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  <a:ln w="19050">
            <a:solidFill>
              <a:srgbClr val="92D050"/>
            </a:solidFill>
            <a:miter lim="800000"/>
            <a:headEnd/>
            <a:tailEnd/>
          </a:ln>
        </p:spPr>
        <p:txBody>
          <a:bodyPr>
            <a:scene3d>
              <a:camera prst="isometricLeftDown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Picture 3" descr="stem_leaf.png"/>
          <p:cNvPicPr/>
          <p:nvPr/>
        </p:nvPicPr>
        <p:blipFill>
          <a:blip r:embed="rId4" cstate="email">
            <a:duotone>
              <a:prstClr val="black"/>
              <a:schemeClr val="accent3">
                <a:tint val="45000"/>
                <a:satMod val="400000"/>
              </a:schemeClr>
            </a:duotone>
            <a:lum bright="-29000" contrast="44000"/>
          </a:blip>
          <a:srcRect/>
          <a:stretch>
            <a:fillRect/>
          </a:stretch>
        </p:blipFill>
        <p:spPr>
          <a:xfrm>
            <a:off x="6000760" y="2071678"/>
            <a:ext cx="2413907" cy="4555672"/>
          </a:xfrm>
          <a:prstGeom prst="rect">
            <a:avLst/>
          </a:prstGeom>
        </p:spPr>
      </p:pic>
      <p:pic>
        <p:nvPicPr>
          <p:cNvPr id="17412" name="Picture 0" descr="dais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5963" y="1989138"/>
            <a:ext cx="2986087" cy="462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3" name="Group 2"/>
          <p:cNvGrpSpPr>
            <a:grpSpLocks/>
          </p:cNvGrpSpPr>
          <p:nvPr/>
        </p:nvGrpSpPr>
        <p:grpSpPr bwMode="auto">
          <a:xfrm>
            <a:off x="6858000" y="3214688"/>
            <a:ext cx="747713" cy="746125"/>
            <a:chOff x="8330" y="9874"/>
            <a:chExt cx="1176" cy="1176"/>
          </a:xfrm>
        </p:grpSpPr>
        <p:sp>
          <p:nvSpPr>
            <p:cNvPr id="17425" name="Oval 3"/>
            <p:cNvSpPr>
              <a:spLocks noChangeArrowheads="1"/>
            </p:cNvSpPr>
            <p:nvPr/>
          </p:nvSpPr>
          <p:spPr bwMode="auto">
            <a:xfrm>
              <a:off x="8330" y="9874"/>
              <a:ext cx="1176" cy="1176"/>
            </a:xfrm>
            <a:prstGeom prst="ellipse">
              <a:avLst/>
            </a:prstGeom>
            <a:solidFill>
              <a:srgbClr val="FEB8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" name="Oval 4"/>
            <p:cNvSpPr>
              <a:spLocks noChangeArrowheads="1"/>
            </p:cNvSpPr>
            <p:nvPr/>
          </p:nvSpPr>
          <p:spPr bwMode="auto">
            <a:xfrm>
              <a:off x="8405" y="9950"/>
              <a:ext cx="1025" cy="1025"/>
            </a:xfrm>
            <a:prstGeom prst="ellips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pic>
        <p:nvPicPr>
          <p:cNvPr id="17414" name="Picture 1" descr="ladybu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40650" y="3284538"/>
            <a:ext cx="10160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stem_leaf_2.png"/>
          <p:cNvPicPr/>
          <p:nvPr/>
        </p:nvPicPr>
        <p:blipFill>
          <a:blip r:embed="rId7" cstate="email">
            <a:duotone>
              <a:prstClr val="black"/>
              <a:schemeClr val="accent3">
                <a:tint val="45000"/>
                <a:satMod val="400000"/>
              </a:schemeClr>
            </a:duotone>
            <a:lum bright="-39000" contrast="24000"/>
          </a:blip>
          <a:stretch>
            <a:fillRect/>
          </a:stretch>
        </p:blipFill>
        <p:spPr>
          <a:xfrm>
            <a:off x="257144" y="3795715"/>
            <a:ext cx="1425938" cy="2857500"/>
          </a:xfrm>
          <a:prstGeom prst="rect">
            <a:avLst/>
          </a:prstGeom>
        </p:spPr>
      </p:pic>
      <p:pic>
        <p:nvPicPr>
          <p:cNvPr id="17416" name="Picture 2" descr="daisy_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288" y="3789363"/>
            <a:ext cx="1612900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7" name="Group 6"/>
          <p:cNvGrpSpPr>
            <a:grpSpLocks/>
          </p:cNvGrpSpPr>
          <p:nvPr/>
        </p:nvGrpSpPr>
        <p:grpSpPr bwMode="auto">
          <a:xfrm>
            <a:off x="1042988" y="4365625"/>
            <a:ext cx="457200" cy="457200"/>
            <a:chOff x="2128" y="13066"/>
            <a:chExt cx="632" cy="632"/>
          </a:xfrm>
        </p:grpSpPr>
        <p:sp>
          <p:nvSpPr>
            <p:cNvPr id="17423" name="Oval 7"/>
            <p:cNvSpPr>
              <a:spLocks noChangeArrowheads="1"/>
            </p:cNvSpPr>
            <p:nvPr/>
          </p:nvSpPr>
          <p:spPr bwMode="auto">
            <a:xfrm>
              <a:off x="2128" y="13066"/>
              <a:ext cx="632" cy="632"/>
            </a:xfrm>
            <a:prstGeom prst="ellipse">
              <a:avLst/>
            </a:prstGeom>
            <a:solidFill>
              <a:srgbClr val="FEB8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7424" name="Oval 8"/>
            <p:cNvSpPr>
              <a:spLocks noChangeArrowheads="1"/>
            </p:cNvSpPr>
            <p:nvPr/>
          </p:nvSpPr>
          <p:spPr bwMode="auto">
            <a:xfrm>
              <a:off x="2196" y="13134"/>
              <a:ext cx="496" cy="496"/>
            </a:xfrm>
            <a:prstGeom prst="ellips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pic>
        <p:nvPicPr>
          <p:cNvPr id="17418" name="Picture 1" descr="ladybug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9757449">
            <a:off x="179388" y="333375"/>
            <a:ext cx="6985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" name="Rectangle 17"/>
          <p:cNvSpPr>
            <a:spLocks/>
          </p:cNvSpPr>
          <p:nvPr/>
        </p:nvSpPr>
        <p:spPr bwMode="auto">
          <a:xfrm>
            <a:off x="539750" y="981075"/>
            <a:ext cx="82804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0" hangingPunct="0">
              <a:defRPr/>
            </a:pPr>
            <a:r>
              <a:rPr lang="ru-RU" sz="35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orte" pitchFamily="66" charset="0"/>
              </a:rPr>
              <a:t/>
            </a:r>
            <a:br>
              <a:rPr lang="ru-RU" sz="35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orte" pitchFamily="66" charset="0"/>
              </a:rPr>
            </a:br>
            <a:r>
              <a:rPr lang="ru-RU" sz="35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orte" pitchFamily="66" charset="0"/>
              </a:rPr>
              <a:t>«Дружная семейка курочки Рябы» </a:t>
            </a:r>
            <a:br>
              <a:rPr lang="ru-RU" sz="35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orte" pitchFamily="66" charset="0"/>
              </a:rPr>
            </a:br>
            <a:endParaRPr lang="ru-RU" sz="3500" b="1" i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Forte" pitchFamily="66" charset="0"/>
            </a:endParaRPr>
          </a:p>
        </p:txBody>
      </p:sp>
      <p:pic>
        <p:nvPicPr>
          <p:cNvPr id="17420" name="Picture 1" descr="ladybug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9757449">
            <a:off x="179388" y="333375"/>
            <a:ext cx="6985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6300788" y="4724400"/>
            <a:ext cx="2663825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i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cript MT Bold" pitchFamily="66" charset="0"/>
              </a:rPr>
              <a:t>Воспитатель МБДОУ № 24 «Кораблик»: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1600" b="1" i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cript MT Bold" pitchFamily="66" charset="0"/>
              </a:rPr>
              <a:t>Лукашевич Оксана Михайловна</a:t>
            </a:r>
          </a:p>
          <a:p>
            <a:pPr algn="ctr">
              <a:spcBef>
                <a:spcPct val="50000"/>
              </a:spcBef>
              <a:defRPr/>
            </a:pPr>
            <a:endParaRPr lang="ru-RU" sz="2000" i="1" dirty="0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cript MT Bold" pitchFamily="66" charset="0"/>
            </a:endParaRPr>
          </a:p>
        </p:txBody>
      </p:sp>
      <p:pic>
        <p:nvPicPr>
          <p:cNvPr id="17422" name="Рисунок 18" descr="Кораблик - ЛОГО - 0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24750" y="188913"/>
            <a:ext cx="143827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5" descr="DSC0072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11413" y="404813"/>
            <a:ext cx="4103687" cy="5976937"/>
          </a:xfrm>
          <a:ln w="88900" cmpd="tri">
            <a:solidFill>
              <a:srgbClr val="006600"/>
            </a:solidFill>
          </a:ln>
        </p:spPr>
      </p:pic>
      <p:pic>
        <p:nvPicPr>
          <p:cNvPr id="25602" name="Picture 13" descr="trava4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149725"/>
            <a:ext cx="2540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11" descr="zerno0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04000" y="4437063"/>
            <a:ext cx="2540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15" descr="zerno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350"/>
            <a:ext cx="223837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18" descr="zerno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115888"/>
            <a:ext cx="22161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7" descr="000001845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4637088"/>
            <a:ext cx="2232025" cy="22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5" descr="DSC00734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549275"/>
            <a:ext cx="5832475" cy="5851525"/>
          </a:xfrm>
          <a:ln w="88900" cmpd="tri">
            <a:solidFill>
              <a:srgbClr val="006600"/>
            </a:solidFill>
          </a:ln>
        </p:spPr>
      </p:pic>
      <p:pic>
        <p:nvPicPr>
          <p:cNvPr id="26626" name="Picture 3" descr="000001488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3833813"/>
            <a:ext cx="23177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>
            <a:spLocks noGrp="1"/>
          </p:cNvSpPr>
          <p:nvPr>
            <p:ph type="body" idx="1"/>
          </p:nvPr>
        </p:nvSpPr>
        <p:spPr>
          <a:xfrm>
            <a:off x="468313" y="908050"/>
            <a:ext cx="8229600" cy="5218113"/>
          </a:xfrm>
        </p:spPr>
        <p:txBody>
          <a:bodyPr/>
          <a:lstStyle/>
          <a:p>
            <a:pPr algn="ctr">
              <a:lnSpc>
                <a:spcPct val="150000"/>
              </a:lnSpc>
              <a:buFont typeface="Arial" charset="0"/>
              <a:buNone/>
            </a:pPr>
            <a:r>
              <a:rPr lang="ru-RU" b="1" smtClean="0">
                <a:solidFill>
                  <a:srgbClr val="FF0000"/>
                </a:solidFill>
                <a:latin typeface="Monotype Corsiva" pitchFamily="66" charset="0"/>
              </a:rPr>
              <a:t>Подвижная игра «Вышла курочка гулять»</a:t>
            </a:r>
          </a:p>
          <a:p>
            <a:pPr algn="just"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Цель: Обучение воспитанников действовать по сигналу воспитателя, развивать дружеские взаимоотношения.</a:t>
            </a:r>
          </a:p>
          <a:p>
            <a:pPr algn="just">
              <a:lnSpc>
                <a:spcPct val="150000"/>
              </a:lnSpc>
              <a:buFont typeface="Arial" charset="0"/>
              <a:buNone/>
            </a:pPr>
            <a:endParaRPr lang="ru-RU" smtClean="0">
              <a:latin typeface="Rockwell"/>
            </a:endParaRPr>
          </a:p>
        </p:txBody>
      </p:sp>
      <p:pic>
        <p:nvPicPr>
          <p:cNvPr id="27650" name="Picture 3" descr="000001193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6650" y="0"/>
            <a:ext cx="165735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5" descr="000001497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25" y="4076700"/>
            <a:ext cx="25209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orte" pitchFamily="66" charset="0"/>
              </a:rPr>
              <a:t>  </a:t>
            </a:r>
            <a:b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orte" pitchFamily="66" charset="0"/>
              </a:rPr>
            </a:b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orte" pitchFamily="66" charset="0"/>
              </a:rPr>
              <a:t/>
            </a:r>
            <a:b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orte" pitchFamily="66" charset="0"/>
              </a:rPr>
            </a:b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orte" pitchFamily="66" charset="0"/>
              </a:rPr>
              <a:t/>
            </a:r>
            <a:b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orte" pitchFamily="66" charset="0"/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Рисование «Яичко не простое -яичко золотое»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</a:br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8674" name="Содержимое 6" descr="DSCN1288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2492375"/>
            <a:ext cx="2413000" cy="1873250"/>
          </a:xfrm>
          <a:ln w="76200" cmpd="tri">
            <a:solidFill>
              <a:srgbClr val="006600"/>
            </a:solidFill>
          </a:ln>
        </p:spPr>
      </p:pic>
      <p:pic>
        <p:nvPicPr>
          <p:cNvPr id="28675" name="Содержимое 7" descr="DSC00738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87675" y="4508500"/>
            <a:ext cx="2808288" cy="1944688"/>
          </a:xfrm>
          <a:ln w="76200" cmpd="tri">
            <a:solidFill>
              <a:srgbClr val="006600"/>
            </a:solidFill>
          </a:ln>
        </p:spPr>
      </p:pic>
      <p:pic>
        <p:nvPicPr>
          <p:cNvPr id="28676" name="Рисунок 8" descr="DSCN128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2565400"/>
            <a:ext cx="2447925" cy="1885950"/>
          </a:xfrm>
          <a:prstGeom prst="rect">
            <a:avLst/>
          </a:prstGeom>
          <a:noFill/>
          <a:ln w="76200" cmpd="tri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28677" name="Rectangle 1"/>
          <p:cNvSpPr>
            <a:spLocks noChangeArrowheads="1"/>
          </p:cNvSpPr>
          <p:nvPr/>
        </p:nvSpPr>
        <p:spPr bwMode="auto">
          <a:xfrm>
            <a:off x="1263650" y="-1617663"/>
            <a:ext cx="6616700" cy="3692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Развитие эстетического вкуса и творчества воспитанников.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8678" name="Picture 4" descr="000001554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1916113"/>
            <a:ext cx="2820987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Grp="1"/>
          </p:cNvSpPr>
          <p:nvPr>
            <p:ph type="body" idx="4294967295"/>
          </p:nvPr>
        </p:nvSpPr>
        <p:spPr>
          <a:xfrm>
            <a:off x="0" y="692150"/>
            <a:ext cx="8229600" cy="4525963"/>
          </a:xfrm>
        </p:spPr>
        <p:txBody>
          <a:bodyPr/>
          <a:lstStyle/>
          <a:p>
            <a:pPr algn="just">
              <a:lnSpc>
                <a:spcPct val="150000"/>
              </a:lnSpc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                      Беседы «Бабушкин дворик»</a:t>
            </a:r>
          </a:p>
          <a:p>
            <a:pPr algn="just">
              <a:lnSpc>
                <a:spcPct val="150000"/>
              </a:lnSpc>
              <a:buFont typeface="Arial" charset="0"/>
              <a:buNone/>
            </a:pPr>
            <a:r>
              <a:rPr lang="ru-RU" sz="1800" smtClean="0">
                <a:latin typeface="Rockwell"/>
              </a:rPr>
              <a:t>            Цель: Формирование представлений о жителях  бабушкиного двора.</a:t>
            </a:r>
          </a:p>
        </p:txBody>
      </p:sp>
      <p:pic>
        <p:nvPicPr>
          <p:cNvPr id="29698" name="Picture 2" descr="http://img1.liveinternet.ru/images/attach/c/4/78/422/78422251_k21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565400"/>
            <a:ext cx="38163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2" descr="http://img1.liveinternet.ru/images/attach/c/4/78/422/78422251_k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565400"/>
            <a:ext cx="4103688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D:\Users\Настя\Desktop\на город\животные\1658_smartoys_500x5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2924175"/>
            <a:ext cx="191770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D:\Users\Настя\Desktop\на город\животные\jivotniy_mir1502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3789363"/>
            <a:ext cx="3721100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913" y="3789363"/>
            <a:ext cx="2322512" cy="236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D:\Users\Настя\Desktop\на город\животные\8d0eec6273a9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725" y="3500438"/>
            <a:ext cx="201612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www.freezewall.com/view/9/AN047/1600cat_10008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4213" y="2997200"/>
            <a:ext cx="1879600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3" descr="DSC0074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476250"/>
            <a:ext cx="3600450" cy="5832475"/>
          </a:xfrm>
          <a:ln w="88900" cmpd="tri">
            <a:solidFill>
              <a:srgbClr val="006600"/>
            </a:solidFill>
          </a:ln>
        </p:spPr>
      </p:pic>
      <p:pic>
        <p:nvPicPr>
          <p:cNvPr id="30722" name="Picture 8" descr="DSC0075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1863" y="3573463"/>
            <a:ext cx="2663825" cy="2908300"/>
          </a:xfrm>
          <a:ln w="76200" cmpd="tri">
            <a:solidFill>
              <a:srgbClr val="006600"/>
            </a:solidFill>
          </a:ln>
        </p:spPr>
      </p:pic>
      <p:pic>
        <p:nvPicPr>
          <p:cNvPr id="30723" name="Picture 13" descr="DSC0075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435600" y="404813"/>
            <a:ext cx="3130550" cy="2473325"/>
          </a:xfrm>
          <a:ln w="76200" cmpd="tri">
            <a:solidFill>
              <a:srgbClr val="006600"/>
            </a:solidFill>
          </a:ln>
        </p:spPr>
      </p:pic>
      <p:pic>
        <p:nvPicPr>
          <p:cNvPr id="30724" name="Picture 5" descr="00000063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638" y="3141663"/>
            <a:ext cx="165576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8" descr="DSC0075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600075"/>
            <a:ext cx="3959225" cy="2828925"/>
          </a:xfrm>
          <a:ln w="76200" cmpd="tri">
            <a:solidFill>
              <a:srgbClr val="006600"/>
            </a:solidFill>
          </a:ln>
        </p:spPr>
      </p:pic>
      <p:pic>
        <p:nvPicPr>
          <p:cNvPr id="31746" name="Picture 10" descr="DSC0070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3500438"/>
            <a:ext cx="4038600" cy="2881312"/>
          </a:xfrm>
          <a:ln w="76200" cmpd="tri">
            <a:solidFill>
              <a:srgbClr val="006600"/>
            </a:solidFill>
          </a:ln>
        </p:spPr>
      </p:pic>
      <p:pic>
        <p:nvPicPr>
          <p:cNvPr id="31747" name="Picture 4" descr="000000655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620713"/>
            <a:ext cx="2820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5" descr="000001550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4221163"/>
            <a:ext cx="26654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Работы родителей и детей</a:t>
            </a:r>
          </a:p>
        </p:txBody>
      </p:sp>
      <p:pic>
        <p:nvPicPr>
          <p:cNvPr id="32770" name="Picture 8" descr="DSC_016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700213"/>
            <a:ext cx="4038600" cy="3198812"/>
          </a:xfrm>
          <a:ln w="76200" cmpd="tri">
            <a:solidFill>
              <a:srgbClr val="006600"/>
            </a:solidFill>
          </a:ln>
        </p:spPr>
      </p:pic>
      <p:pic>
        <p:nvPicPr>
          <p:cNvPr id="32771" name="Picture 9" descr="DSC0074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19700" y="1196975"/>
            <a:ext cx="3240088" cy="2592388"/>
          </a:xfrm>
          <a:ln w="76200" cmpd="tri">
            <a:solidFill>
              <a:srgbClr val="006600"/>
            </a:solidFill>
          </a:ln>
        </p:spPr>
      </p:pic>
      <p:pic>
        <p:nvPicPr>
          <p:cNvPr id="32772" name="Picture 10" descr="DSC_016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48263" y="4149725"/>
            <a:ext cx="3560762" cy="2374900"/>
          </a:xfrm>
          <a:ln w="76200" cmpd="tri">
            <a:solidFill>
              <a:srgbClr val="006600"/>
            </a:solidFill>
          </a:ln>
        </p:spPr>
      </p:pic>
      <p:pic>
        <p:nvPicPr>
          <p:cNvPr id="32773" name="Picture 11" descr="00000061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4724400"/>
            <a:ext cx="2303463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Текст 3"/>
          <p:cNvSpPr>
            <a:spLocks noGrp="1"/>
          </p:cNvSpPr>
          <p:nvPr>
            <p:ph type="body" sz="half" idx="2"/>
          </p:nvPr>
        </p:nvSpPr>
        <p:spPr>
          <a:xfrm>
            <a:off x="0" y="260350"/>
            <a:ext cx="6637338" cy="4029075"/>
          </a:xfrm>
        </p:spPr>
        <p:txBody>
          <a:bodyPr/>
          <a:lstStyle/>
          <a:p>
            <a:pPr algn="ctr">
              <a:defRPr/>
            </a:pPr>
            <a:r>
              <a:rPr lang="ru-RU" sz="80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orte" pitchFamily="66" charset="0"/>
              </a:rPr>
              <a:t>Спасибо за внимание!</a:t>
            </a:r>
          </a:p>
        </p:txBody>
      </p:sp>
      <p:pic>
        <p:nvPicPr>
          <p:cNvPr id="33794" name="Picture 6" descr="a99c45afc8d1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4292600"/>
            <a:ext cx="57150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7" descr="MultuPulti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620713"/>
            <a:ext cx="259238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DSC0068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692150"/>
            <a:ext cx="8229600" cy="5353050"/>
          </a:xfrm>
          <a:ln w="101600" cmpd="tri">
            <a:solidFill>
              <a:srgbClr val="008000"/>
            </a:solidFill>
          </a:ln>
        </p:spPr>
      </p:pic>
      <p:sp>
        <p:nvSpPr>
          <p:cNvPr id="18434" name="AutoShape 6" descr="poult-figure-color"/>
          <p:cNvSpPr>
            <a:spLocks noChangeAspect="1" noChangeArrowheads="1"/>
          </p:cNvSpPr>
          <p:nvPr/>
        </p:nvSpPr>
        <p:spPr bwMode="auto">
          <a:xfrm>
            <a:off x="1395413" y="1238250"/>
            <a:ext cx="635317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5" name="AutoShape 8" descr="poult-figure-color"/>
          <p:cNvSpPr>
            <a:spLocks noChangeAspect="1" noChangeArrowheads="1"/>
          </p:cNvSpPr>
          <p:nvPr/>
        </p:nvSpPr>
        <p:spPr bwMode="auto">
          <a:xfrm>
            <a:off x="1395413" y="1238250"/>
            <a:ext cx="635317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6" name="AutoShape 10" descr="&amp;tscy;&amp;ycy;&amp;pcy;&amp;lcy;&amp;yacy;&amp;tcy;&amp;acy; &amp;vcy;&amp;iecy;&amp;kcy;&amp;tcy;&amp;ocy;&amp;rcy;&amp;ncy;&amp;ycy;&amp;jcy; &amp;rcy;&amp;icy;&amp;scy;&amp;ucy;&amp;ncy;&amp;ocy;&amp;kcy;"/>
          <p:cNvSpPr>
            <a:spLocks noChangeAspect="1" noChangeArrowheads="1"/>
          </p:cNvSpPr>
          <p:nvPr/>
        </p:nvSpPr>
        <p:spPr bwMode="auto">
          <a:xfrm>
            <a:off x="1952625" y="1624013"/>
            <a:ext cx="523875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8437" name="Picture 6" descr="000000586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5825" y="5692775"/>
            <a:ext cx="1512888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7" descr="000000638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8"/>
              </a:clrFrom>
              <a:clrTo>
                <a:srgbClr val="FFFE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0"/>
            <a:ext cx="216058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1"/>
          <p:cNvSpPr>
            <a:spLocks noGrp="1"/>
          </p:cNvSpPr>
          <p:nvPr>
            <p:ph type="body" idx="1"/>
          </p:nvPr>
        </p:nvSpPr>
        <p:spPr>
          <a:xfrm>
            <a:off x="323850" y="476250"/>
            <a:ext cx="8229600" cy="4389438"/>
          </a:xfrm>
        </p:spPr>
        <p:txBody>
          <a:bodyPr/>
          <a:lstStyle/>
          <a:p>
            <a:pPr marL="273050" indent="-273050" algn="just">
              <a:buNone/>
            </a:pPr>
            <a:r>
              <a:rPr lang="ru-RU" b="1" dirty="0" smtClean="0">
                <a:solidFill>
                  <a:schemeClr val="hlink"/>
                </a:solidFill>
                <a:latin typeface="Monotype Corsiva" pitchFamily="66" charset="0"/>
              </a:rPr>
              <a:t>Цель: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8000"/>
                </a:solidFill>
                <a:latin typeface="Monotype Corsiva" pitchFamily="66" charset="0"/>
              </a:rPr>
              <a:t>Расширение представлений воспитанников об окружающем </a:t>
            </a:r>
            <a:r>
              <a:rPr lang="ru-RU" dirty="0" smtClean="0">
                <a:solidFill>
                  <a:srgbClr val="008000"/>
                </a:solidFill>
                <a:latin typeface="Monotype Corsiva" pitchFamily="66" charset="0"/>
              </a:rPr>
              <a:t>мире.</a:t>
            </a:r>
            <a:endParaRPr lang="ru-RU" dirty="0" smtClean="0">
              <a:solidFill>
                <a:srgbClr val="008000"/>
              </a:solidFill>
              <a:latin typeface="Monotype Corsiva" pitchFamily="66" charset="0"/>
            </a:endParaRPr>
          </a:p>
        </p:txBody>
      </p:sp>
      <p:pic>
        <p:nvPicPr>
          <p:cNvPr id="19458" name="Picture 4" descr="65882727_f_49614b376ccc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348880"/>
            <a:ext cx="4464050" cy="3386138"/>
          </a:xfrm>
          <a:prstGeom prst="rect">
            <a:avLst/>
          </a:prstGeom>
          <a:noFill/>
          <a:ln w="63500" cmpd="dbl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4464496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2866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99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Задачи: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Расширять представления детей об окружающем мире.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Познакомить детей с домашними животными на примере птиц.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Приобщить детей к миру литературы и воспитать интерес к художественному слову.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Развить связную речь через мероприятия; стихи; поговорки; загадки обогащать словарь, развивать моторику и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речедвигательный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аппарат.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Развивать умение играть рядом, а затем и вместе со сверстником.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179388" y="260350"/>
            <a:ext cx="8785225" cy="6408738"/>
          </a:xfrm>
        </p:spPr>
        <p:txBody>
          <a:bodyPr>
            <a:normAutofit/>
          </a:bodyPr>
          <a:lstStyle/>
          <a:p>
            <a:pPr marL="273050" indent="-273050" algn="ctr">
              <a:buFont typeface="Arial" charset="0"/>
              <a:buNone/>
            </a:pPr>
            <a:r>
              <a:rPr lang="ru-RU" sz="21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Times New Roman" pitchFamily="18" charset="0"/>
              </a:rPr>
              <a:t>Актуальность темы</a:t>
            </a:r>
          </a:p>
          <a:p>
            <a:pPr marL="273050" indent="-273050" algn="just">
              <a:buFont typeface="Arial" charset="0"/>
              <a:buNone/>
            </a:pPr>
            <a:r>
              <a:rPr lang="ru-RU" sz="2100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Дети младшего дошкольного возраста мало знают о домашних животных, а именно птицах. Курочка Ряба — один из первых сказочных персонажей, с которым знакомится ребенок. Вероятно, значение этой птицы в прошлом было столь велико, что положительное отношение к ней прививалось с раннего детства. </a:t>
            </a:r>
            <a:r>
              <a:rPr lang="ru-RU" sz="24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И, несмотря на то, что современные городские дети первых петушков и </a:t>
            </a:r>
            <a:r>
              <a:rPr lang="ru-RU" sz="24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курочек впервые </a:t>
            </a:r>
            <a:r>
              <a:rPr lang="ru-RU" sz="24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видят только на картинке, они сразу завоевывают детские сердца, вызывают любопытство и интерес. К тому же в любой программе для работы с детьми младшего дошкольного возраста найдется немало материала для малышей по знакомству с </a:t>
            </a:r>
            <a:r>
              <a:rPr lang="ru-RU" sz="24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птицами.</a:t>
            </a:r>
            <a:endParaRPr lang="ru-RU" sz="2400" i="1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50938"/>
          </a:xfrm>
        </p:spPr>
        <p:txBody>
          <a:bodyPr/>
          <a:lstStyle/>
          <a:p>
            <a:r>
              <a:rPr lang="ru-RU" sz="3200" b="1" smtClean="0">
                <a:solidFill>
                  <a:srgbClr val="FF0000"/>
                </a:solidFill>
                <a:latin typeface="Monotype Corsiva" pitchFamily="66" charset="0"/>
              </a:rPr>
              <a:t>Организационно образовательная деятельность </a:t>
            </a:r>
            <a:endParaRPr lang="ru-RU" sz="320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sz="half" idx="1"/>
          </p:nvPr>
        </p:nvSpPr>
        <p:spPr>
          <a:xfrm>
            <a:off x="468313" y="1268413"/>
            <a:ext cx="8135937" cy="4968875"/>
          </a:xfrm>
        </p:spPr>
        <p:txBody>
          <a:bodyPr/>
          <a:lstStyle/>
          <a:p>
            <a:pPr marL="0" indent="531813">
              <a:buFont typeface="Arial" charset="0"/>
              <a:buNone/>
              <a:defRPr/>
            </a:pPr>
            <a:r>
              <a:rPr lang="ru-RU" sz="28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orte" pitchFamily="66" charset="0"/>
              </a:rPr>
              <a:t>               « В гости курочка пришла».</a:t>
            </a:r>
            <a:r>
              <a:rPr lang="ru-RU" sz="2800" b="1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orte" pitchFamily="66" charset="0"/>
              </a:rPr>
              <a:t> </a:t>
            </a:r>
          </a:p>
          <a:p>
            <a:pPr marL="0" indent="531813"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9900"/>
                </a:solidFill>
              </a:rPr>
              <a:t> </a:t>
            </a:r>
            <a:r>
              <a:rPr lang="ru-RU" sz="18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8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: Приобщение  к словесному искусству, развитие художественного восприятия и эстетического вкуса.</a:t>
            </a:r>
          </a:p>
          <a:p>
            <a:pPr marL="0" indent="531813" algn="just">
              <a:spcBef>
                <a:spcPct val="50000"/>
              </a:spcBef>
              <a:buFont typeface="Arial" charset="0"/>
              <a:buNone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2" descr="C:\Documents and Settings\Tanya\Рабочий стол\100LGDSC\CAM002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2708275"/>
            <a:ext cx="19780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92725" y="2636838"/>
            <a:ext cx="2087563" cy="1414462"/>
          </a:xfrm>
        </p:spPr>
      </p:pic>
      <p:pic>
        <p:nvPicPr>
          <p:cNvPr id="21509" name="Рисунок 7" descr="P428139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00" y="4005263"/>
            <a:ext cx="1655763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5" descr="C:\Documents and Settings\Tanya\Рабочий стол\100LGDSC\CAM00198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219700" y="5229225"/>
            <a:ext cx="2089150" cy="1330325"/>
          </a:xfrm>
        </p:spPr>
      </p:pic>
      <p:pic>
        <p:nvPicPr>
          <p:cNvPr id="21511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1403350" y="5229225"/>
            <a:ext cx="2097088" cy="1311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3"/>
          <p:cNvSpPr>
            <a:spLocks noGrp="1"/>
          </p:cNvSpPr>
          <p:nvPr>
            <p:ph type="ctrTitle"/>
          </p:nvPr>
        </p:nvSpPr>
        <p:spPr>
          <a:xfrm>
            <a:off x="685800" y="549275"/>
            <a:ext cx="7772400" cy="1584325"/>
          </a:xfrm>
        </p:spPr>
        <p:txBody>
          <a:bodyPr/>
          <a:lstStyle/>
          <a:p>
            <a:r>
              <a:rPr lang="ru-RU" sz="3200" smtClean="0">
                <a:solidFill>
                  <a:srgbClr val="FF0000"/>
                </a:solidFill>
                <a:latin typeface="Monotype Corsiva" pitchFamily="66" charset="0"/>
              </a:rPr>
              <a:t>Рассматривание «Курочки с цыплятами»</a:t>
            </a:r>
          </a:p>
        </p:txBody>
      </p:sp>
      <p:pic>
        <p:nvPicPr>
          <p:cNvPr id="22530" name="Picture 2" descr="DSC0071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33475" y="1916113"/>
            <a:ext cx="3255963" cy="2303462"/>
          </a:xfrm>
          <a:ln w="88900" cmpd="tri">
            <a:solidFill>
              <a:srgbClr val="339966"/>
            </a:solidFill>
          </a:ln>
        </p:spPr>
      </p:pic>
      <p:pic>
        <p:nvPicPr>
          <p:cNvPr id="22531" name="Picture 5" descr="DSC007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4292600"/>
            <a:ext cx="3195637" cy="2376488"/>
          </a:xfrm>
          <a:prstGeom prst="rect">
            <a:avLst/>
          </a:prstGeom>
          <a:noFill/>
          <a:ln w="88900" cmpd="tri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539750" y="620713"/>
            <a:ext cx="8229600" cy="5534025"/>
          </a:xfrm>
        </p:spPr>
        <p:txBody>
          <a:bodyPr/>
          <a:lstStyle/>
          <a:p>
            <a:pPr marL="266700" indent="0" algn="just">
              <a:lnSpc>
                <a:spcPct val="150000"/>
              </a:lnSpc>
              <a:buFont typeface="Arial" charset="0"/>
              <a:buNone/>
              <a:defRPr/>
            </a:pPr>
            <a:r>
              <a:rPr lang="ru-RU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" pitchFamily="18" charset="0"/>
              </a:rPr>
              <a:t>Дидактическая игра: «Что сначала, что потом?»</a:t>
            </a:r>
          </a:p>
          <a:p>
            <a:pPr marL="266700" indent="0" algn="just"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Цель: Обучение воспитанников располагать героев сказки «Курочка Ряба» в порядке развития сюжета.</a:t>
            </a:r>
          </a:p>
          <a:p>
            <a:pPr marL="266700" indent="0" algn="just">
              <a:lnSpc>
                <a:spcPct val="150000"/>
              </a:lnSpc>
              <a:buFont typeface="Arial" charset="0"/>
              <a:buNone/>
              <a:defRPr/>
            </a:pPr>
            <a:endParaRPr lang="ru-RU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" pitchFamily="18" charset="0"/>
            </a:endParaRPr>
          </a:p>
          <a:p>
            <a:pPr marL="266700" indent="0" algn="just">
              <a:lnSpc>
                <a:spcPct val="150000"/>
              </a:lnSpc>
              <a:buFont typeface="Arial" charset="0"/>
              <a:buNone/>
              <a:defRPr/>
            </a:pPr>
            <a:r>
              <a:rPr lang="ru-RU" dirty="0" smtClean="0">
                <a:latin typeface="Rockwell" pitchFamily="18" charset="0"/>
              </a:rPr>
              <a:t>    </a:t>
            </a:r>
          </a:p>
        </p:txBody>
      </p:sp>
      <p:pic>
        <p:nvPicPr>
          <p:cNvPr id="23554" name="Рисунок 3" descr="SAM_16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4365625"/>
            <a:ext cx="24669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4" descr="SAM_16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4365625"/>
            <a:ext cx="231457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 descr="DSC_01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2852738"/>
            <a:ext cx="1944687" cy="1458912"/>
          </a:xfrm>
          <a:prstGeom prst="rect">
            <a:avLst/>
          </a:prstGeom>
          <a:noFill/>
          <a:ln w="88900" cmpd="tri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468313" y="549275"/>
            <a:ext cx="8229600" cy="39608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"/>
              </a:rPr>
              <a:t>            Раздел «Еда для курочки». </a:t>
            </a:r>
          </a:p>
          <a:p>
            <a:pPr algn="just">
              <a:lnSpc>
                <a:spcPct val="150000"/>
              </a:lnSpc>
              <a:buFont typeface="Arial" charset="0"/>
              <a:buNone/>
            </a:pPr>
            <a:r>
              <a:rPr lang="ru-RU" smtClean="0">
                <a:latin typeface="Rockwell"/>
              </a:rPr>
              <a:t>    </a:t>
            </a:r>
            <a:r>
              <a:rPr lang="ru-RU" smtClean="0">
                <a:solidFill>
                  <a:schemeClr val="accent2"/>
                </a:solidFill>
                <a:latin typeface="Rockwell"/>
              </a:rPr>
              <a:t>Экспонаты раздела</a:t>
            </a:r>
            <a:r>
              <a:rPr lang="ru-RU" smtClean="0">
                <a:latin typeface="Rockwell"/>
              </a:rPr>
              <a:t> — коллекция разных кормов (пшеница, пшено, зерна кукурузы).</a:t>
            </a:r>
          </a:p>
        </p:txBody>
      </p:sp>
      <p:pic>
        <p:nvPicPr>
          <p:cNvPr id="24578" name="Picture 5" descr="000001554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2924175"/>
            <a:ext cx="3241675" cy="332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6" descr="000001271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6013" y="4365625"/>
            <a:ext cx="244792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 гр. Презентация группы №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 гр. Презентация группы № 3</Template>
  <TotalTime>94</TotalTime>
  <Words>260</Words>
  <Application>Microsoft Office PowerPoint</Application>
  <PresentationFormat>Экран (4:3)</PresentationFormat>
  <Paragraphs>43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3 гр. Презентация группы № 3</vt:lpstr>
      <vt:lpstr>Слайд 1</vt:lpstr>
      <vt:lpstr>Слайд 2</vt:lpstr>
      <vt:lpstr>Слайд 3</vt:lpstr>
      <vt:lpstr>    </vt:lpstr>
      <vt:lpstr>Слайд 5</vt:lpstr>
      <vt:lpstr>Организационно образовательная деятельность </vt:lpstr>
      <vt:lpstr>Рассматривание «Курочки с цыплятами»</vt:lpstr>
      <vt:lpstr>Слайд 8</vt:lpstr>
      <vt:lpstr>Слайд 9</vt:lpstr>
      <vt:lpstr>Слайд 10</vt:lpstr>
      <vt:lpstr>Слайд 11</vt:lpstr>
      <vt:lpstr>Слайд 12</vt:lpstr>
      <vt:lpstr>     Рисование «Яичко не простое -яичко золотое»   </vt:lpstr>
      <vt:lpstr>Слайд 14</vt:lpstr>
      <vt:lpstr>Слайд 15</vt:lpstr>
      <vt:lpstr>Слайд 16</vt:lpstr>
      <vt:lpstr>Работы родителей и детей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Психолог</dc:creator>
  <cp:lastModifiedBy>Tanya</cp:lastModifiedBy>
  <cp:revision>16</cp:revision>
  <dcterms:created xsi:type="dcterms:W3CDTF">2013-02-03T11:54:34Z</dcterms:created>
  <dcterms:modified xsi:type="dcterms:W3CDTF">2015-03-23T02:04:57Z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TC300101909990</vt:lpwstr>
  </property>
</Properties>
</file>