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2" r:id="rId17"/>
    <p:sldId id="273" r:id="rId18"/>
    <p:sldId id="274" r:id="rId19"/>
    <p:sldId id="275" r:id="rId20"/>
    <p:sldId id="276"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BE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398"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8" name="Дата 27"/>
          <p:cNvSpPr>
            <a:spLocks noGrp="1"/>
          </p:cNvSpPr>
          <p:nvPr>
            <p:ph type="dt" sz="half" idx="10"/>
          </p:nvPr>
        </p:nvSpPr>
        <p:spPr/>
        <p:txBody>
          <a:bodyPr/>
          <a:lstStyle>
            <a:extLst/>
          </a:lstStyle>
          <a:p>
            <a:fld id="{E1B7507D-474E-438D-A807-A976C5408DE5}" type="datetimeFigureOut">
              <a:rPr lang="ru-RU" smtClean="0"/>
              <a:pPr/>
              <a:t>26.09.2015</a:t>
            </a:fld>
            <a:endParaRPr lang="ru-RU"/>
          </a:p>
        </p:txBody>
      </p:sp>
      <p:sp>
        <p:nvSpPr>
          <p:cNvPr id="17" name="Нижний колонтитул 16"/>
          <p:cNvSpPr>
            <a:spLocks noGrp="1"/>
          </p:cNvSpPr>
          <p:nvPr>
            <p:ph type="ftr" sz="quarter" idx="11"/>
          </p:nvPr>
        </p:nvSpPr>
        <p:spPr/>
        <p:txBody>
          <a:bodyPr/>
          <a:lstStyle>
            <a:extLst/>
          </a:lstStyle>
          <a:p>
            <a:endParaRPr lang="ru-RU"/>
          </a:p>
        </p:txBody>
      </p:sp>
      <p:sp>
        <p:nvSpPr>
          <p:cNvPr id="29" name="Номер слайда 28"/>
          <p:cNvSpPr>
            <a:spLocks noGrp="1"/>
          </p:cNvSpPr>
          <p:nvPr>
            <p:ph type="sldNum" sz="quarter" idx="12"/>
          </p:nvPr>
        </p:nvSpPr>
        <p:spPr/>
        <p:txBody>
          <a:bodyPr/>
          <a:lstStyle>
            <a:extLst/>
          </a:lstStyle>
          <a:p>
            <a:fld id="{023578A7-395F-4903-904B-6CBE3F1C9EDF}" type="slidenum">
              <a:rPr lang="ru-RU" smtClean="0"/>
              <a:pPr/>
              <a:t>‹#›</a:t>
            </a:fld>
            <a:endParaRPr lang="ru-RU"/>
          </a:p>
        </p:txBody>
      </p:sp>
      <p:sp>
        <p:nvSpPr>
          <p:cNvPr id="32" name="Прямоугольник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Прямоугольник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Прямоугольник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Прямоугольник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Прямоугольник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Заголовок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56" name="Прямоугольник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Прямоугольник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Прямоугольник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Прямоугольник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E1B7507D-474E-438D-A807-A976C5408DE5}" type="datetimeFigureOut">
              <a:rPr lang="ru-RU" smtClean="0"/>
              <a:pPr/>
              <a:t>26.09.2015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023578A7-395F-4903-904B-6CBE3F1C9EDF}"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981200" cy="5851525"/>
          </a:xfrm>
        </p:spPr>
        <p:txBody>
          <a:bodyPr vert="eaVert" anchor="ct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09600" y="274639"/>
            <a:ext cx="58674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E1B7507D-474E-438D-A807-A976C5408DE5}" type="datetimeFigureOut">
              <a:rPr lang="ru-RU" smtClean="0"/>
              <a:pPr/>
              <a:t>26.09.2015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023578A7-395F-4903-904B-6CBE3F1C9EDF}"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E1B7507D-474E-438D-A807-A976C5408DE5}" type="datetimeFigureOut">
              <a:rPr lang="ru-RU" smtClean="0"/>
              <a:pPr/>
              <a:t>26.09.2015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023578A7-395F-4903-904B-6CBE3F1C9EDF}"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Полилиния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Полилиния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Полилиния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Полилиния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Полилиния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Полилиния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Полилиния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Полилиния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Полилиния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Полилиния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Полилиния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Полилиния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Полилиния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Полилиния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Полилиния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Текст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E1B7507D-474E-438D-A807-A976C5408DE5}" type="datetimeFigureOut">
              <a:rPr lang="ru-RU" smtClean="0"/>
              <a:pPr/>
              <a:t>26.09.2015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023578A7-395F-4903-904B-6CBE3F1C9EDF}" type="slidenum">
              <a:rPr lang="ru-RU" smtClean="0"/>
              <a:pPr/>
              <a:t>‹#›</a:t>
            </a:fld>
            <a:endParaRPr lang="ru-RU"/>
          </a:p>
        </p:txBody>
      </p:sp>
      <p:sp>
        <p:nvSpPr>
          <p:cNvPr id="7" name="Прямоугольник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ru-RU" smtClean="0"/>
              <a:t>Образец заголовка</a:t>
            </a:r>
            <a:endParaRPr kumimoji="0" lang="en-US"/>
          </a:p>
        </p:txBody>
      </p:sp>
      <p:sp>
        <p:nvSpPr>
          <p:cNvPr id="8" name="Прямоугольник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Прямоугольник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Прямоугольник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2064"/>
            <a:ext cx="8229600" cy="9144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E1B7507D-474E-438D-A807-A976C5408DE5}" type="datetimeFigureOut">
              <a:rPr lang="ru-RU" smtClean="0"/>
              <a:pPr/>
              <a:t>26.09.2015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023578A7-395F-4903-904B-6CBE3F1C9EDF}"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5" name="Прямоугольник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504824" y="512064"/>
            <a:ext cx="7772400" cy="914400"/>
          </a:xfrm>
        </p:spPr>
        <p:txBody>
          <a:bodyPr anchor="t"/>
          <a:lstStyle>
            <a:lvl1pPr>
              <a:defRPr sz="400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E1B7507D-474E-438D-A807-A976C5408DE5}" type="datetimeFigureOut">
              <a:rPr lang="ru-RU" smtClean="0"/>
              <a:pPr/>
              <a:t>26.09.2015</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023578A7-395F-4903-904B-6CBE3F1C9EDF}" type="slidenum">
              <a:rPr lang="ru-RU" smtClean="0"/>
              <a:pPr/>
              <a:t>‹#›</a:t>
            </a:fld>
            <a:endParaRPr lang="ru-RU"/>
          </a:p>
        </p:txBody>
      </p:sp>
      <p:sp>
        <p:nvSpPr>
          <p:cNvPr id="16" name="Прямоугольник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Прямоугольник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Прямоугольник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Прямоугольник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Прямоугольник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Прямоугольник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Прямоугольник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Прямоугольник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Прямоугольник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512064"/>
            <a:ext cx="7772400" cy="914400"/>
          </a:xfrm>
        </p:spPr>
        <p:txBody>
          <a:bodyPr/>
          <a:lstStyle>
            <a:lvl1pPr>
              <a:defRPr sz="4000" cap="none" baseline="0"/>
            </a:lvl1pPr>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E1B7507D-474E-438D-A807-A976C5408DE5}" type="datetimeFigureOut">
              <a:rPr lang="ru-RU" smtClean="0"/>
              <a:pPr/>
              <a:t>26.09.2015</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023578A7-395F-4903-904B-6CBE3F1C9EDF}"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E1B7507D-474E-438D-A807-A976C5408DE5}" type="datetimeFigureOut">
              <a:rPr lang="ru-RU" smtClean="0"/>
              <a:pPr/>
              <a:t>26.09.2015</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023578A7-395F-4903-904B-6CBE3F1C9EDF}"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273050"/>
            <a:ext cx="8229600" cy="1162050"/>
          </a:xfrm>
        </p:spPr>
        <p:txBody>
          <a:bodyPr anchor="ctr"/>
          <a:lstStyle>
            <a:lvl1pPr algn="l">
              <a:buNone/>
              <a:defRPr sz="3600" b="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E1B7507D-474E-438D-A807-A976C5408DE5}" type="datetimeFigureOut">
              <a:rPr lang="ru-RU" smtClean="0"/>
              <a:pPr/>
              <a:t>26.09.2015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023578A7-395F-4903-904B-6CBE3F1C9EDF}"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Прямоугольник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Прямая соединительная линия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Группа 9"/>
          <p:cNvGrpSpPr/>
          <p:nvPr/>
        </p:nvGrpSpPr>
        <p:grpSpPr>
          <a:xfrm rot="5400000">
            <a:off x="8514581" y="1219200"/>
            <a:ext cx="132763" cy="128466"/>
            <a:chOff x="6668087" y="1297746"/>
            <a:chExt cx="161840" cy="156602"/>
          </a:xfrm>
        </p:grpSpPr>
        <p:cxnSp>
          <p:nvCxnSpPr>
            <p:cNvPr id="15" name="Прямая соединительная линия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Прямая соединительная линия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Прямая соединительная линия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Заголовок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ru-RU" smtClean="0"/>
              <a:t>Образец заголовка</a:t>
            </a:r>
            <a:endParaRPr kumimoji="0" lang="en-US"/>
          </a:p>
        </p:txBody>
      </p:sp>
      <p:sp>
        <p:nvSpPr>
          <p:cNvPr id="3" name="Рисунок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ru-RU" smtClean="0"/>
              <a:t>Вставка рисунка</a:t>
            </a:r>
            <a:endParaRPr kumimoji="0" lang="en-US"/>
          </a:p>
        </p:txBody>
      </p:sp>
      <p:sp>
        <p:nvSpPr>
          <p:cNvPr id="4" name="Текст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grpSp>
        <p:nvGrpSpPr>
          <p:cNvPr id="14" name="Группа 13"/>
          <p:cNvGrpSpPr/>
          <p:nvPr/>
        </p:nvGrpSpPr>
        <p:grpSpPr>
          <a:xfrm rot="5400000">
            <a:off x="8666981" y="1371600"/>
            <a:ext cx="132763" cy="128466"/>
            <a:chOff x="6668087" y="1297746"/>
            <a:chExt cx="161840" cy="156602"/>
          </a:xfrm>
        </p:grpSpPr>
        <p:cxnSp>
          <p:nvCxnSpPr>
            <p:cNvPr id="11" name="Прямая соединительная линия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Прямая соединительная линия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Прямая соединительная линия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Группа 17"/>
          <p:cNvGrpSpPr/>
          <p:nvPr/>
        </p:nvGrpSpPr>
        <p:grpSpPr>
          <a:xfrm rot="5400000">
            <a:off x="8320088" y="1474763"/>
            <a:ext cx="132763" cy="128466"/>
            <a:chOff x="6668087" y="1297746"/>
            <a:chExt cx="161840" cy="156602"/>
          </a:xfrm>
        </p:grpSpPr>
        <p:cxnSp>
          <p:nvCxnSpPr>
            <p:cNvPr id="19" name="Прямая соединительная линия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Прямая соединительная линия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Прямая соединительная линия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Дата 4"/>
          <p:cNvSpPr>
            <a:spLocks noGrp="1"/>
          </p:cNvSpPr>
          <p:nvPr>
            <p:ph type="dt" sz="half" idx="10"/>
          </p:nvPr>
        </p:nvSpPr>
        <p:spPr>
          <a:xfrm>
            <a:off x="6477000" y="55499"/>
            <a:ext cx="2133600" cy="365125"/>
          </a:xfrm>
        </p:spPr>
        <p:txBody>
          <a:bodyPr/>
          <a:lstStyle>
            <a:extLst/>
          </a:lstStyle>
          <a:p>
            <a:fld id="{E1B7507D-474E-438D-A807-A976C5408DE5}" type="datetimeFigureOut">
              <a:rPr lang="ru-RU" smtClean="0"/>
              <a:pPr/>
              <a:t>26.09.2015</a:t>
            </a:fld>
            <a:endParaRPr lang="ru-RU"/>
          </a:p>
        </p:txBody>
      </p:sp>
      <p:sp>
        <p:nvSpPr>
          <p:cNvPr id="6" name="Нижний колонтитул 5"/>
          <p:cNvSpPr>
            <a:spLocks noGrp="1"/>
          </p:cNvSpPr>
          <p:nvPr>
            <p:ph type="ftr" sz="quarter" idx="11"/>
          </p:nvPr>
        </p:nvSpPr>
        <p:spPr>
          <a:xfrm>
            <a:off x="914400" y="55499"/>
            <a:ext cx="5562600" cy="365125"/>
          </a:xfrm>
        </p:spPr>
        <p:txBody>
          <a:bodyPr/>
          <a:lstStyle>
            <a:extLst/>
          </a:lstStyle>
          <a:p>
            <a:endParaRPr lang="ru-RU"/>
          </a:p>
        </p:txBody>
      </p:sp>
      <p:sp>
        <p:nvSpPr>
          <p:cNvPr id="7" name="Номер слайда 6"/>
          <p:cNvSpPr>
            <a:spLocks noGrp="1"/>
          </p:cNvSpPr>
          <p:nvPr>
            <p:ph type="sldNum" sz="quarter" idx="12"/>
          </p:nvPr>
        </p:nvSpPr>
        <p:spPr>
          <a:xfrm>
            <a:off x="8610600" y="55499"/>
            <a:ext cx="457200" cy="365125"/>
          </a:xfrm>
        </p:spPr>
        <p:txBody>
          <a:bodyPr/>
          <a:lstStyle>
            <a:extLst/>
          </a:lstStyle>
          <a:p>
            <a:fld id="{023578A7-395F-4903-904B-6CBE3F1C9EDF}"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Прямоугольник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Прямоугольник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оугольник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Прямоугольник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Прямоугольник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Прямоугольник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Прямоугольник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Заголовок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E1B7507D-474E-438D-A807-A976C5408DE5}" type="datetimeFigureOut">
              <a:rPr lang="ru-RU" smtClean="0"/>
              <a:pPr/>
              <a:t>26.09.2015</a:t>
            </a:fld>
            <a:endParaRPr lang="ru-RU"/>
          </a:p>
        </p:txBody>
      </p:sp>
      <p:sp>
        <p:nvSpPr>
          <p:cNvPr id="3" name="Нижний колонтитул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ru-RU"/>
          </a:p>
        </p:txBody>
      </p:sp>
      <p:sp>
        <p:nvSpPr>
          <p:cNvPr id="23" name="Номер слайда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023578A7-395F-4903-904B-6CBE3F1C9EDF}"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Рисунок 21" descr="C:\Users\User\Desktop\planeti_solnechnoy_sistemi_1400.jpg"/>
          <p:cNvPicPr>
            <a:picLocks noChangeAspect="1" noChangeArrowheads="1"/>
          </p:cNvPicPr>
          <p:nvPr/>
        </p:nvPicPr>
        <p:blipFill>
          <a:blip r:embed="rId2" cstate="print"/>
          <a:srcRect/>
          <a:stretch>
            <a:fillRect/>
          </a:stretch>
        </p:blipFill>
        <p:spPr bwMode="auto">
          <a:xfrm>
            <a:off x="0" y="1795977"/>
            <a:ext cx="7020272" cy="5085184"/>
          </a:xfrm>
          <a:prstGeom prst="rect">
            <a:avLst/>
          </a:prstGeom>
          <a:noFill/>
          <a:ln w="9525">
            <a:noFill/>
            <a:miter lim="800000"/>
            <a:headEnd/>
            <a:tailEnd/>
          </a:ln>
        </p:spPr>
      </p:pic>
      <p:sp>
        <p:nvSpPr>
          <p:cNvPr id="4" name="Заголовок 3"/>
          <p:cNvSpPr>
            <a:spLocks noGrp="1"/>
          </p:cNvSpPr>
          <p:nvPr>
            <p:ph type="title"/>
          </p:nvPr>
        </p:nvSpPr>
        <p:spPr>
          <a:xfrm>
            <a:off x="914400" y="188640"/>
            <a:ext cx="7772400" cy="1237824"/>
          </a:xfrm>
        </p:spPr>
        <p:txBody>
          <a:bodyPr/>
          <a:lstStyle/>
          <a:p>
            <a:pPr algn="ctr"/>
            <a:r>
              <a:rPr lang="ru-RU" dirty="0" smtClean="0">
                <a:solidFill>
                  <a:schemeClr val="accent4">
                    <a:lumMod val="60000"/>
                    <a:lumOff val="40000"/>
                  </a:schemeClr>
                </a:solidFill>
              </a:rPr>
              <a:t>Проектно-исследовательская работа</a:t>
            </a:r>
            <a:br>
              <a:rPr lang="ru-RU" dirty="0" smtClean="0">
                <a:solidFill>
                  <a:schemeClr val="accent4">
                    <a:lumMod val="60000"/>
                    <a:lumOff val="40000"/>
                  </a:schemeClr>
                </a:solidFill>
              </a:rPr>
            </a:br>
            <a:r>
              <a:rPr lang="ru-RU" dirty="0" smtClean="0">
                <a:solidFill>
                  <a:schemeClr val="accent4">
                    <a:lumMod val="60000"/>
                    <a:lumOff val="40000"/>
                  </a:schemeClr>
                </a:solidFill>
              </a:rPr>
              <a:t>«Планеты Солнечной системы»</a:t>
            </a:r>
            <a:br>
              <a:rPr lang="ru-RU" dirty="0" smtClean="0">
                <a:solidFill>
                  <a:schemeClr val="accent4">
                    <a:lumMod val="60000"/>
                    <a:lumOff val="40000"/>
                  </a:schemeClr>
                </a:solidFill>
              </a:rPr>
            </a:br>
            <a:r>
              <a:rPr lang="ru-RU" sz="3200" dirty="0" smtClean="0">
                <a:solidFill>
                  <a:schemeClr val="accent4">
                    <a:lumMod val="60000"/>
                    <a:lumOff val="40000"/>
                  </a:schemeClr>
                </a:solidFill>
              </a:rPr>
              <a:t> </a:t>
            </a:r>
            <a:r>
              <a:rPr lang="ru-RU" dirty="0" smtClean="0"/>
              <a:t/>
            </a:r>
            <a:br>
              <a:rPr lang="ru-RU" dirty="0" smtClean="0"/>
            </a:br>
            <a:r>
              <a:rPr lang="ru-RU" dirty="0" smtClean="0"/>
              <a:t> </a:t>
            </a:r>
            <a:br>
              <a:rPr lang="ru-RU" dirty="0" smtClean="0"/>
            </a:br>
            <a:r>
              <a:rPr lang="ru-RU" dirty="0" smtClean="0"/>
              <a:t> </a:t>
            </a:r>
            <a:br>
              <a:rPr lang="ru-RU" dirty="0" smtClean="0"/>
            </a:br>
            <a:r>
              <a:rPr lang="ru-RU" dirty="0" smtClean="0"/>
              <a:t> </a:t>
            </a:r>
            <a:br>
              <a:rPr lang="ru-RU" dirty="0" smtClean="0"/>
            </a:br>
            <a:endParaRPr lang="ru-RU" dirty="0"/>
          </a:p>
        </p:txBody>
      </p:sp>
      <p:sp>
        <p:nvSpPr>
          <p:cNvPr id="5" name="Содержимое 4"/>
          <p:cNvSpPr>
            <a:spLocks noGrp="1"/>
          </p:cNvSpPr>
          <p:nvPr>
            <p:ph idx="1"/>
          </p:nvPr>
        </p:nvSpPr>
        <p:spPr>
          <a:xfrm>
            <a:off x="1763688" y="4653136"/>
            <a:ext cx="7380312" cy="1584176"/>
          </a:xfrm>
        </p:spPr>
        <p:txBody>
          <a:bodyPr>
            <a:normAutofit fontScale="92500"/>
          </a:bodyPr>
          <a:lstStyle/>
          <a:p>
            <a:pPr>
              <a:buNone/>
            </a:pPr>
            <a:r>
              <a:rPr lang="ru-RU" sz="3200" dirty="0" smtClean="0"/>
              <a:t>             </a:t>
            </a:r>
          </a:p>
          <a:p>
            <a:pPr>
              <a:buNone/>
            </a:pPr>
            <a:r>
              <a:rPr lang="ru-RU" sz="3200" dirty="0" smtClean="0"/>
              <a:t>                      </a:t>
            </a:r>
            <a:r>
              <a:rPr lang="ru-RU" sz="2400" b="1" i="1" dirty="0" smtClean="0">
                <a:solidFill>
                  <a:schemeClr val="accent4">
                    <a:lumMod val="60000"/>
                    <a:lumOff val="40000"/>
                  </a:schemeClr>
                </a:solidFill>
              </a:rPr>
              <a:t>Работу выполнил: учащийся 5«А» класса     </a:t>
            </a:r>
          </a:p>
          <a:p>
            <a:pPr algn="r">
              <a:buNone/>
            </a:pPr>
            <a:r>
              <a:rPr lang="ru-RU" sz="2400" b="1" i="1" dirty="0" smtClean="0">
                <a:solidFill>
                  <a:schemeClr val="accent4">
                    <a:lumMod val="60000"/>
                    <a:lumOff val="40000"/>
                  </a:schemeClr>
                </a:solidFill>
              </a:rPr>
              <a:t>	</a:t>
            </a:r>
            <a:r>
              <a:rPr lang="ru-RU" sz="2400" b="1" i="1" smtClean="0">
                <a:solidFill>
                  <a:schemeClr val="accent4">
                    <a:lumMod val="60000"/>
                    <a:lumOff val="40000"/>
                  </a:schemeClr>
                </a:solidFill>
              </a:rPr>
              <a:t>Канев  </a:t>
            </a:r>
            <a:r>
              <a:rPr lang="ru-RU" sz="2400" b="1" i="1" smtClean="0">
                <a:solidFill>
                  <a:schemeClr val="accent4">
                    <a:lumMod val="60000"/>
                    <a:lumOff val="40000"/>
                  </a:schemeClr>
                </a:solidFill>
              </a:rPr>
              <a:t>В</a:t>
            </a:r>
            <a:r>
              <a:rPr lang="ru-RU" sz="2400" b="1" i="1" smtClean="0">
                <a:solidFill>
                  <a:schemeClr val="accent4">
                    <a:lumMod val="60000"/>
                    <a:lumOff val="40000"/>
                  </a:schemeClr>
                </a:solidFill>
              </a:rPr>
              <a:t>ладислав</a:t>
            </a:r>
            <a:r>
              <a:rPr lang="ru-RU" sz="2400" b="1" i="1" dirty="0" smtClean="0">
                <a:solidFill>
                  <a:schemeClr val="accent4">
                    <a:lumMod val="60000"/>
                    <a:lumOff val="40000"/>
                  </a:schemeClr>
                </a:solidFill>
              </a:rPr>
              <a:t>	</a:t>
            </a:r>
            <a:endParaRPr lang="ru-RU" sz="2400" b="1" i="1" dirty="0">
              <a:solidFill>
                <a:schemeClr val="accent4">
                  <a:lumMod val="60000"/>
                  <a:lumOff val="40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87624" y="476672"/>
            <a:ext cx="7772400" cy="914400"/>
          </a:xfrm>
        </p:spPr>
        <p:txBody>
          <a:bodyPr/>
          <a:lstStyle/>
          <a:p>
            <a:r>
              <a:rPr lang="ru-RU" b="1" dirty="0" smtClean="0">
                <a:solidFill>
                  <a:schemeClr val="tx1">
                    <a:lumMod val="85000"/>
                  </a:schemeClr>
                </a:solidFill>
              </a:rPr>
              <a:t>САТУРН</a:t>
            </a:r>
            <a:br>
              <a:rPr lang="ru-RU" b="1" dirty="0" smtClean="0">
                <a:solidFill>
                  <a:schemeClr val="tx1">
                    <a:lumMod val="85000"/>
                  </a:schemeClr>
                </a:solidFill>
              </a:rPr>
            </a:br>
            <a:endParaRPr lang="ru-RU" b="1" dirty="0">
              <a:solidFill>
                <a:schemeClr val="tx1">
                  <a:lumMod val="85000"/>
                </a:schemeClr>
              </a:solidFill>
            </a:endParaRPr>
          </a:p>
        </p:txBody>
      </p:sp>
      <p:sp>
        <p:nvSpPr>
          <p:cNvPr id="3" name="Содержимое 2"/>
          <p:cNvSpPr>
            <a:spLocks noGrp="1"/>
          </p:cNvSpPr>
          <p:nvPr>
            <p:ph idx="1"/>
          </p:nvPr>
        </p:nvSpPr>
        <p:spPr>
          <a:xfrm>
            <a:off x="5148064" y="188640"/>
            <a:ext cx="4104456" cy="6166920"/>
          </a:xfrm>
        </p:spPr>
        <p:txBody>
          <a:bodyPr>
            <a:noAutofit/>
          </a:bodyPr>
          <a:lstStyle/>
          <a:p>
            <a:pPr>
              <a:buNone/>
            </a:pPr>
            <a:r>
              <a:rPr lang="ru-RU" sz="1800" b="1" dirty="0" smtClean="0"/>
              <a:t>Сатурн – шестая планета от Солнца – назван в честь древнеримского бога урожая. Сатурн расположен почти в десять раз дальше от Солнца, чем Земля. Это последняя планета, видимая на земном небе невооружённом глазом. По своему составу Сатурн очень похож на Юпитер. </a:t>
            </a:r>
          </a:p>
          <a:p>
            <a:pPr>
              <a:buNone/>
            </a:pPr>
            <a:r>
              <a:rPr lang="ru-RU" sz="1800" b="1" dirty="0" smtClean="0"/>
              <a:t>Главной особенностью планеты являются три кольца вокруг экватора. Это очень интересное явление. По орбите Сатурна передвигаются «снежные» комочки, то собираясь, то рассыпаясь вновь. Планета сильно сплюснута у полюсов из-за быстрого вращения. </a:t>
            </a:r>
          </a:p>
          <a:p>
            <a:pPr>
              <a:buNone/>
            </a:pPr>
            <a:r>
              <a:rPr lang="ru-RU" sz="1800" b="1" dirty="0" smtClean="0"/>
              <a:t>Есть у планеты и спутники. Сегодня их около 40, но этот результат не окончательный. Среди них: Титан, Рея, </a:t>
            </a:r>
            <a:r>
              <a:rPr lang="ru-RU" sz="1800" b="1" dirty="0" err="1" smtClean="0"/>
              <a:t>Диона</a:t>
            </a:r>
            <a:r>
              <a:rPr lang="ru-RU" sz="1800" b="1" dirty="0" smtClean="0"/>
              <a:t> и другие.</a:t>
            </a:r>
          </a:p>
          <a:p>
            <a:endParaRPr lang="ru-RU" sz="1800" dirty="0"/>
          </a:p>
        </p:txBody>
      </p:sp>
      <p:pic>
        <p:nvPicPr>
          <p:cNvPr id="8194" name="Рисунок 10" descr="C:\Users\User\Desktop\Saturn_(planet)_large.jpg"/>
          <p:cNvPicPr>
            <a:picLocks noChangeAspect="1" noChangeArrowheads="1"/>
          </p:cNvPicPr>
          <p:nvPr/>
        </p:nvPicPr>
        <p:blipFill>
          <a:blip r:embed="rId2" cstate="print"/>
          <a:srcRect/>
          <a:stretch>
            <a:fillRect/>
          </a:stretch>
        </p:blipFill>
        <p:spPr bwMode="auto">
          <a:xfrm>
            <a:off x="15177" y="1196752"/>
            <a:ext cx="4988871" cy="54726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chemeClr val="tx2">
                    <a:lumMod val="75000"/>
                  </a:schemeClr>
                </a:solidFill>
                <a:effectLst>
                  <a:outerShdw blurRad="38100" dist="38100" dir="2700000" algn="tl">
                    <a:srgbClr val="000000">
                      <a:alpha val="43137"/>
                    </a:srgbClr>
                  </a:outerShdw>
                </a:effectLst>
              </a:rPr>
              <a:t>УРАН</a:t>
            </a:r>
            <a:br>
              <a:rPr lang="ru-RU" b="1" dirty="0" smtClean="0">
                <a:solidFill>
                  <a:schemeClr val="tx2">
                    <a:lumMod val="75000"/>
                  </a:schemeClr>
                </a:solidFill>
                <a:effectLst>
                  <a:outerShdw blurRad="38100" dist="38100" dir="2700000" algn="tl">
                    <a:srgbClr val="000000">
                      <a:alpha val="43137"/>
                    </a:srgbClr>
                  </a:outerShdw>
                </a:effectLst>
              </a:rPr>
            </a:br>
            <a:endParaRPr lang="ru-RU" b="1" dirty="0">
              <a:solidFill>
                <a:schemeClr val="tx2">
                  <a:lumMod val="75000"/>
                </a:schemeClr>
              </a:solidFill>
              <a:effectLst>
                <a:outerShdw blurRad="38100" dist="38100" dir="2700000" algn="tl">
                  <a:srgbClr val="000000">
                    <a:alpha val="43137"/>
                  </a:srgbClr>
                </a:outerShdw>
              </a:effectLst>
            </a:endParaRPr>
          </a:p>
        </p:txBody>
      </p:sp>
      <p:sp>
        <p:nvSpPr>
          <p:cNvPr id="3" name="Содержимое 2"/>
          <p:cNvSpPr>
            <a:spLocks noGrp="1"/>
          </p:cNvSpPr>
          <p:nvPr>
            <p:ph idx="1"/>
          </p:nvPr>
        </p:nvSpPr>
        <p:spPr>
          <a:xfrm>
            <a:off x="4427984" y="0"/>
            <a:ext cx="4716016" cy="6355560"/>
          </a:xfrm>
        </p:spPr>
        <p:txBody>
          <a:bodyPr>
            <a:noAutofit/>
          </a:bodyPr>
          <a:lstStyle/>
          <a:p>
            <a:pPr>
              <a:buNone/>
            </a:pPr>
            <a:r>
              <a:rPr lang="ru-RU" sz="1800" b="1" dirty="0" smtClean="0">
                <a:effectLst>
                  <a:outerShdw blurRad="38100" dist="38100" dir="2700000" algn="tl">
                    <a:srgbClr val="000000">
                      <a:alpha val="43137"/>
                    </a:srgbClr>
                  </a:outerShdw>
                </a:effectLst>
              </a:rPr>
              <a:t>Уран – первая планета, открытая с помощью телескопа.</a:t>
            </a:r>
          </a:p>
          <a:p>
            <a:pPr>
              <a:buNone/>
            </a:pPr>
            <a:r>
              <a:rPr lang="ru-RU" sz="1800" b="1" dirty="0" smtClean="0">
                <a:effectLst>
                  <a:outerShdw blurRad="38100" dist="38100" dir="2700000" algn="tl">
                    <a:srgbClr val="000000">
                      <a:alpha val="43137"/>
                    </a:srgbClr>
                  </a:outerShdw>
                </a:effectLst>
              </a:rPr>
              <a:t>Седьмая планета от Солнца –названа по имени древнегреческого божества, олицетворявшего небо. Уран в четыре раза больше Земли и в 15 раз массивнее её. Он принадлежит к газовым гигантам, состоит в основном из водорода и гелия. Температура на планете -200 градусов.</a:t>
            </a:r>
          </a:p>
          <a:p>
            <a:pPr>
              <a:buNone/>
            </a:pPr>
            <a:r>
              <a:rPr lang="ru-RU" sz="1800" b="1" dirty="0" smtClean="0">
                <a:effectLst>
                  <a:outerShdw blurRad="38100" dist="38100" dir="2700000" algn="tl">
                    <a:srgbClr val="000000">
                      <a:alpha val="43137"/>
                    </a:srgbClr>
                  </a:outerShdw>
                </a:effectLst>
              </a:rPr>
              <a:t>В верхнем слое атмосферы Урана сконцентрировался метан, он хорошо поглощает красные лучи, а голубые и зелёные – отражает, поэтому планета имеет красивый голубой цвет.</a:t>
            </a:r>
          </a:p>
          <a:p>
            <a:pPr>
              <a:buNone/>
            </a:pPr>
            <a:r>
              <a:rPr lang="ru-RU" sz="1800" b="1" dirty="0" smtClean="0">
                <a:effectLst>
                  <a:outerShdw blurRad="38100" dist="38100" dir="2700000" algn="tl">
                    <a:srgbClr val="000000">
                      <a:alpha val="43137"/>
                    </a:srgbClr>
                  </a:outerShdw>
                </a:effectLst>
              </a:rPr>
              <a:t>Одна из особенностей Урана состоит в том, что ось его вращения почти «лежит» в плоскости орбиты, поэтому планета вращается, «лёжа на боку». </a:t>
            </a:r>
          </a:p>
          <a:p>
            <a:pPr>
              <a:buNone/>
            </a:pPr>
            <a:r>
              <a:rPr lang="ru-RU" sz="1800" b="1" dirty="0" smtClean="0">
                <a:effectLst>
                  <a:outerShdw blurRad="38100" dist="38100" dir="2700000" algn="tl">
                    <a:srgbClr val="000000">
                      <a:alpha val="43137"/>
                    </a:srgbClr>
                  </a:outerShdw>
                </a:effectLst>
              </a:rPr>
              <a:t>Известен 21 спутник Урана. Среди них: </a:t>
            </a:r>
            <a:r>
              <a:rPr lang="ru-RU" sz="1800" b="1" dirty="0" err="1" smtClean="0">
                <a:effectLst>
                  <a:outerShdw blurRad="38100" dist="38100" dir="2700000" algn="tl">
                    <a:srgbClr val="000000">
                      <a:alpha val="43137"/>
                    </a:srgbClr>
                  </a:outerShdw>
                </a:effectLst>
              </a:rPr>
              <a:t>Титания</a:t>
            </a:r>
            <a:r>
              <a:rPr lang="ru-RU" sz="1800" b="1" dirty="0" smtClean="0">
                <a:effectLst>
                  <a:outerShdw blurRad="38100" dist="38100" dir="2700000" algn="tl">
                    <a:srgbClr val="000000">
                      <a:alpha val="43137"/>
                    </a:srgbClr>
                  </a:outerShdw>
                </a:effectLst>
              </a:rPr>
              <a:t>, </a:t>
            </a:r>
            <a:r>
              <a:rPr lang="ru-RU" sz="1800" b="1" dirty="0" err="1" smtClean="0">
                <a:effectLst>
                  <a:outerShdw blurRad="38100" dist="38100" dir="2700000" algn="tl">
                    <a:srgbClr val="000000">
                      <a:alpha val="43137"/>
                    </a:srgbClr>
                  </a:outerShdw>
                </a:effectLst>
              </a:rPr>
              <a:t>Ариэль</a:t>
            </a:r>
            <a:r>
              <a:rPr lang="ru-RU" sz="1800" b="1" dirty="0" smtClean="0">
                <a:effectLst>
                  <a:outerShdw blurRad="38100" dist="38100" dir="2700000" algn="tl">
                    <a:srgbClr val="000000">
                      <a:alpha val="43137"/>
                    </a:srgbClr>
                  </a:outerShdw>
                </a:effectLst>
              </a:rPr>
              <a:t>, </a:t>
            </a:r>
            <a:r>
              <a:rPr lang="ru-RU" sz="1800" b="1" dirty="0" err="1" smtClean="0">
                <a:effectLst>
                  <a:outerShdw blurRad="38100" dist="38100" dir="2700000" algn="tl">
                    <a:srgbClr val="000000">
                      <a:alpha val="43137"/>
                    </a:srgbClr>
                  </a:outerShdw>
                </a:effectLst>
              </a:rPr>
              <a:t>Миранда</a:t>
            </a:r>
            <a:r>
              <a:rPr lang="ru-RU" sz="1800" b="1" dirty="0" smtClean="0">
                <a:effectLst>
                  <a:outerShdw blurRad="38100" dist="38100" dir="2700000" algn="tl">
                    <a:srgbClr val="000000">
                      <a:alpha val="43137"/>
                    </a:srgbClr>
                  </a:outerShdw>
                </a:effectLst>
              </a:rPr>
              <a:t> и другие.</a:t>
            </a:r>
          </a:p>
          <a:p>
            <a:pPr>
              <a:buNone/>
            </a:pPr>
            <a:r>
              <a:rPr lang="ru-RU" sz="1800" b="1" dirty="0" smtClean="0">
                <a:effectLst>
                  <a:outerShdw blurRad="38100" dist="38100" dir="2700000" algn="tl">
                    <a:srgbClr val="000000">
                      <a:alpha val="43137"/>
                    </a:srgbClr>
                  </a:outerShdw>
                </a:effectLst>
              </a:rPr>
              <a:t> </a:t>
            </a:r>
          </a:p>
          <a:p>
            <a:endParaRPr lang="ru-RU" sz="1800" dirty="0"/>
          </a:p>
        </p:txBody>
      </p:sp>
      <p:pic>
        <p:nvPicPr>
          <p:cNvPr id="9218" name="Рисунок 11" descr="C:\Users\User\Desktop\uranus_121002.jpg"/>
          <p:cNvPicPr>
            <a:picLocks noChangeAspect="1" noChangeArrowheads="1"/>
          </p:cNvPicPr>
          <p:nvPr/>
        </p:nvPicPr>
        <p:blipFill>
          <a:blip r:embed="rId2" cstate="print"/>
          <a:srcRect/>
          <a:stretch>
            <a:fillRect/>
          </a:stretch>
        </p:blipFill>
        <p:spPr bwMode="auto">
          <a:xfrm>
            <a:off x="0" y="1484784"/>
            <a:ext cx="4067944" cy="4221088"/>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chemeClr val="tx1"/>
                </a:solidFill>
                <a:effectLst>
                  <a:outerShdw blurRad="38100" dist="38100" dir="2700000" algn="tl">
                    <a:srgbClr val="000000">
                      <a:alpha val="43137"/>
                    </a:srgbClr>
                  </a:outerShdw>
                </a:effectLst>
              </a:rPr>
              <a:t>НЕПТУН</a:t>
            </a:r>
            <a:br>
              <a:rPr lang="ru-RU" b="1" dirty="0" smtClean="0">
                <a:solidFill>
                  <a:schemeClr val="tx1"/>
                </a:solidFill>
                <a:effectLst>
                  <a:outerShdw blurRad="38100" dist="38100" dir="2700000" algn="tl">
                    <a:srgbClr val="000000">
                      <a:alpha val="43137"/>
                    </a:srgbClr>
                  </a:outerShdw>
                </a:effectLst>
              </a:rPr>
            </a:br>
            <a:endParaRPr lang="ru-RU" b="1" dirty="0">
              <a:solidFill>
                <a:schemeClr val="tx1"/>
              </a:solidFill>
              <a:effectLst>
                <a:outerShdw blurRad="38100" dist="38100" dir="2700000" algn="tl">
                  <a:srgbClr val="000000">
                    <a:alpha val="43137"/>
                  </a:srgbClr>
                </a:outerShdw>
              </a:effectLst>
            </a:endParaRPr>
          </a:p>
        </p:txBody>
      </p:sp>
      <p:sp>
        <p:nvSpPr>
          <p:cNvPr id="3" name="Содержимое 2"/>
          <p:cNvSpPr>
            <a:spLocks noGrp="1"/>
          </p:cNvSpPr>
          <p:nvPr>
            <p:ph idx="1"/>
          </p:nvPr>
        </p:nvSpPr>
        <p:spPr>
          <a:xfrm>
            <a:off x="5004048" y="620688"/>
            <a:ext cx="4139952" cy="5734872"/>
          </a:xfrm>
        </p:spPr>
        <p:txBody>
          <a:bodyPr>
            <a:normAutofit fontScale="77500" lnSpcReduction="20000"/>
          </a:bodyPr>
          <a:lstStyle/>
          <a:p>
            <a:pPr>
              <a:buNone/>
            </a:pPr>
            <a:r>
              <a:rPr lang="ru-RU" b="1" dirty="0" smtClean="0">
                <a:effectLst>
                  <a:outerShdw blurRad="38100" dist="38100" dir="2700000" algn="tl">
                    <a:srgbClr val="000000">
                      <a:alpha val="43137"/>
                    </a:srgbClr>
                  </a:outerShdw>
                </a:effectLst>
              </a:rPr>
              <a:t>Нептун принадлежит к группе планет – гигантов. Он назван в честь древнеримского бога воды и моря. Нептун – восьмая планета от Солнца, он в 30 раз дальше от Солнца, чем Земля. Он очень похож на своего космического соседа – Уран. И по размеру, и по массе. Температура на планете – 200 градусов.</a:t>
            </a:r>
          </a:p>
          <a:p>
            <a:pPr>
              <a:buNone/>
            </a:pPr>
            <a:r>
              <a:rPr lang="ru-RU" b="1" dirty="0" smtClean="0">
                <a:effectLst>
                  <a:outerShdw blurRad="38100" dist="38100" dir="2700000" algn="tl">
                    <a:srgbClr val="000000">
                      <a:alpha val="43137"/>
                    </a:srgbClr>
                  </a:outerShdw>
                </a:effectLst>
              </a:rPr>
              <a:t>      У Нептуна известно 8 спутников. Среди них: Лариса, Протей, Галатея и другие.</a:t>
            </a:r>
          </a:p>
          <a:p>
            <a:pPr>
              <a:buNone/>
            </a:pPr>
            <a:r>
              <a:rPr lang="ru-RU" dirty="0" smtClean="0">
                <a:solidFill>
                  <a:schemeClr val="tx2">
                    <a:lumMod val="50000"/>
                  </a:schemeClr>
                </a:solidFill>
              </a:rPr>
              <a:t> </a:t>
            </a:r>
          </a:p>
          <a:p>
            <a:endParaRPr lang="ru-RU" dirty="0"/>
          </a:p>
        </p:txBody>
      </p:sp>
      <p:pic>
        <p:nvPicPr>
          <p:cNvPr id="10242" name="Рисунок 13" descr="C:\Users\User\Desktop\Neptune.jpg"/>
          <p:cNvPicPr>
            <a:picLocks noChangeAspect="1" noChangeArrowheads="1"/>
          </p:cNvPicPr>
          <p:nvPr/>
        </p:nvPicPr>
        <p:blipFill>
          <a:blip r:embed="rId2" cstate="print"/>
          <a:srcRect/>
          <a:stretch>
            <a:fillRect/>
          </a:stretch>
        </p:blipFill>
        <p:spPr bwMode="auto">
          <a:xfrm>
            <a:off x="611560" y="1916832"/>
            <a:ext cx="4176464" cy="434570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00B0F0"/>
                </a:solidFill>
                <a:effectLst>
                  <a:outerShdw blurRad="38100" dist="38100" dir="2700000" algn="tl">
                    <a:srgbClr val="000000">
                      <a:alpha val="43137"/>
                    </a:srgbClr>
                  </a:outerShdw>
                </a:effectLst>
              </a:rPr>
              <a:t>ПЛУТОН ?</a:t>
            </a:r>
            <a:br>
              <a:rPr lang="ru-RU" b="1" dirty="0" smtClean="0">
                <a:solidFill>
                  <a:srgbClr val="00B0F0"/>
                </a:solidFill>
                <a:effectLst>
                  <a:outerShdw blurRad="38100" dist="38100" dir="2700000" algn="tl">
                    <a:srgbClr val="000000">
                      <a:alpha val="43137"/>
                    </a:srgbClr>
                  </a:outerShdw>
                </a:effectLst>
              </a:rPr>
            </a:br>
            <a:endParaRPr lang="ru-RU" b="1" dirty="0">
              <a:solidFill>
                <a:srgbClr val="00B0F0"/>
              </a:solidFill>
              <a:effectLst>
                <a:outerShdw blurRad="38100" dist="38100" dir="2700000" algn="tl">
                  <a:srgbClr val="000000">
                    <a:alpha val="43137"/>
                  </a:srgbClr>
                </a:outerShdw>
              </a:effectLst>
            </a:endParaRPr>
          </a:p>
        </p:txBody>
      </p:sp>
      <p:sp>
        <p:nvSpPr>
          <p:cNvPr id="3" name="Содержимое 2"/>
          <p:cNvSpPr>
            <a:spLocks noGrp="1"/>
          </p:cNvSpPr>
          <p:nvPr>
            <p:ph idx="1"/>
          </p:nvPr>
        </p:nvSpPr>
        <p:spPr>
          <a:xfrm>
            <a:off x="3635896" y="0"/>
            <a:ext cx="5616624" cy="6355560"/>
          </a:xfrm>
        </p:spPr>
        <p:txBody>
          <a:bodyPr>
            <a:noAutofit/>
          </a:bodyPr>
          <a:lstStyle/>
          <a:p>
            <a:pPr>
              <a:buNone/>
            </a:pPr>
            <a:r>
              <a:rPr lang="ru-RU" sz="2000" b="1" dirty="0" smtClean="0">
                <a:solidFill>
                  <a:srgbClr val="00B0F0"/>
                </a:solidFill>
                <a:effectLst>
                  <a:outerShdw blurRad="38100" dist="38100" dir="2700000" algn="tl">
                    <a:srgbClr val="000000">
                      <a:alpha val="43137"/>
                    </a:srgbClr>
                  </a:outerShdw>
                </a:effectLst>
              </a:rPr>
              <a:t>Плутон назван по имени бога – владыки царства мёртвых. Поскольку её характеристики отличаются, то в 2006 году учёные решили считать её не планетой, а астероидом.</a:t>
            </a:r>
          </a:p>
          <a:p>
            <a:pPr>
              <a:buNone/>
            </a:pPr>
            <a:r>
              <a:rPr lang="ru-RU" sz="2000" b="1" dirty="0" smtClean="0">
                <a:solidFill>
                  <a:srgbClr val="00B0F0"/>
                </a:solidFill>
                <a:effectLst>
                  <a:outerShdw blurRad="38100" dist="38100" dir="2700000" algn="tl">
                    <a:srgbClr val="000000">
                      <a:alpha val="43137"/>
                    </a:srgbClr>
                  </a:outerShdw>
                </a:effectLst>
              </a:rPr>
              <a:t>      Если бы мы находились на поверхности этой планеты, то едва ли обратили внимание на наше Солнце. Так как оно чуть ярче остальных звёзд сияет на небосклоне. Плутон получает от Солнца в 900 раз меньше тепла в самой близкой точке, а в самой далёкой – в 2500 раз меньше. Температура на планете -200 градусов.</a:t>
            </a:r>
          </a:p>
          <a:p>
            <a:pPr>
              <a:buNone/>
            </a:pPr>
            <a:r>
              <a:rPr lang="ru-RU" sz="2000" b="1" dirty="0" smtClean="0">
                <a:solidFill>
                  <a:srgbClr val="00B0F0"/>
                </a:solidFill>
                <a:effectLst>
                  <a:outerShdw blurRad="38100" dist="38100" dir="2700000" algn="tl">
                    <a:srgbClr val="000000">
                      <a:alpha val="43137"/>
                    </a:srgbClr>
                  </a:outerShdw>
                </a:effectLst>
              </a:rPr>
              <a:t>       Имеет спутника. Харон, размеры которого сравнимы с самой планетой. Предполагается, что Плутон и Харон состоят в основном изо льда и пыли.</a:t>
            </a:r>
          </a:p>
          <a:p>
            <a:pPr>
              <a:buNone/>
            </a:pPr>
            <a:r>
              <a:rPr lang="ru-RU" sz="2000" b="1" dirty="0" smtClean="0">
                <a:solidFill>
                  <a:srgbClr val="00B0F0"/>
                </a:solidFill>
                <a:effectLst>
                  <a:outerShdw blurRad="38100" dist="38100" dir="2700000" algn="tl">
                    <a:srgbClr val="000000">
                      <a:alpha val="43137"/>
                    </a:srgbClr>
                  </a:outerShdw>
                </a:effectLst>
              </a:rPr>
              <a:t>        Сильно вытянутая орбита Плутона расположена таким образом, что, перемещаясь по ней, он оказывается не девятой, а восьмой планетой от Солнца.</a:t>
            </a:r>
          </a:p>
          <a:p>
            <a:endParaRPr lang="ru-RU" sz="2000" dirty="0"/>
          </a:p>
        </p:txBody>
      </p:sp>
      <p:pic>
        <p:nvPicPr>
          <p:cNvPr id="11266" name="Рисунок 14"/>
          <p:cNvPicPr>
            <a:picLocks noChangeAspect="1" noChangeArrowheads="1"/>
          </p:cNvPicPr>
          <p:nvPr/>
        </p:nvPicPr>
        <p:blipFill>
          <a:blip r:embed="rId2" cstate="print"/>
          <a:srcRect/>
          <a:stretch>
            <a:fillRect/>
          </a:stretch>
        </p:blipFill>
        <p:spPr bwMode="auto">
          <a:xfrm>
            <a:off x="323528" y="2132856"/>
            <a:ext cx="3816424" cy="3810744"/>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0"/>
            <a:ext cx="7772400" cy="1052736"/>
          </a:xfrm>
        </p:spPr>
        <p:txBody>
          <a:bodyPr/>
          <a:lstStyle/>
          <a:p>
            <a:r>
              <a:rPr lang="ru-RU" dirty="0" smtClean="0"/>
              <a:t>Заключение</a:t>
            </a:r>
            <a:br>
              <a:rPr lang="ru-RU" dirty="0" smtClean="0"/>
            </a:br>
            <a:endParaRPr lang="ru-RU" dirty="0"/>
          </a:p>
        </p:txBody>
      </p:sp>
      <p:sp>
        <p:nvSpPr>
          <p:cNvPr id="3" name="Содержимое 2"/>
          <p:cNvSpPr>
            <a:spLocks noGrp="1"/>
          </p:cNvSpPr>
          <p:nvPr>
            <p:ph idx="1"/>
          </p:nvPr>
        </p:nvSpPr>
        <p:spPr>
          <a:xfrm>
            <a:off x="323528" y="548680"/>
            <a:ext cx="8363272" cy="6309320"/>
          </a:xfrm>
        </p:spPr>
        <p:txBody>
          <a:bodyPr>
            <a:noAutofit/>
          </a:bodyPr>
          <a:lstStyle/>
          <a:p>
            <a:pPr>
              <a:buNone/>
            </a:pPr>
            <a:r>
              <a:rPr lang="ru-RU" sz="2000" b="1" i="1" dirty="0" smtClean="0">
                <a:effectLst>
                  <a:outerShdw blurRad="38100" dist="38100" dir="2700000" algn="tl">
                    <a:srgbClr val="000000">
                      <a:alpha val="43137"/>
                    </a:srgbClr>
                  </a:outerShdw>
                </a:effectLst>
              </a:rPr>
              <a:t>Таким образом, проведя исследования в рамках проекта </a:t>
            </a:r>
          </a:p>
          <a:p>
            <a:pPr>
              <a:buNone/>
            </a:pPr>
            <a:r>
              <a:rPr lang="ru-RU" sz="2000" b="1" i="1" dirty="0" smtClean="0">
                <a:effectLst>
                  <a:outerShdw blurRad="38100" dist="38100" dir="2700000" algn="tl">
                    <a:srgbClr val="000000">
                      <a:alpha val="43137"/>
                    </a:srgbClr>
                  </a:outerShdw>
                </a:effectLst>
              </a:rPr>
              <a:t>« Солнечная   система », я  узнал, что Солнечная система состоит из множества тел, центральным из которых является Солнце. Именно оно удерживает около себя  девять больших планет со спутниками,  множество астероидов, кометы, метеоритные тела, космическую пыль. Пути планет вокруг Солнца называют орбитами.</a:t>
            </a:r>
          </a:p>
          <a:p>
            <a:pPr>
              <a:buNone/>
            </a:pPr>
            <a:r>
              <a:rPr lang="ru-RU" sz="2000" b="1" i="1" dirty="0" smtClean="0">
                <a:effectLst>
                  <a:outerShdw blurRad="38100" dist="38100" dir="2700000" algn="tl">
                    <a:srgbClr val="000000">
                      <a:alpha val="43137"/>
                    </a:srgbClr>
                  </a:outerShdw>
                </a:effectLst>
              </a:rPr>
              <a:t>Большие планеты Солнечной системы условно можно разделить на две группы: планеты земной группы и планеты – гиганты. В первую входят Меркурий, Венера, Земля, Марс; во вторую-- Юпитер, Сатурн, Уран, Нептун. Ни к одной из них нельзя отнести самую дальнюю планету – Плутон.</a:t>
            </a:r>
          </a:p>
          <a:p>
            <a:pPr>
              <a:buNone/>
            </a:pPr>
            <a:r>
              <a:rPr lang="ru-RU" sz="2000" b="1" i="1" dirty="0" smtClean="0">
                <a:effectLst>
                  <a:outerShdw blurRad="38100" dist="38100" dir="2700000" algn="tl">
                    <a:srgbClr val="000000">
                      <a:alpha val="43137"/>
                    </a:srgbClr>
                  </a:outerShdw>
                </a:effectLst>
              </a:rPr>
              <a:t>Планеты земной группы сравнительно невелики, у них твёрдая поверхность, а орбиты расположены  близко к Солнцу.</a:t>
            </a:r>
          </a:p>
          <a:p>
            <a:pPr>
              <a:buNone/>
            </a:pPr>
            <a:r>
              <a:rPr lang="ru-RU" sz="2000" b="1" i="1" dirty="0" smtClean="0">
                <a:effectLst>
                  <a:outerShdw blurRad="38100" dist="38100" dir="2700000" algn="tl">
                    <a:srgbClr val="000000">
                      <a:alpha val="43137"/>
                    </a:srgbClr>
                  </a:outerShdw>
                </a:effectLst>
              </a:rPr>
              <a:t>Планеты – гиганты имеют  большие размеры, состоят из смеси газов, жидкости, льда и находятся довольно далеко от Солнца. Эти планеты гораздо быстрее вращаются вокруг  своих осей и имеют  естественные спутники.</a:t>
            </a:r>
          </a:p>
          <a:p>
            <a:r>
              <a:rPr lang="ru-RU" sz="2000" b="1" i="1" dirty="0" smtClean="0">
                <a:effectLst>
                  <a:outerShdw blurRad="38100" dist="38100" dir="2700000" algn="tl">
                    <a:srgbClr val="000000">
                      <a:alpha val="43137"/>
                    </a:srgbClr>
                  </a:outerShdw>
                </a:effectLst>
              </a:rPr>
              <a:t> </a:t>
            </a:r>
          </a:p>
          <a:p>
            <a:endParaRPr lang="ru-RU" sz="2000" b="1" i="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flipH="1">
            <a:off x="8686800" y="1783560"/>
            <a:ext cx="61664" cy="4572000"/>
          </a:xfrm>
        </p:spPr>
        <p:txBody>
          <a:bodyPr/>
          <a:lstStyle/>
          <a:p>
            <a:endParaRPr lang="ru-RU" dirty="0"/>
          </a:p>
        </p:txBody>
      </p:sp>
      <p:pic>
        <p:nvPicPr>
          <p:cNvPr id="12290" name="Рисунок 17"/>
          <p:cNvPicPr>
            <a:picLocks noChangeAspect="1" noChangeArrowheads="1"/>
          </p:cNvPicPr>
          <p:nvPr/>
        </p:nvPicPr>
        <p:blipFill>
          <a:blip r:embed="rId2" cstate="print"/>
          <a:srcRect/>
          <a:stretch>
            <a:fillRect/>
          </a:stretch>
        </p:blipFill>
        <p:spPr bwMode="auto">
          <a:xfrm>
            <a:off x="0" y="0"/>
            <a:ext cx="9144000" cy="66693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4338" name="Рисунок 21" descr="C:\Users\User\Desktop\planeti_solnechnoy_sistemi_1400.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А знаете ли вы что…</a:t>
            </a:r>
            <a:endParaRPr lang="ru-RU" dirty="0"/>
          </a:p>
        </p:txBody>
      </p:sp>
      <p:pic>
        <p:nvPicPr>
          <p:cNvPr id="15362" name="Picture 2" descr="C:\Users\User\Desktop\солнечная система\13db957.jpg"/>
          <p:cNvPicPr>
            <a:picLocks noChangeAspect="1" noChangeArrowheads="1"/>
          </p:cNvPicPr>
          <p:nvPr/>
        </p:nvPicPr>
        <p:blipFill>
          <a:blip r:embed="rId2" cstate="print"/>
          <a:srcRect/>
          <a:stretch>
            <a:fillRect/>
          </a:stretch>
        </p:blipFill>
        <p:spPr bwMode="auto">
          <a:xfrm>
            <a:off x="0" y="1484784"/>
            <a:ext cx="9142156" cy="5355348"/>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solidFill>
                  <a:srgbClr val="D6ECFF">
                    <a:satMod val="200000"/>
                  </a:srgbClr>
                </a:solidFill>
              </a:rPr>
              <a:t>А знаете ли вы что…</a:t>
            </a:r>
            <a:endParaRPr lang="ru-RU" dirty="0"/>
          </a:p>
        </p:txBody>
      </p:sp>
      <p:pic>
        <p:nvPicPr>
          <p:cNvPr id="16386" name="Picture 2" descr="C:\Users\User\Desktop\солнечная система\0019hdaf.jpeg"/>
          <p:cNvPicPr>
            <a:picLocks noChangeAspect="1" noChangeArrowheads="1"/>
          </p:cNvPicPr>
          <p:nvPr/>
        </p:nvPicPr>
        <p:blipFill>
          <a:blip r:embed="rId2" cstate="print"/>
          <a:srcRect/>
          <a:stretch>
            <a:fillRect/>
          </a:stretch>
        </p:blipFill>
        <p:spPr bwMode="auto">
          <a:xfrm>
            <a:off x="0" y="1412776"/>
            <a:ext cx="9144000" cy="5445224"/>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flipH="1">
            <a:off x="8686800" y="1783560"/>
            <a:ext cx="61664" cy="4572000"/>
          </a:xfrm>
        </p:spPr>
        <p:txBody>
          <a:bodyPr/>
          <a:lstStyle/>
          <a:p>
            <a:endParaRPr lang="ru-RU" dirty="0"/>
          </a:p>
        </p:txBody>
      </p:sp>
      <p:pic>
        <p:nvPicPr>
          <p:cNvPr id="17410" name="Picture 2" descr="C:\Users\User\Desktop\солнечная система\1255097511_imgb.jpe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0"/>
            <a:ext cx="8676456" cy="6355560"/>
          </a:xfrm>
        </p:spPr>
        <p:txBody>
          <a:bodyPr>
            <a:normAutofit/>
          </a:bodyPr>
          <a:lstStyle/>
          <a:p>
            <a:pPr>
              <a:buNone/>
            </a:pPr>
            <a:r>
              <a:rPr lang="ru-RU" sz="3200" dirty="0" smtClean="0">
                <a:solidFill>
                  <a:schemeClr val="accent4">
                    <a:lumMod val="60000"/>
                    <a:lumOff val="40000"/>
                  </a:schemeClr>
                </a:solidFill>
              </a:rPr>
              <a:t>Цель работы: </a:t>
            </a:r>
            <a:r>
              <a:rPr lang="ru-RU" sz="3200" b="1" i="1" dirty="0" smtClean="0">
                <a:solidFill>
                  <a:schemeClr val="accent4">
                    <a:lumMod val="60000"/>
                    <a:lumOff val="40000"/>
                  </a:schemeClr>
                </a:solidFill>
              </a:rPr>
              <a:t>Дать представление о планетах Солнечной системы и создать её макет для использования на уроках  по «Окружающему миру».</a:t>
            </a:r>
          </a:p>
          <a:p>
            <a:pPr>
              <a:buNone/>
            </a:pPr>
            <a:r>
              <a:rPr lang="ru-RU" sz="3200" dirty="0" smtClean="0">
                <a:solidFill>
                  <a:schemeClr val="accent4">
                    <a:lumMod val="60000"/>
                    <a:lumOff val="40000"/>
                  </a:schemeClr>
                </a:solidFill>
              </a:rPr>
              <a:t>Задачи: </a:t>
            </a:r>
          </a:p>
          <a:p>
            <a:pPr>
              <a:buNone/>
            </a:pPr>
            <a:r>
              <a:rPr lang="ru-RU" sz="3200" dirty="0" smtClean="0">
                <a:solidFill>
                  <a:schemeClr val="accent4">
                    <a:lumMod val="60000"/>
                    <a:lumOff val="40000"/>
                  </a:schemeClr>
                </a:solidFill>
              </a:rPr>
              <a:t>1) найти информацию о планетах Солнечной системы;</a:t>
            </a:r>
          </a:p>
          <a:p>
            <a:pPr>
              <a:buNone/>
            </a:pPr>
            <a:r>
              <a:rPr lang="ru-RU" sz="3200" dirty="0" smtClean="0">
                <a:solidFill>
                  <a:schemeClr val="accent4">
                    <a:lumMod val="60000"/>
                    <a:lumOff val="40000"/>
                  </a:schemeClr>
                </a:solidFill>
              </a:rPr>
              <a:t>2) обобщить полученную информацию в виде презентации;</a:t>
            </a:r>
          </a:p>
          <a:p>
            <a:pPr>
              <a:buNone/>
            </a:pPr>
            <a:r>
              <a:rPr lang="ru-RU" sz="3200" dirty="0" smtClean="0">
                <a:solidFill>
                  <a:schemeClr val="accent4">
                    <a:lumMod val="60000"/>
                    <a:lumOff val="40000"/>
                  </a:schemeClr>
                </a:solidFill>
              </a:rPr>
              <a:t>3) создать макет Солнечной системы для использования на уроках  по «Природоведению». </a:t>
            </a:r>
          </a:p>
          <a:p>
            <a:pPr>
              <a:buNone/>
            </a:pPr>
            <a:endParaRPr lang="ru-RU" sz="3200" dirty="0">
              <a:solidFill>
                <a:schemeClr val="accent4">
                  <a:lumMod val="60000"/>
                  <a:lumOff val="40000"/>
                </a:schemeClr>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914400" y="548680"/>
            <a:ext cx="7772400" cy="5806880"/>
          </a:xfrm>
        </p:spPr>
        <p:txBody>
          <a:bodyPr>
            <a:normAutofit/>
          </a:bodyPr>
          <a:lstStyle/>
          <a:p>
            <a:pPr algn="ctr">
              <a:buNone/>
            </a:pPr>
            <a:endParaRPr lang="ru-RU" sz="8000" smtClean="0">
              <a:solidFill>
                <a:schemeClr val="accent4">
                  <a:lumMod val="60000"/>
                  <a:lumOff val="40000"/>
                </a:schemeClr>
              </a:solidFill>
            </a:endParaRPr>
          </a:p>
          <a:p>
            <a:pPr algn="ctr">
              <a:buNone/>
            </a:pPr>
            <a:r>
              <a:rPr lang="ru-RU" sz="8000" smtClean="0">
                <a:solidFill>
                  <a:schemeClr val="accent4">
                    <a:lumMod val="60000"/>
                    <a:lumOff val="40000"/>
                  </a:schemeClr>
                </a:solidFill>
              </a:rPr>
              <a:t>Спасибо </a:t>
            </a:r>
            <a:r>
              <a:rPr lang="ru-RU" sz="8000" dirty="0" smtClean="0">
                <a:solidFill>
                  <a:schemeClr val="accent4">
                    <a:lumMod val="60000"/>
                    <a:lumOff val="40000"/>
                  </a:schemeClr>
                </a:solidFill>
              </a:rPr>
              <a:t>за внимание!</a:t>
            </a:r>
            <a:endParaRPr lang="ru-RU" sz="8000" dirty="0">
              <a:solidFill>
                <a:schemeClr val="accent4">
                  <a:lumMod val="60000"/>
                  <a:lumOff val="40000"/>
                </a:schemeClr>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914400" y="188640"/>
            <a:ext cx="7772400" cy="6166920"/>
          </a:xfrm>
        </p:spPr>
        <p:txBody>
          <a:bodyPr>
            <a:normAutofit fontScale="25000" lnSpcReduction="20000"/>
          </a:bodyPr>
          <a:lstStyle/>
          <a:p>
            <a:pPr>
              <a:buNone/>
            </a:pPr>
            <a:endParaRPr lang="ru-RU" sz="4500" dirty="0" smtClean="0">
              <a:solidFill>
                <a:schemeClr val="accent4">
                  <a:lumMod val="60000"/>
                  <a:lumOff val="40000"/>
                </a:schemeClr>
              </a:solidFill>
            </a:endParaRPr>
          </a:p>
          <a:p>
            <a:pPr>
              <a:buNone/>
            </a:pPr>
            <a:r>
              <a:rPr lang="ru-RU" sz="11200" dirty="0" smtClean="0">
                <a:solidFill>
                  <a:schemeClr val="accent4">
                    <a:lumMod val="60000"/>
                    <a:lumOff val="40000"/>
                  </a:schemeClr>
                </a:solidFill>
              </a:rPr>
              <a:t>Обоснование темы:  на уроке «</a:t>
            </a:r>
            <a:r>
              <a:rPr lang="ru-RU" sz="11200" dirty="0" err="1" smtClean="0">
                <a:solidFill>
                  <a:schemeClr val="accent4">
                    <a:lumMod val="60000"/>
                    <a:lumOff val="40000"/>
                  </a:schemeClr>
                </a:solidFill>
              </a:rPr>
              <a:t>Пиродоведния</a:t>
            </a:r>
            <a:r>
              <a:rPr lang="ru-RU" sz="11200" dirty="0" smtClean="0">
                <a:solidFill>
                  <a:schemeClr val="accent4">
                    <a:lumMod val="60000"/>
                    <a:lumOff val="40000"/>
                  </a:schemeClr>
                </a:solidFill>
              </a:rPr>
              <a:t>» я узнал,  что существует Солнечная система. У меня возникли вопросы: «Сколько всего планет входит в эту систему? Какие это планеты? Как они выглядят?  Что их объединяет?»</a:t>
            </a:r>
          </a:p>
          <a:p>
            <a:pPr>
              <a:buNone/>
            </a:pPr>
            <a:r>
              <a:rPr lang="ru-RU" sz="11200" dirty="0" smtClean="0">
                <a:solidFill>
                  <a:schemeClr val="accent4">
                    <a:lumMod val="60000"/>
                    <a:lumOff val="40000"/>
                  </a:schemeClr>
                </a:solidFill>
              </a:rPr>
              <a:t>Актуальность темы обусловлена следующими причинами:</a:t>
            </a:r>
          </a:p>
          <a:p>
            <a:pPr>
              <a:buNone/>
            </a:pPr>
            <a:r>
              <a:rPr lang="ru-RU" sz="11200" dirty="0" smtClean="0">
                <a:solidFill>
                  <a:schemeClr val="accent4">
                    <a:lumMod val="60000"/>
                    <a:lumOff val="40000"/>
                  </a:schemeClr>
                </a:solidFill>
              </a:rPr>
              <a:t>Во-первых, большинство моих сверстников не имеют представления обо всех планетах Солнечной системы.</a:t>
            </a:r>
          </a:p>
          <a:p>
            <a:pPr>
              <a:buNone/>
            </a:pPr>
            <a:r>
              <a:rPr lang="ru-RU" sz="11200" dirty="0" smtClean="0">
                <a:solidFill>
                  <a:schemeClr val="accent4">
                    <a:lumMod val="60000"/>
                    <a:lumOff val="40000"/>
                  </a:schemeClr>
                </a:solidFill>
              </a:rPr>
              <a:t>Во-вторых, желанием приобщить своих сверстников к изучению таких наук, как «Природоведение» , « География» и «Астрономия».</a:t>
            </a:r>
          </a:p>
          <a:p>
            <a:pPr>
              <a:buNone/>
            </a:pPr>
            <a:r>
              <a:rPr lang="ru-RU" sz="11200" dirty="0" smtClean="0">
                <a:solidFill>
                  <a:schemeClr val="accent4">
                    <a:lumMod val="60000"/>
                    <a:lumOff val="40000"/>
                  </a:schemeClr>
                </a:solidFill>
              </a:rPr>
              <a:t>В своём исследовании я использовал интернет-ресурсы.</a:t>
            </a:r>
          </a:p>
          <a:p>
            <a:pPr>
              <a:buNone/>
            </a:pPr>
            <a:r>
              <a:rPr lang="ru-RU" sz="11200" dirty="0" smtClean="0">
                <a:solidFill>
                  <a:schemeClr val="accent4">
                    <a:lumMod val="60000"/>
                    <a:lumOff val="40000"/>
                  </a:schemeClr>
                </a:solidFill>
              </a:rPr>
              <a:t> </a:t>
            </a:r>
          </a:p>
          <a:p>
            <a:pPr>
              <a:buNone/>
            </a:pPr>
            <a:r>
              <a:rPr lang="ru-RU" sz="5900" dirty="0" smtClean="0">
                <a:solidFill>
                  <a:schemeClr val="accent4">
                    <a:lumMod val="60000"/>
                    <a:lumOff val="40000"/>
                  </a:schemeClr>
                </a:solidFill>
              </a:rPr>
              <a:t> </a:t>
            </a:r>
          </a:p>
          <a:p>
            <a:pPr>
              <a:buNone/>
            </a:pPr>
            <a:r>
              <a:rPr lang="ru-RU" sz="5900" dirty="0" smtClean="0"/>
              <a:t> </a:t>
            </a:r>
          </a:p>
          <a:p>
            <a:endParaRPr lang="ru-RU" sz="59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solidFill>
                  <a:srgbClr val="FFC000"/>
                </a:solidFill>
                <a:effectLst>
                  <a:outerShdw blurRad="38100" dist="38100" dir="2700000" algn="tl">
                    <a:srgbClr val="000000">
                      <a:alpha val="43137"/>
                    </a:srgbClr>
                  </a:outerShdw>
                </a:effectLst>
              </a:rPr>
              <a:t>СОЛНЦЕ</a:t>
            </a:r>
            <a:br>
              <a:rPr lang="ru-RU" b="1" dirty="0" smtClean="0">
                <a:solidFill>
                  <a:srgbClr val="FFC000"/>
                </a:solidFill>
                <a:effectLst>
                  <a:outerShdw blurRad="38100" dist="38100" dir="2700000" algn="tl">
                    <a:srgbClr val="000000">
                      <a:alpha val="43137"/>
                    </a:srgbClr>
                  </a:outerShdw>
                </a:effectLst>
              </a:rPr>
            </a:br>
            <a:endParaRPr lang="ru-RU" b="1" dirty="0">
              <a:solidFill>
                <a:srgbClr val="FFC000"/>
              </a:solidFill>
              <a:effectLst>
                <a:outerShdw blurRad="38100" dist="38100" dir="2700000" algn="tl">
                  <a:srgbClr val="000000">
                    <a:alpha val="43137"/>
                  </a:srgbClr>
                </a:outerShdw>
              </a:effectLst>
            </a:endParaRPr>
          </a:p>
        </p:txBody>
      </p:sp>
      <p:sp>
        <p:nvSpPr>
          <p:cNvPr id="3" name="Содержимое 2"/>
          <p:cNvSpPr>
            <a:spLocks noGrp="1"/>
          </p:cNvSpPr>
          <p:nvPr>
            <p:ph idx="1"/>
          </p:nvPr>
        </p:nvSpPr>
        <p:spPr>
          <a:xfrm>
            <a:off x="4860032" y="1268760"/>
            <a:ext cx="4104456" cy="5086800"/>
          </a:xfrm>
        </p:spPr>
        <p:txBody>
          <a:bodyPr>
            <a:normAutofit fontScale="55000" lnSpcReduction="20000"/>
          </a:bodyPr>
          <a:lstStyle/>
          <a:p>
            <a:pPr>
              <a:buNone/>
            </a:pPr>
            <a:r>
              <a:rPr lang="ru-RU" sz="4000" b="1" dirty="0" smtClean="0">
                <a:solidFill>
                  <a:srgbClr val="FFC000"/>
                </a:solidFill>
                <a:effectLst>
                  <a:outerShdw blurRad="38100" dist="38100" dir="2700000" algn="tl">
                    <a:srgbClr val="000000">
                      <a:alpha val="43137"/>
                    </a:srgbClr>
                  </a:outerShdw>
                </a:effectLst>
              </a:rPr>
              <a:t>Солнце – самая близкая к Земле звезда. Благодаря ему на нашей планете существует жизнь. </a:t>
            </a:r>
          </a:p>
          <a:p>
            <a:pPr>
              <a:buNone/>
            </a:pPr>
            <a:r>
              <a:rPr lang="ru-RU" sz="4000" b="1" dirty="0" smtClean="0">
                <a:solidFill>
                  <a:srgbClr val="FFC000"/>
                </a:solidFill>
                <a:effectLst>
                  <a:outerShdw blurRad="38100" dist="38100" dir="2700000" algn="tl">
                    <a:srgbClr val="000000">
                      <a:alpha val="43137"/>
                    </a:srgbClr>
                  </a:outerShdw>
                </a:effectLst>
              </a:rPr>
              <a:t>Образовалось около 5 млрд. лет назад и к настоящему времени прошло примерно половину своего жизненного пути. Источник солнечной энергии – термоядерные реакции, протекающие в его недрах. Температура здесь достигает примерно 15 млн. градусов. </a:t>
            </a:r>
          </a:p>
          <a:p>
            <a:pPr>
              <a:buNone/>
            </a:pPr>
            <a:r>
              <a:rPr lang="ru-RU" sz="4000" b="1" dirty="0" smtClean="0">
                <a:solidFill>
                  <a:srgbClr val="FFC000"/>
                </a:solidFill>
                <a:effectLst>
                  <a:outerShdw blurRad="38100" dist="38100" dir="2700000" algn="tl">
                    <a:srgbClr val="000000">
                      <a:alpha val="43137"/>
                    </a:srgbClr>
                  </a:outerShdw>
                </a:effectLst>
              </a:rPr>
              <a:t> </a:t>
            </a:r>
          </a:p>
          <a:p>
            <a:endParaRPr lang="ru-RU" dirty="0"/>
          </a:p>
        </p:txBody>
      </p:sp>
      <p:pic>
        <p:nvPicPr>
          <p:cNvPr id="2050" name="Рисунок 1" descr="C:\Users\User\Desktop\sun_star_sol.jpg"/>
          <p:cNvPicPr>
            <a:picLocks noChangeAspect="1" noChangeArrowheads="1"/>
          </p:cNvPicPr>
          <p:nvPr/>
        </p:nvPicPr>
        <p:blipFill>
          <a:blip r:embed="rId2" cstate="print"/>
          <a:srcRect/>
          <a:stretch>
            <a:fillRect/>
          </a:stretch>
        </p:blipFill>
        <p:spPr bwMode="auto">
          <a:xfrm>
            <a:off x="0" y="1674734"/>
            <a:ext cx="4968552" cy="432048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404664"/>
            <a:ext cx="7772400" cy="914400"/>
          </a:xfrm>
        </p:spPr>
        <p:txBody>
          <a:bodyPr/>
          <a:lstStyle/>
          <a:p>
            <a:r>
              <a:rPr lang="ru-RU" dirty="0" smtClean="0">
                <a:solidFill>
                  <a:schemeClr val="accent3">
                    <a:lumMod val="75000"/>
                  </a:schemeClr>
                </a:solidFill>
              </a:rPr>
              <a:t>МЕРКУРИЙ</a:t>
            </a:r>
            <a:r>
              <a:rPr lang="ru-RU" dirty="0" smtClean="0"/>
              <a:t/>
            </a:r>
            <a:br>
              <a:rPr lang="ru-RU" dirty="0" smtClean="0"/>
            </a:br>
            <a:endParaRPr lang="ru-RU" dirty="0"/>
          </a:p>
        </p:txBody>
      </p:sp>
      <p:sp>
        <p:nvSpPr>
          <p:cNvPr id="3" name="Содержимое 2"/>
          <p:cNvSpPr>
            <a:spLocks noGrp="1"/>
          </p:cNvSpPr>
          <p:nvPr>
            <p:ph idx="1"/>
          </p:nvPr>
        </p:nvSpPr>
        <p:spPr>
          <a:xfrm>
            <a:off x="4644008" y="1196752"/>
            <a:ext cx="4499992" cy="5112568"/>
          </a:xfrm>
        </p:spPr>
        <p:txBody>
          <a:bodyPr>
            <a:normAutofit fontScale="70000" lnSpcReduction="20000"/>
          </a:bodyPr>
          <a:lstStyle/>
          <a:p>
            <a:pPr>
              <a:buNone/>
            </a:pPr>
            <a:r>
              <a:rPr lang="ru-RU" sz="3200" b="1" dirty="0" smtClean="0">
                <a:effectLst>
                  <a:outerShdw blurRad="38100" dist="38100" dir="2700000" algn="tl">
                    <a:srgbClr val="000000">
                      <a:alpha val="43137"/>
                    </a:srgbClr>
                  </a:outerShdw>
                </a:effectLst>
              </a:rPr>
              <a:t>Меркурий – ближайшая к Солнцу планета. Самая быстрая </a:t>
            </a:r>
            <a:r>
              <a:rPr lang="ru-RU" sz="3200" b="1" dirty="0">
                <a:effectLst>
                  <a:outerShdw blurRad="38100" dist="38100" dir="2700000" algn="tl">
                    <a:srgbClr val="000000">
                      <a:alpha val="43137"/>
                    </a:srgbClr>
                  </a:outerShdw>
                </a:effectLst>
              </a:rPr>
              <a:t>.</a:t>
            </a:r>
            <a:r>
              <a:rPr lang="ru-RU" sz="3200" b="1" dirty="0" smtClean="0">
                <a:effectLst>
                  <a:outerShdw blurRad="38100" dist="38100" dir="2700000" algn="tl">
                    <a:srgbClr val="000000">
                      <a:alpha val="43137"/>
                    </a:srgbClr>
                  </a:outerShdw>
                </a:effectLst>
              </a:rPr>
              <a:t>Один полный оборот вокруг Солнца совершает за 88 земных суток. </a:t>
            </a:r>
            <a:r>
              <a:rPr lang="ru-RU" sz="3200" b="1" dirty="0">
                <a:effectLst>
                  <a:outerShdw blurRad="38100" dist="38100" dir="2700000" algn="tl">
                    <a:srgbClr val="000000">
                      <a:alpha val="43137"/>
                    </a:srgbClr>
                  </a:outerShdw>
                </a:effectLst>
              </a:rPr>
              <a:t>П</a:t>
            </a:r>
            <a:r>
              <a:rPr lang="ru-RU" sz="3200" b="1" dirty="0" smtClean="0">
                <a:effectLst>
                  <a:outerShdw blurRad="38100" dist="38100" dir="2700000" algn="tl">
                    <a:srgbClr val="000000">
                      <a:alpha val="43137"/>
                    </a:srgbClr>
                  </a:outerShdw>
                </a:effectLst>
              </a:rPr>
              <a:t>очти нет атмосферы, поэтому сумерек здесь не бывает, день и ночь наступают сразу.</a:t>
            </a:r>
          </a:p>
          <a:p>
            <a:pPr>
              <a:buNone/>
            </a:pPr>
            <a:r>
              <a:rPr lang="ru-RU" sz="3200" b="1" dirty="0" smtClean="0">
                <a:effectLst>
                  <a:outerShdw blurRad="38100" dist="38100" dir="2700000" algn="tl">
                    <a:srgbClr val="000000">
                      <a:alpha val="43137"/>
                    </a:srgbClr>
                  </a:outerShdw>
                </a:effectLst>
              </a:rPr>
              <a:t>Физические условия на планете крайне суровы. Из-за близости к Солнцу температура днем достигает +400 градусов. Ночью же здесь космический холод- до -170 градусов..</a:t>
            </a:r>
          </a:p>
          <a:p>
            <a:pPr>
              <a:buNone/>
            </a:pPr>
            <a:r>
              <a:rPr lang="ru-RU" sz="3200" b="1" dirty="0" smtClean="0">
                <a:effectLst>
                  <a:outerShdw blurRad="38100" dist="38100" dir="2700000" algn="tl">
                    <a:srgbClr val="000000">
                      <a:alpha val="43137"/>
                    </a:srgbClr>
                  </a:outerShdw>
                </a:effectLst>
              </a:rPr>
              <a:t> </a:t>
            </a:r>
          </a:p>
          <a:p>
            <a:endParaRPr lang="ru-RU" dirty="0"/>
          </a:p>
        </p:txBody>
      </p:sp>
      <p:pic>
        <p:nvPicPr>
          <p:cNvPr id="3074" name="Рисунок 2" descr="C:\Users\User\Desktop\меркурии.jpg"/>
          <p:cNvPicPr>
            <a:picLocks noChangeAspect="1" noChangeArrowheads="1"/>
          </p:cNvPicPr>
          <p:nvPr/>
        </p:nvPicPr>
        <p:blipFill>
          <a:blip r:embed="rId2" cstate="print"/>
          <a:srcRect/>
          <a:stretch>
            <a:fillRect/>
          </a:stretch>
        </p:blipFill>
        <p:spPr bwMode="auto">
          <a:xfrm>
            <a:off x="467544" y="1556792"/>
            <a:ext cx="4536504" cy="4464496"/>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accent3">
                    <a:lumMod val="40000"/>
                    <a:lumOff val="60000"/>
                  </a:schemeClr>
                </a:solidFill>
              </a:rPr>
              <a:t>ВЕНЕРА</a:t>
            </a:r>
            <a:br>
              <a:rPr lang="ru-RU" dirty="0" smtClean="0">
                <a:solidFill>
                  <a:schemeClr val="accent3">
                    <a:lumMod val="40000"/>
                    <a:lumOff val="60000"/>
                  </a:schemeClr>
                </a:solidFill>
              </a:rPr>
            </a:br>
            <a:endParaRPr lang="ru-RU" dirty="0">
              <a:solidFill>
                <a:schemeClr val="accent3">
                  <a:lumMod val="40000"/>
                  <a:lumOff val="60000"/>
                </a:schemeClr>
              </a:solidFill>
            </a:endParaRPr>
          </a:p>
        </p:txBody>
      </p:sp>
      <p:sp>
        <p:nvSpPr>
          <p:cNvPr id="3" name="Содержимое 2"/>
          <p:cNvSpPr>
            <a:spLocks noGrp="1"/>
          </p:cNvSpPr>
          <p:nvPr>
            <p:ph idx="1"/>
          </p:nvPr>
        </p:nvSpPr>
        <p:spPr>
          <a:xfrm>
            <a:off x="3707904" y="620688"/>
            <a:ext cx="5436096" cy="6048672"/>
          </a:xfrm>
        </p:spPr>
        <p:txBody>
          <a:bodyPr>
            <a:normAutofit fontScale="85000" lnSpcReduction="20000"/>
          </a:bodyPr>
          <a:lstStyle/>
          <a:p>
            <a:pPr algn="ctr">
              <a:buNone/>
            </a:pPr>
            <a:r>
              <a:rPr lang="ru-RU" b="1" dirty="0" smtClean="0">
                <a:solidFill>
                  <a:srgbClr val="FFFF00"/>
                </a:solidFill>
                <a:effectLst>
                  <a:outerShdw blurRad="38100" dist="38100" dir="2700000" algn="tl">
                    <a:srgbClr val="000000">
                      <a:alpha val="43137"/>
                    </a:srgbClr>
                  </a:outerShdw>
                </a:effectLst>
              </a:rPr>
              <a:t>Венера, одна из самых красивых планет, названа в честь римской богини любви и красоты. Она видна утром в лучах восходящего Солнца или на вечерней заре. Планета вращается очень медленно. Условия на Венере суровые. Температура поднимается до +500 градусов. Даже ночью температура остается высокой из-за парникового эффекта. Эта планета окутана облаками, состоящими из серной кислоты, а под ними располагается прозрачная атмосфера.</a:t>
            </a:r>
          </a:p>
          <a:p>
            <a:pPr algn="ctr">
              <a:buNone/>
            </a:pPr>
            <a:r>
              <a:rPr lang="ru-RU" b="1" dirty="0" smtClean="0">
                <a:solidFill>
                  <a:srgbClr val="FFFF00"/>
                </a:solidFill>
                <a:effectLst>
                  <a:outerShdw blurRad="38100" dist="38100" dir="2700000" algn="tl">
                    <a:srgbClr val="000000">
                      <a:alpha val="43137"/>
                    </a:srgbClr>
                  </a:outerShdw>
                </a:effectLst>
              </a:rPr>
              <a:t> </a:t>
            </a:r>
          </a:p>
          <a:p>
            <a:endParaRPr lang="ru-RU" b="1" dirty="0">
              <a:solidFill>
                <a:srgbClr val="FFFF00"/>
              </a:solidFill>
              <a:effectLst>
                <a:outerShdw blurRad="38100" dist="38100" dir="2700000" algn="tl">
                  <a:srgbClr val="000000">
                    <a:alpha val="43137"/>
                  </a:srgbClr>
                </a:outerShdw>
              </a:effectLst>
            </a:endParaRPr>
          </a:p>
        </p:txBody>
      </p:sp>
      <p:pic>
        <p:nvPicPr>
          <p:cNvPr id="4098" name="Рисунок 3"/>
          <p:cNvPicPr>
            <a:picLocks noChangeAspect="1" noChangeArrowheads="1"/>
          </p:cNvPicPr>
          <p:nvPr/>
        </p:nvPicPr>
        <p:blipFill>
          <a:blip r:embed="rId2" cstate="print"/>
          <a:srcRect/>
          <a:stretch>
            <a:fillRect/>
          </a:stretch>
        </p:blipFill>
        <p:spPr bwMode="auto">
          <a:xfrm>
            <a:off x="-180528" y="1340768"/>
            <a:ext cx="4608511" cy="3672408"/>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accent4">
                    <a:lumMod val="40000"/>
                    <a:lumOff val="60000"/>
                  </a:schemeClr>
                </a:solidFill>
              </a:rPr>
              <a:t>ЗЕМЛЯ</a:t>
            </a:r>
            <a:br>
              <a:rPr lang="ru-RU" dirty="0" smtClean="0">
                <a:solidFill>
                  <a:schemeClr val="accent4">
                    <a:lumMod val="40000"/>
                    <a:lumOff val="60000"/>
                  </a:schemeClr>
                </a:solidFill>
              </a:rPr>
            </a:br>
            <a:endParaRPr lang="ru-RU" dirty="0">
              <a:solidFill>
                <a:schemeClr val="accent4">
                  <a:lumMod val="40000"/>
                  <a:lumOff val="60000"/>
                </a:schemeClr>
              </a:solidFill>
            </a:endParaRPr>
          </a:p>
        </p:txBody>
      </p:sp>
      <p:sp>
        <p:nvSpPr>
          <p:cNvPr id="3" name="Содержимое 2"/>
          <p:cNvSpPr>
            <a:spLocks noGrp="1"/>
          </p:cNvSpPr>
          <p:nvPr>
            <p:ph idx="1"/>
          </p:nvPr>
        </p:nvSpPr>
        <p:spPr>
          <a:xfrm>
            <a:off x="4572000" y="188640"/>
            <a:ext cx="4572000" cy="6166920"/>
          </a:xfrm>
        </p:spPr>
        <p:txBody>
          <a:bodyPr>
            <a:noAutofit/>
          </a:bodyPr>
          <a:lstStyle/>
          <a:p>
            <a:pPr>
              <a:buNone/>
            </a:pPr>
            <a:r>
              <a:rPr lang="ru-RU" sz="1600" b="1" dirty="0" smtClean="0">
                <a:solidFill>
                  <a:schemeClr val="accent4">
                    <a:lumMod val="40000"/>
                    <a:lumOff val="60000"/>
                  </a:schemeClr>
                </a:solidFill>
              </a:rPr>
              <a:t>Земля – третья планета от Солнца. Уникальность Земли состоит в том, что на ней существует жизнь. </a:t>
            </a:r>
          </a:p>
          <a:p>
            <a:pPr>
              <a:buNone/>
            </a:pPr>
            <a:r>
              <a:rPr lang="ru-RU" sz="1600" b="1" dirty="0" smtClean="0">
                <a:solidFill>
                  <a:schemeClr val="accent4">
                    <a:lumMod val="40000"/>
                    <a:lumOff val="60000"/>
                  </a:schemeClr>
                </a:solidFill>
              </a:rPr>
              <a:t>При взгляде из космоса на Землю видно, что более 2/3 её поверхности покрывает вода, у планеты имеется атмосфера, в которой рождаются облака, дуют ветры, образуются и перемещаются циклоны. Атмосфера защищает Землю от жарких лучей Солнца, а также удерживает тепло в ночное время и спасает от мелких метеоритов.</a:t>
            </a:r>
          </a:p>
          <a:p>
            <a:pPr>
              <a:buNone/>
            </a:pPr>
            <a:r>
              <a:rPr lang="ru-RU" sz="1600" b="1" dirty="0" smtClean="0">
                <a:solidFill>
                  <a:schemeClr val="accent4">
                    <a:lumMod val="40000"/>
                    <a:lumOff val="60000"/>
                  </a:schemeClr>
                </a:solidFill>
              </a:rPr>
              <a:t>На Земле шесть материков – крупных участков суши, их окружает обширный Мировой океан, который разделён на четыре части. </a:t>
            </a:r>
          </a:p>
          <a:p>
            <a:pPr>
              <a:buNone/>
            </a:pPr>
            <a:r>
              <a:rPr lang="ru-RU" sz="1600" b="1" dirty="0" smtClean="0">
                <a:solidFill>
                  <a:schemeClr val="accent4">
                    <a:lumMod val="40000"/>
                    <a:lumOff val="60000"/>
                  </a:schemeClr>
                </a:solidFill>
              </a:rPr>
              <a:t>Земля образовалась около 4,5 млрд. лет назад. За это время внешний облик планеты существенно менялся: перемещались материки, возникали и разрушались горные массивы, образовывались и исчезали моря. До сих пор эти процессы </a:t>
            </a:r>
            <a:r>
              <a:rPr lang="ru-RU" sz="1600" b="1" dirty="0" err="1" smtClean="0">
                <a:solidFill>
                  <a:schemeClr val="accent4">
                    <a:lumMod val="40000"/>
                    <a:lumOff val="60000"/>
                  </a:schemeClr>
                </a:solidFill>
              </a:rPr>
              <a:t>продолжаются.У</a:t>
            </a:r>
            <a:r>
              <a:rPr lang="ru-RU" sz="1600" b="1" dirty="0" smtClean="0">
                <a:solidFill>
                  <a:schemeClr val="accent4">
                    <a:lumMod val="40000"/>
                    <a:lumOff val="60000"/>
                  </a:schemeClr>
                </a:solidFill>
              </a:rPr>
              <a:t> Земли есть спутник – Луна. Она лишь в 4 раза меньше Земли. У нашего спутника нет атмосферы. Лунную поверхность покрывают кратеры.</a:t>
            </a:r>
          </a:p>
          <a:p>
            <a:r>
              <a:rPr lang="ru-RU" sz="1600" b="1" dirty="0" smtClean="0"/>
              <a:t> </a:t>
            </a:r>
          </a:p>
          <a:p>
            <a:endParaRPr lang="ru-RU" sz="1400" dirty="0"/>
          </a:p>
        </p:txBody>
      </p:sp>
      <p:pic>
        <p:nvPicPr>
          <p:cNvPr id="5122" name="Рисунок 7" descr="C:\Users\User\Desktop\земля.jpg"/>
          <p:cNvPicPr>
            <a:picLocks noChangeAspect="1" noChangeArrowheads="1"/>
          </p:cNvPicPr>
          <p:nvPr/>
        </p:nvPicPr>
        <p:blipFill>
          <a:blip r:embed="rId2" cstate="print"/>
          <a:srcRect/>
          <a:stretch>
            <a:fillRect/>
          </a:stretch>
        </p:blipFill>
        <p:spPr bwMode="auto">
          <a:xfrm>
            <a:off x="1" y="1916832"/>
            <a:ext cx="4427983" cy="4536504"/>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FABE00"/>
                </a:solidFill>
              </a:rPr>
              <a:t>МАРС</a:t>
            </a:r>
            <a:r>
              <a:rPr lang="ru-RU" dirty="0" smtClean="0">
                <a:solidFill>
                  <a:schemeClr val="accent3">
                    <a:lumMod val="75000"/>
                  </a:schemeClr>
                </a:solidFill>
              </a:rPr>
              <a:t/>
            </a:r>
            <a:br>
              <a:rPr lang="ru-RU" dirty="0" smtClean="0">
                <a:solidFill>
                  <a:schemeClr val="accent3">
                    <a:lumMod val="75000"/>
                  </a:schemeClr>
                </a:solidFill>
              </a:rPr>
            </a:br>
            <a:endParaRPr lang="ru-RU" dirty="0">
              <a:solidFill>
                <a:schemeClr val="accent3">
                  <a:lumMod val="75000"/>
                </a:schemeClr>
              </a:solidFill>
            </a:endParaRPr>
          </a:p>
        </p:txBody>
      </p:sp>
      <p:sp>
        <p:nvSpPr>
          <p:cNvPr id="3" name="Содержимое 2"/>
          <p:cNvSpPr>
            <a:spLocks noGrp="1"/>
          </p:cNvSpPr>
          <p:nvPr>
            <p:ph idx="1"/>
          </p:nvPr>
        </p:nvSpPr>
        <p:spPr>
          <a:xfrm>
            <a:off x="5004048" y="260648"/>
            <a:ext cx="4248472" cy="6094912"/>
          </a:xfrm>
        </p:spPr>
        <p:txBody>
          <a:bodyPr>
            <a:normAutofit fontScale="40000" lnSpcReduction="20000"/>
          </a:bodyPr>
          <a:lstStyle/>
          <a:p>
            <a:pPr algn="ctr">
              <a:buNone/>
            </a:pPr>
            <a:r>
              <a:rPr lang="ru-RU" sz="4400" b="1" dirty="0" smtClean="0">
                <a:solidFill>
                  <a:srgbClr val="FFC000"/>
                </a:solidFill>
              </a:rPr>
              <a:t>Марс – космический сосед Земли. Издавна красный цвет планеты напоминал о кровавых битвах, поэтому древние римляне связывали её с богом войны - Марсом. Имя грозного божества планета носит до сих пор. </a:t>
            </a:r>
          </a:p>
          <a:p>
            <a:pPr algn="ctr">
              <a:buNone/>
            </a:pPr>
            <a:r>
              <a:rPr lang="ru-RU" sz="4400" b="1" dirty="0" smtClean="0">
                <a:solidFill>
                  <a:srgbClr val="FFC000"/>
                </a:solidFill>
              </a:rPr>
              <a:t>Марс похож на Землю тем, что имеет твёрдую поверхность и атмосферу. Однако атмосфера плохо защищает планету от космического холода, но всё же температура на Марсе сопоставима с земной.  Летом там до +20 градусов, а среднегодовая температура составляет -40 градусов. Поверхность Марса – это песчаная и каменистая пустыня красновато – ржавого цвета из-за большого содержания железа в марсианских породах. </a:t>
            </a:r>
          </a:p>
          <a:p>
            <a:pPr algn="ctr">
              <a:buNone/>
            </a:pPr>
            <a:r>
              <a:rPr lang="ru-RU" sz="4400" b="1" dirty="0" smtClean="0">
                <a:solidFill>
                  <a:srgbClr val="FFC000"/>
                </a:solidFill>
              </a:rPr>
              <a:t>У Марса имеется два спутника, Фобос и </a:t>
            </a:r>
            <a:r>
              <a:rPr lang="ru-RU" sz="4400" b="1" dirty="0" err="1" smtClean="0">
                <a:solidFill>
                  <a:srgbClr val="FFC000"/>
                </a:solidFill>
              </a:rPr>
              <a:t>Деймос</a:t>
            </a:r>
            <a:r>
              <a:rPr lang="ru-RU" sz="4400" b="1" dirty="0" smtClean="0">
                <a:solidFill>
                  <a:srgbClr val="FFC000"/>
                </a:solidFill>
              </a:rPr>
              <a:t>, что значит «страх» и «ужас».</a:t>
            </a:r>
          </a:p>
          <a:p>
            <a:pPr algn="ctr"/>
            <a:endParaRPr lang="ru-RU" b="1" dirty="0"/>
          </a:p>
        </p:txBody>
      </p:sp>
      <p:pic>
        <p:nvPicPr>
          <p:cNvPr id="6146" name="Рисунок 8" descr="C:\Users\User\Desktop\mars-planeta-1.jpeg"/>
          <p:cNvPicPr>
            <a:picLocks noChangeAspect="1" noChangeArrowheads="1"/>
          </p:cNvPicPr>
          <p:nvPr/>
        </p:nvPicPr>
        <p:blipFill>
          <a:blip r:embed="rId2" cstate="print"/>
          <a:srcRect/>
          <a:stretch>
            <a:fillRect/>
          </a:stretch>
        </p:blipFill>
        <p:spPr bwMode="auto">
          <a:xfrm>
            <a:off x="-35380" y="1700808"/>
            <a:ext cx="4967536" cy="316835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FFC000"/>
                </a:solidFill>
                <a:effectLst>
                  <a:outerShdw blurRad="38100" dist="38100" dir="2700000" algn="tl">
                    <a:srgbClr val="000000">
                      <a:alpha val="43137"/>
                    </a:srgbClr>
                  </a:outerShdw>
                </a:effectLst>
              </a:rPr>
              <a:t>ЮПИТЕР</a:t>
            </a:r>
            <a:br>
              <a:rPr lang="ru-RU" b="1" dirty="0" smtClean="0">
                <a:solidFill>
                  <a:srgbClr val="FFC000"/>
                </a:solidFill>
                <a:effectLst>
                  <a:outerShdw blurRad="38100" dist="38100" dir="2700000" algn="tl">
                    <a:srgbClr val="000000">
                      <a:alpha val="43137"/>
                    </a:srgbClr>
                  </a:outerShdw>
                </a:effectLst>
              </a:rPr>
            </a:br>
            <a:endParaRPr lang="ru-RU" b="1" dirty="0">
              <a:solidFill>
                <a:srgbClr val="FFC000"/>
              </a:solidFill>
              <a:effectLst>
                <a:outerShdw blurRad="38100" dist="38100" dir="2700000" algn="tl">
                  <a:srgbClr val="000000">
                    <a:alpha val="43137"/>
                  </a:srgbClr>
                </a:outerShdw>
              </a:effectLst>
            </a:endParaRPr>
          </a:p>
        </p:txBody>
      </p:sp>
      <p:sp>
        <p:nvSpPr>
          <p:cNvPr id="3" name="Содержимое 2"/>
          <p:cNvSpPr>
            <a:spLocks noGrp="1"/>
          </p:cNvSpPr>
          <p:nvPr>
            <p:ph idx="1"/>
          </p:nvPr>
        </p:nvSpPr>
        <p:spPr>
          <a:xfrm>
            <a:off x="5004048" y="692696"/>
            <a:ext cx="3960440" cy="5652120"/>
          </a:xfrm>
        </p:spPr>
        <p:txBody>
          <a:bodyPr>
            <a:normAutofit fontScale="70000" lnSpcReduction="20000"/>
          </a:bodyPr>
          <a:lstStyle/>
          <a:p>
            <a:pPr algn="ctr">
              <a:buNone/>
            </a:pPr>
            <a:r>
              <a:rPr lang="ru-RU" b="1" dirty="0" smtClean="0">
                <a:solidFill>
                  <a:schemeClr val="accent3">
                    <a:lumMod val="40000"/>
                    <a:lumOff val="60000"/>
                  </a:schemeClr>
                </a:solidFill>
              </a:rPr>
              <a:t>Юпитер – верховный бог древних римлян. Неудивительно, что самая большая планета Солнечной системы носит имя «царя богов». Юпитер в 1300 раз больше и в 318 раз массивнее Земли. Он более чем в пять раз дальше от Солнца.</a:t>
            </a:r>
          </a:p>
          <a:p>
            <a:pPr algn="ctr">
              <a:buNone/>
            </a:pPr>
            <a:r>
              <a:rPr lang="ru-RU" b="1" dirty="0" smtClean="0">
                <a:solidFill>
                  <a:schemeClr val="accent3">
                    <a:lumMod val="40000"/>
                    <a:lumOff val="60000"/>
                  </a:schemeClr>
                </a:solidFill>
              </a:rPr>
              <a:t>Температура на поверхности планеты очень низкая – около </a:t>
            </a:r>
          </a:p>
          <a:p>
            <a:pPr algn="ctr">
              <a:buNone/>
            </a:pPr>
            <a:r>
              <a:rPr lang="ru-RU" b="1" dirty="0" smtClean="0">
                <a:solidFill>
                  <a:schemeClr val="accent3">
                    <a:lumMod val="40000"/>
                    <a:lumOff val="60000"/>
                  </a:schemeClr>
                </a:solidFill>
              </a:rPr>
              <a:t>- 140 градусов. Планета быстро вращается. </a:t>
            </a:r>
          </a:p>
          <a:p>
            <a:pPr algn="ctr">
              <a:buNone/>
            </a:pPr>
            <a:r>
              <a:rPr lang="ru-RU" b="1" dirty="0" smtClean="0">
                <a:solidFill>
                  <a:schemeClr val="accent3">
                    <a:lumMod val="40000"/>
                    <a:lumOff val="60000"/>
                  </a:schemeClr>
                </a:solidFill>
              </a:rPr>
              <a:t>У Юпитера есть естественные спутники. Среди них: Европа, Ио, </a:t>
            </a:r>
            <a:r>
              <a:rPr lang="ru-RU" b="1" dirty="0" err="1" smtClean="0">
                <a:solidFill>
                  <a:schemeClr val="accent3">
                    <a:lumMod val="40000"/>
                    <a:lumOff val="60000"/>
                  </a:schemeClr>
                </a:solidFill>
              </a:rPr>
              <a:t>Каллисто</a:t>
            </a:r>
            <a:r>
              <a:rPr lang="ru-RU" b="1" dirty="0" smtClean="0">
                <a:solidFill>
                  <a:schemeClr val="accent3">
                    <a:lumMod val="40000"/>
                    <a:lumOff val="60000"/>
                  </a:schemeClr>
                </a:solidFill>
              </a:rPr>
              <a:t>, Ганимед и другие.</a:t>
            </a:r>
          </a:p>
          <a:p>
            <a:pPr algn="ctr">
              <a:buNone/>
            </a:pPr>
            <a:r>
              <a:rPr lang="ru-RU" b="1" dirty="0" smtClean="0">
                <a:solidFill>
                  <a:schemeClr val="accent3">
                    <a:lumMod val="40000"/>
                    <a:lumOff val="60000"/>
                  </a:schemeClr>
                </a:solidFill>
              </a:rPr>
              <a:t> </a:t>
            </a:r>
          </a:p>
          <a:p>
            <a:endParaRPr lang="ru-RU" dirty="0"/>
          </a:p>
        </p:txBody>
      </p:sp>
      <p:pic>
        <p:nvPicPr>
          <p:cNvPr id="7170" name="Рисунок 9" descr="C:\Users\User\Desktop\Jupiter.jpg"/>
          <p:cNvPicPr>
            <a:picLocks noChangeAspect="1" noChangeArrowheads="1"/>
          </p:cNvPicPr>
          <p:nvPr/>
        </p:nvPicPr>
        <p:blipFill>
          <a:blip r:embed="rId2" cstate="print"/>
          <a:srcRect/>
          <a:stretch>
            <a:fillRect/>
          </a:stretch>
        </p:blipFill>
        <p:spPr bwMode="auto">
          <a:xfrm>
            <a:off x="0" y="1340768"/>
            <a:ext cx="4932039" cy="459330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Метро">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Метро">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Метро">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118</TotalTime>
  <Words>1368</Words>
  <Application>Microsoft Office PowerPoint</Application>
  <PresentationFormat>Экран (4:3)</PresentationFormat>
  <Paragraphs>76</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Метро</vt:lpstr>
      <vt:lpstr>Проектно-исследовательская работа «Планеты Солнечной системы»         </vt:lpstr>
      <vt:lpstr>Презентация PowerPoint</vt:lpstr>
      <vt:lpstr>Презентация PowerPoint</vt:lpstr>
      <vt:lpstr>СОЛНЦЕ </vt:lpstr>
      <vt:lpstr>МЕРКУРИЙ </vt:lpstr>
      <vt:lpstr>ВЕНЕРА </vt:lpstr>
      <vt:lpstr>ЗЕМЛЯ </vt:lpstr>
      <vt:lpstr>МАРС </vt:lpstr>
      <vt:lpstr>ЮПИТЕР </vt:lpstr>
      <vt:lpstr>САТУРН </vt:lpstr>
      <vt:lpstr>УРАН </vt:lpstr>
      <vt:lpstr>НЕПТУН </vt:lpstr>
      <vt:lpstr>ПЛУТОН ? </vt:lpstr>
      <vt:lpstr>Заключение </vt:lpstr>
      <vt:lpstr>Презентация PowerPoint</vt:lpstr>
      <vt:lpstr>Презентация PowerPoint</vt:lpstr>
      <vt:lpstr>А знаете ли вы что…</vt:lpstr>
      <vt:lpstr>А знаете ли вы что…</vt:lpstr>
      <vt:lpstr>Презентация PowerPoint</vt:lpstr>
      <vt:lpstr>Презентация PowerPoint</vt:lpstr>
    </vt:vector>
  </TitlesOfParts>
  <Company>Reanimator Extreme Edition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Проектно-исследовательская работа «Планеты Солнечной системы»</dc:title>
  <dc:creator>User</dc:creator>
  <cp:lastModifiedBy>в</cp:lastModifiedBy>
  <cp:revision>17</cp:revision>
  <dcterms:created xsi:type="dcterms:W3CDTF">2012-03-29T08:20:20Z</dcterms:created>
  <dcterms:modified xsi:type="dcterms:W3CDTF">2015-09-26T18:02:56Z</dcterms:modified>
</cp:coreProperties>
</file>