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1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7B9931-45F8-4C94-99CA-93B57D91C82D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19DCAA-7FE4-441D-B8DB-78C0F04DC5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15676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19DCAA-7FE4-441D-B8DB-78C0F04DC551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7076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7772400" cy="2232247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Проверяемые согласные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в корне слова.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11960" y="3886200"/>
            <a:ext cx="4392488" cy="2495128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Урок русского языка </a:t>
            </a:r>
          </a:p>
          <a:p>
            <a:r>
              <a:rPr lang="ru-RU" b="1" dirty="0" smtClean="0">
                <a:solidFill>
                  <a:srgbClr val="7030A0"/>
                </a:solidFill>
              </a:rPr>
              <a:t>во 2 классе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924944"/>
            <a:ext cx="3721207" cy="32403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799603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Как  нужно  писать ?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988840"/>
            <a:ext cx="3210937" cy="63981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499992" y="4512895"/>
            <a:ext cx="388843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>
                <a:solidFill>
                  <a:srgbClr val="7030A0"/>
                </a:solidFill>
                <a:ea typeface="+mj-ea"/>
                <a:cs typeface="+mj-cs"/>
              </a:rPr>
              <a:t>НЕЗАБУ </a:t>
            </a:r>
            <a:r>
              <a:rPr lang="ru-RU" sz="6000" b="1" dirty="0">
                <a:solidFill>
                  <a:srgbClr val="FF0000"/>
                </a:solidFill>
                <a:ea typeface="+mj-ea"/>
                <a:cs typeface="+mj-cs"/>
              </a:rPr>
              <a:t>?</a:t>
            </a:r>
            <a:r>
              <a:rPr lang="ru-RU" sz="6000" b="1" dirty="0">
                <a:solidFill>
                  <a:srgbClr val="7030A0"/>
                </a:solidFill>
                <a:ea typeface="+mj-ea"/>
                <a:cs typeface="+mj-cs"/>
              </a:rPr>
              <a:t> </a:t>
            </a:r>
            <a:r>
              <a:rPr lang="ru-RU" sz="4400" b="1" dirty="0">
                <a:solidFill>
                  <a:srgbClr val="7030A0"/>
                </a:solidFill>
                <a:ea typeface="+mj-ea"/>
                <a:cs typeface="+mj-cs"/>
              </a:rPr>
              <a:t>КА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83968" y="2250216"/>
            <a:ext cx="4032448" cy="2357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</a:pPr>
            <a:r>
              <a:rPr lang="ru-RU" sz="3200" b="1" dirty="0">
                <a:solidFill>
                  <a:srgbClr val="7030A0"/>
                </a:solidFill>
              </a:rPr>
              <a:t>Разрослись у реки</a:t>
            </a:r>
          </a:p>
          <a:p>
            <a:pPr lvl="0">
              <a:spcBef>
                <a:spcPct val="20000"/>
              </a:spcBef>
            </a:pPr>
            <a:r>
              <a:rPr lang="ru-RU" sz="3200" b="1" dirty="0">
                <a:solidFill>
                  <a:srgbClr val="7030A0"/>
                </a:solidFill>
              </a:rPr>
              <a:t>Голубые глазки.</a:t>
            </a:r>
          </a:p>
          <a:p>
            <a:pPr lvl="0">
              <a:spcBef>
                <a:spcPct val="20000"/>
              </a:spcBef>
            </a:pPr>
            <a:r>
              <a:rPr lang="ru-RU" sz="3200" b="1" dirty="0">
                <a:solidFill>
                  <a:srgbClr val="7030A0"/>
                </a:solidFill>
              </a:rPr>
              <a:t>Это же не шутка,</a:t>
            </a:r>
          </a:p>
          <a:p>
            <a:pPr lvl="0">
              <a:spcBef>
                <a:spcPct val="20000"/>
              </a:spcBef>
            </a:pPr>
            <a:r>
              <a:rPr lang="ru-RU" sz="3200" b="1" dirty="0">
                <a:solidFill>
                  <a:srgbClr val="7030A0"/>
                </a:solidFill>
              </a:rPr>
              <a:t>А просто …</a:t>
            </a:r>
          </a:p>
        </p:txBody>
      </p:sp>
    </p:spTree>
    <p:extLst>
      <p:ext uri="{BB962C8B-B14F-4D97-AF65-F5344CB8AC3E}">
        <p14:creationId xmlns:p14="http://schemas.microsoft.com/office/powerpoint/2010/main" val="1838784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Горизонтальный свиток 8"/>
          <p:cNvSpPr/>
          <p:nvPr/>
        </p:nvSpPr>
        <p:spPr>
          <a:xfrm>
            <a:off x="1651484" y="692696"/>
            <a:ext cx="6120680" cy="4536504"/>
          </a:xfrm>
          <a:prstGeom prst="horizontalScroll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Образец  рассуждения: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340768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5400" b="1" dirty="0" smtClean="0">
                <a:solidFill>
                  <a:srgbClr val="7030A0"/>
                </a:solidFill>
              </a:rPr>
              <a:t>              зуб – зубы</a:t>
            </a:r>
          </a:p>
          <a:p>
            <a:pPr marL="0" indent="0">
              <a:buNone/>
            </a:pPr>
            <a:r>
              <a:rPr lang="ru-RU" sz="5400" b="1" dirty="0" smtClean="0">
                <a:solidFill>
                  <a:srgbClr val="7030A0"/>
                </a:solidFill>
              </a:rPr>
              <a:t>              суп </a:t>
            </a:r>
            <a:r>
              <a:rPr lang="ru-RU" sz="5400" b="1" dirty="0">
                <a:solidFill>
                  <a:srgbClr val="7030A0"/>
                </a:solidFill>
              </a:rPr>
              <a:t>– </a:t>
            </a:r>
            <a:r>
              <a:rPr lang="ru-RU" sz="5400" b="1" dirty="0" smtClean="0">
                <a:solidFill>
                  <a:srgbClr val="7030A0"/>
                </a:solidFill>
              </a:rPr>
              <a:t>супы</a:t>
            </a:r>
          </a:p>
          <a:p>
            <a:pPr marL="0" indent="0">
              <a:buNone/>
            </a:pPr>
            <a:r>
              <a:rPr lang="ru-RU" sz="5400" b="1" dirty="0">
                <a:solidFill>
                  <a:srgbClr val="7030A0"/>
                </a:solidFill>
              </a:rPr>
              <a:t> </a:t>
            </a:r>
            <a:r>
              <a:rPr lang="ru-RU" sz="5400" b="1" dirty="0" smtClean="0">
                <a:solidFill>
                  <a:srgbClr val="7030A0"/>
                </a:solidFill>
              </a:rPr>
              <a:t>              </a:t>
            </a:r>
            <a:endParaRPr lang="ru-RU" sz="5400" b="1" dirty="0">
              <a:solidFill>
                <a:srgbClr val="7030A0"/>
              </a:solidFill>
            </a:endParaRPr>
          </a:p>
        </p:txBody>
      </p:sp>
      <p:sp>
        <p:nvSpPr>
          <p:cNvPr id="4" name="Минус 3"/>
          <p:cNvSpPr/>
          <p:nvPr/>
        </p:nvSpPr>
        <p:spPr>
          <a:xfrm>
            <a:off x="3203848" y="2132856"/>
            <a:ext cx="504056" cy="360040"/>
          </a:xfrm>
          <a:prstGeom prst="mathMinu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Минус 5"/>
          <p:cNvSpPr/>
          <p:nvPr/>
        </p:nvSpPr>
        <p:spPr>
          <a:xfrm>
            <a:off x="4788024" y="2122697"/>
            <a:ext cx="967916" cy="360040"/>
          </a:xfrm>
          <a:prstGeom prst="mathMinu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Минус 6"/>
          <p:cNvSpPr/>
          <p:nvPr/>
        </p:nvSpPr>
        <p:spPr>
          <a:xfrm rot="10800000" flipV="1">
            <a:off x="4711824" y="3068961"/>
            <a:ext cx="1120316" cy="288032"/>
          </a:xfrm>
          <a:prstGeom prst="mathMinu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инус 7"/>
          <p:cNvSpPr/>
          <p:nvPr/>
        </p:nvSpPr>
        <p:spPr>
          <a:xfrm>
            <a:off x="3203848" y="3068960"/>
            <a:ext cx="504056" cy="360040"/>
          </a:xfrm>
          <a:prstGeom prst="mathMinu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6672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435280" cy="54334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err="1">
                <a:solidFill>
                  <a:srgbClr val="7030A0"/>
                </a:solidFill>
              </a:rPr>
              <a:t>г</a:t>
            </a:r>
            <a:r>
              <a:rPr lang="ru-RU" sz="3600" dirty="0" err="1" smtClean="0">
                <a:solidFill>
                  <a:srgbClr val="7030A0"/>
                </a:solidFill>
              </a:rPr>
              <a:t>ла</a:t>
            </a:r>
            <a:r>
              <a:rPr lang="ru-RU" sz="3600" dirty="0" smtClean="0">
                <a:solidFill>
                  <a:srgbClr val="7030A0"/>
                </a:solidFill>
              </a:rPr>
              <a:t>(</a:t>
            </a:r>
            <a:r>
              <a:rPr lang="ru-RU" sz="3600" dirty="0" err="1" smtClean="0">
                <a:solidFill>
                  <a:srgbClr val="7030A0"/>
                </a:solidFill>
              </a:rPr>
              <a:t>с,з</a:t>
            </a:r>
            <a:r>
              <a:rPr lang="ru-RU" sz="3600" dirty="0" smtClean="0">
                <a:solidFill>
                  <a:srgbClr val="7030A0"/>
                </a:solidFill>
              </a:rPr>
              <a:t>)</a:t>
            </a:r>
            <a:r>
              <a:rPr lang="ru-RU" sz="3600" dirty="0">
                <a:solidFill>
                  <a:srgbClr val="7030A0"/>
                </a:solidFill>
              </a:rPr>
              <a:t> </a:t>
            </a:r>
            <a:r>
              <a:rPr lang="ru-RU" sz="3600" dirty="0" smtClean="0">
                <a:solidFill>
                  <a:srgbClr val="7030A0"/>
                </a:solidFill>
              </a:rPr>
              <a:t>              </a:t>
            </a:r>
            <a:r>
              <a:rPr lang="ru-RU" sz="3600" dirty="0" err="1" smtClean="0">
                <a:solidFill>
                  <a:srgbClr val="7030A0"/>
                </a:solidFill>
              </a:rPr>
              <a:t>ска</a:t>
            </a:r>
            <a:r>
              <a:rPr lang="ru-RU" sz="3600" dirty="0" smtClean="0">
                <a:solidFill>
                  <a:srgbClr val="7030A0"/>
                </a:solidFill>
              </a:rPr>
              <a:t>(</a:t>
            </a:r>
            <a:r>
              <a:rPr lang="ru-RU" sz="3600" dirty="0" err="1" smtClean="0">
                <a:solidFill>
                  <a:srgbClr val="7030A0"/>
                </a:solidFill>
              </a:rPr>
              <a:t>с,з</a:t>
            </a:r>
            <a:r>
              <a:rPr lang="ru-RU" sz="3600" dirty="0" smtClean="0">
                <a:solidFill>
                  <a:srgbClr val="7030A0"/>
                </a:solidFill>
              </a:rPr>
              <a:t>)ка</a:t>
            </a:r>
            <a:r>
              <a:rPr lang="ru-RU" sz="3600" dirty="0">
                <a:solidFill>
                  <a:srgbClr val="7030A0"/>
                </a:solidFill>
              </a:rPr>
              <a:t> </a:t>
            </a:r>
            <a:r>
              <a:rPr lang="ru-RU" sz="3600" dirty="0" smtClean="0">
                <a:solidFill>
                  <a:srgbClr val="7030A0"/>
                </a:solidFill>
              </a:rPr>
              <a:t>          тетра(</a:t>
            </a:r>
            <a:r>
              <a:rPr lang="ru-RU" sz="3600" dirty="0" err="1" smtClean="0">
                <a:solidFill>
                  <a:srgbClr val="7030A0"/>
                </a:solidFill>
              </a:rPr>
              <a:t>д,т</a:t>
            </a:r>
            <a:r>
              <a:rPr lang="ru-RU" sz="3600" dirty="0" smtClean="0">
                <a:solidFill>
                  <a:srgbClr val="7030A0"/>
                </a:solidFill>
              </a:rPr>
              <a:t>)ка</a:t>
            </a:r>
          </a:p>
          <a:p>
            <a:pPr marL="0" indent="0">
              <a:buNone/>
            </a:pPr>
            <a:r>
              <a:rPr lang="ru-RU" sz="3600" dirty="0" smtClean="0">
                <a:solidFill>
                  <a:srgbClr val="7030A0"/>
                </a:solidFill>
              </a:rPr>
              <a:t>во(</a:t>
            </a:r>
            <a:r>
              <a:rPr lang="ru-RU" sz="3600" dirty="0" err="1" smtClean="0">
                <a:solidFill>
                  <a:srgbClr val="7030A0"/>
                </a:solidFill>
              </a:rPr>
              <a:t>с,з</a:t>
            </a:r>
            <a:r>
              <a:rPr lang="ru-RU" sz="3600" dirty="0" smtClean="0">
                <a:solidFill>
                  <a:srgbClr val="7030A0"/>
                </a:solidFill>
              </a:rPr>
              <a:t>)</a:t>
            </a:r>
            <a:r>
              <a:rPr lang="ru-RU" sz="3600" dirty="0">
                <a:solidFill>
                  <a:srgbClr val="7030A0"/>
                </a:solidFill>
              </a:rPr>
              <a:t> </a:t>
            </a:r>
            <a:r>
              <a:rPr lang="ru-RU" sz="3600" dirty="0" smtClean="0">
                <a:solidFill>
                  <a:srgbClr val="7030A0"/>
                </a:solidFill>
              </a:rPr>
              <a:t>                </a:t>
            </a:r>
            <a:r>
              <a:rPr lang="ru-RU" sz="3600" dirty="0" err="1" smtClean="0">
                <a:solidFill>
                  <a:srgbClr val="7030A0"/>
                </a:solidFill>
              </a:rPr>
              <a:t>ве</a:t>
            </a:r>
            <a:r>
              <a:rPr lang="ru-RU" sz="3600" dirty="0" smtClean="0">
                <a:solidFill>
                  <a:srgbClr val="7030A0"/>
                </a:solidFill>
              </a:rPr>
              <a:t>(</a:t>
            </a:r>
            <a:r>
              <a:rPr lang="ru-RU" sz="3600" dirty="0" err="1" smtClean="0">
                <a:solidFill>
                  <a:srgbClr val="7030A0"/>
                </a:solidFill>
              </a:rPr>
              <a:t>д,т</a:t>
            </a:r>
            <a:r>
              <a:rPr lang="ru-RU" sz="3600" dirty="0" smtClean="0">
                <a:solidFill>
                  <a:srgbClr val="7030A0"/>
                </a:solidFill>
              </a:rPr>
              <a:t>)ка           </a:t>
            </a:r>
            <a:r>
              <a:rPr lang="ru-RU" sz="3600" dirty="0" err="1">
                <a:solidFill>
                  <a:srgbClr val="7030A0"/>
                </a:solidFill>
              </a:rPr>
              <a:t>лоша</a:t>
            </a:r>
            <a:r>
              <a:rPr lang="ru-RU" sz="3600" dirty="0">
                <a:solidFill>
                  <a:srgbClr val="7030A0"/>
                </a:solidFill>
              </a:rPr>
              <a:t>(</a:t>
            </a:r>
            <a:r>
              <a:rPr lang="ru-RU" sz="3600" dirty="0" err="1">
                <a:solidFill>
                  <a:srgbClr val="7030A0"/>
                </a:solidFill>
              </a:rPr>
              <a:t>д,т</a:t>
            </a:r>
            <a:r>
              <a:rPr lang="ru-RU" sz="3600" dirty="0">
                <a:solidFill>
                  <a:srgbClr val="7030A0"/>
                </a:solidFill>
              </a:rPr>
              <a:t>)ка</a:t>
            </a:r>
            <a:endParaRPr lang="ru-RU" sz="3600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ru-RU" sz="3600" dirty="0" smtClean="0">
                <a:solidFill>
                  <a:srgbClr val="7030A0"/>
                </a:solidFill>
              </a:rPr>
              <a:t>стол(</a:t>
            </a:r>
            <a:r>
              <a:rPr lang="ru-RU" sz="3600" dirty="0" err="1" smtClean="0">
                <a:solidFill>
                  <a:srgbClr val="7030A0"/>
                </a:solidFill>
              </a:rPr>
              <a:t>б,п</a:t>
            </a:r>
            <a:r>
              <a:rPr lang="ru-RU" sz="3600" dirty="0" smtClean="0">
                <a:solidFill>
                  <a:srgbClr val="7030A0"/>
                </a:solidFill>
              </a:rPr>
              <a:t>)</a:t>
            </a:r>
            <a:r>
              <a:rPr lang="ru-RU" sz="3600" dirty="0">
                <a:solidFill>
                  <a:srgbClr val="7030A0"/>
                </a:solidFill>
              </a:rPr>
              <a:t> </a:t>
            </a:r>
            <a:r>
              <a:rPr lang="ru-RU" sz="3600" dirty="0" smtClean="0">
                <a:solidFill>
                  <a:srgbClr val="7030A0"/>
                </a:solidFill>
              </a:rPr>
              <a:t>           </a:t>
            </a:r>
            <a:r>
              <a:rPr lang="ru-RU" sz="3600" dirty="0" err="1" smtClean="0">
                <a:solidFill>
                  <a:srgbClr val="7030A0"/>
                </a:solidFill>
              </a:rPr>
              <a:t>ло</a:t>
            </a:r>
            <a:r>
              <a:rPr lang="ru-RU" sz="3600" dirty="0" smtClean="0">
                <a:solidFill>
                  <a:srgbClr val="7030A0"/>
                </a:solidFill>
              </a:rPr>
              <a:t>(</a:t>
            </a:r>
            <a:r>
              <a:rPr lang="ru-RU" sz="3600" dirty="0" err="1" smtClean="0">
                <a:solidFill>
                  <a:srgbClr val="7030A0"/>
                </a:solidFill>
              </a:rPr>
              <a:t>д,т</a:t>
            </a:r>
            <a:r>
              <a:rPr lang="ru-RU" sz="3600" dirty="0" smtClean="0">
                <a:solidFill>
                  <a:srgbClr val="7030A0"/>
                </a:solidFill>
              </a:rPr>
              <a:t>)ка</a:t>
            </a:r>
            <a:r>
              <a:rPr lang="ru-RU" sz="3600" dirty="0">
                <a:solidFill>
                  <a:srgbClr val="7030A0"/>
                </a:solidFill>
              </a:rPr>
              <a:t> </a:t>
            </a:r>
            <a:r>
              <a:rPr lang="ru-RU" sz="3600" dirty="0" smtClean="0">
                <a:solidFill>
                  <a:srgbClr val="7030A0"/>
                </a:solidFill>
              </a:rPr>
              <a:t>          </a:t>
            </a:r>
            <a:r>
              <a:rPr lang="ru-RU" sz="3600" dirty="0" err="1" smtClean="0">
                <a:solidFill>
                  <a:srgbClr val="7030A0"/>
                </a:solidFill>
              </a:rPr>
              <a:t>селё</a:t>
            </a:r>
            <a:r>
              <a:rPr lang="ru-RU" sz="3600" dirty="0" smtClean="0">
                <a:solidFill>
                  <a:srgbClr val="7030A0"/>
                </a:solidFill>
              </a:rPr>
              <a:t>(</a:t>
            </a:r>
            <a:r>
              <a:rPr lang="ru-RU" sz="3600" dirty="0" err="1" smtClean="0">
                <a:solidFill>
                  <a:srgbClr val="7030A0"/>
                </a:solidFill>
              </a:rPr>
              <a:t>д,т</a:t>
            </a:r>
            <a:r>
              <a:rPr lang="ru-RU" sz="3600" dirty="0" smtClean="0">
                <a:solidFill>
                  <a:srgbClr val="7030A0"/>
                </a:solidFill>
              </a:rPr>
              <a:t>)ка</a:t>
            </a:r>
          </a:p>
          <a:p>
            <a:pPr marL="0" indent="0">
              <a:buNone/>
            </a:pPr>
            <a:r>
              <a:rPr lang="ru-RU" sz="3600" dirty="0" err="1" smtClean="0">
                <a:solidFill>
                  <a:srgbClr val="7030A0"/>
                </a:solidFill>
              </a:rPr>
              <a:t>ло</a:t>
            </a:r>
            <a:r>
              <a:rPr lang="ru-RU" sz="3600" dirty="0" smtClean="0">
                <a:solidFill>
                  <a:srgbClr val="7030A0"/>
                </a:solidFill>
              </a:rPr>
              <a:t>(</a:t>
            </a:r>
            <a:r>
              <a:rPr lang="ru-RU" sz="3600" dirty="0" err="1" smtClean="0">
                <a:solidFill>
                  <a:srgbClr val="7030A0"/>
                </a:solidFill>
              </a:rPr>
              <a:t>ш,ж</a:t>
            </a:r>
            <a:r>
              <a:rPr lang="ru-RU" sz="3600" dirty="0" smtClean="0">
                <a:solidFill>
                  <a:srgbClr val="7030A0"/>
                </a:solidFill>
              </a:rPr>
              <a:t>)ка</a:t>
            </a:r>
            <a:r>
              <a:rPr lang="ru-RU" sz="3600" dirty="0">
                <a:solidFill>
                  <a:srgbClr val="7030A0"/>
                </a:solidFill>
              </a:rPr>
              <a:t> </a:t>
            </a:r>
            <a:r>
              <a:rPr lang="ru-RU" sz="3600" dirty="0" smtClean="0">
                <a:solidFill>
                  <a:srgbClr val="7030A0"/>
                </a:solidFill>
              </a:rPr>
              <a:t>         сер(</a:t>
            </a:r>
            <a:r>
              <a:rPr lang="ru-RU" sz="3600" dirty="0" err="1" smtClean="0">
                <a:solidFill>
                  <a:srgbClr val="7030A0"/>
                </a:solidFill>
              </a:rPr>
              <a:t>б,п</a:t>
            </a:r>
            <a:r>
              <a:rPr lang="ru-RU" sz="3600" dirty="0" smtClean="0">
                <a:solidFill>
                  <a:srgbClr val="7030A0"/>
                </a:solidFill>
              </a:rPr>
              <a:t>)</a:t>
            </a:r>
            <a:r>
              <a:rPr lang="ru-RU" sz="3600" dirty="0">
                <a:solidFill>
                  <a:srgbClr val="7030A0"/>
                </a:solidFill>
              </a:rPr>
              <a:t> </a:t>
            </a:r>
            <a:r>
              <a:rPr lang="ru-RU" sz="3600" dirty="0" smtClean="0">
                <a:solidFill>
                  <a:srgbClr val="7030A0"/>
                </a:solidFill>
              </a:rPr>
              <a:t>          </a:t>
            </a:r>
            <a:r>
              <a:rPr lang="ru-RU" sz="3600" dirty="0" err="1" smtClean="0">
                <a:solidFill>
                  <a:srgbClr val="7030A0"/>
                </a:solidFill>
              </a:rPr>
              <a:t>площа</a:t>
            </a:r>
            <a:r>
              <a:rPr lang="ru-RU" sz="3600" dirty="0" smtClean="0">
                <a:solidFill>
                  <a:srgbClr val="7030A0"/>
                </a:solidFill>
              </a:rPr>
              <a:t>(</a:t>
            </a:r>
            <a:r>
              <a:rPr lang="ru-RU" sz="3600" dirty="0" err="1" smtClean="0">
                <a:solidFill>
                  <a:srgbClr val="7030A0"/>
                </a:solidFill>
              </a:rPr>
              <a:t>д,т</a:t>
            </a:r>
            <a:r>
              <a:rPr lang="ru-RU" sz="3600" dirty="0" smtClean="0">
                <a:solidFill>
                  <a:srgbClr val="7030A0"/>
                </a:solidFill>
              </a:rPr>
              <a:t>)ка</a:t>
            </a:r>
            <a:endParaRPr lang="ru-RU" sz="3600" dirty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ru-RU" sz="3600" dirty="0" smtClean="0">
                <a:solidFill>
                  <a:srgbClr val="7030A0"/>
                </a:solidFill>
              </a:rPr>
              <a:t>се(</a:t>
            </a:r>
            <a:r>
              <a:rPr lang="ru-RU" sz="3600" dirty="0" err="1" smtClean="0">
                <a:solidFill>
                  <a:srgbClr val="7030A0"/>
                </a:solidFill>
              </a:rPr>
              <a:t>д,т</a:t>
            </a:r>
            <a:r>
              <a:rPr lang="ru-RU" sz="3600" dirty="0" smtClean="0">
                <a:solidFill>
                  <a:srgbClr val="7030A0"/>
                </a:solidFill>
              </a:rPr>
              <a:t>)ка</a:t>
            </a:r>
            <a:r>
              <a:rPr lang="ru-RU" sz="3600" dirty="0">
                <a:solidFill>
                  <a:srgbClr val="7030A0"/>
                </a:solidFill>
              </a:rPr>
              <a:t> </a:t>
            </a:r>
            <a:r>
              <a:rPr lang="ru-RU" sz="3600" dirty="0" smtClean="0">
                <a:solidFill>
                  <a:srgbClr val="7030A0"/>
                </a:solidFill>
              </a:rPr>
              <a:t>           шу(</a:t>
            </a:r>
            <a:r>
              <a:rPr lang="ru-RU" sz="3600" dirty="0" err="1" smtClean="0">
                <a:solidFill>
                  <a:srgbClr val="7030A0"/>
                </a:solidFill>
              </a:rPr>
              <a:t>д,т</a:t>
            </a:r>
            <a:r>
              <a:rPr lang="ru-RU" sz="3600" dirty="0" smtClean="0">
                <a:solidFill>
                  <a:srgbClr val="7030A0"/>
                </a:solidFill>
              </a:rPr>
              <a:t>)ка</a:t>
            </a:r>
            <a:r>
              <a:rPr lang="ru-RU" sz="3600" dirty="0">
                <a:solidFill>
                  <a:srgbClr val="7030A0"/>
                </a:solidFill>
              </a:rPr>
              <a:t> </a:t>
            </a:r>
            <a:r>
              <a:rPr lang="ru-RU" sz="3600" dirty="0" smtClean="0">
                <a:solidFill>
                  <a:srgbClr val="7030A0"/>
                </a:solidFill>
              </a:rPr>
              <a:t>           голу(</a:t>
            </a:r>
            <a:r>
              <a:rPr lang="ru-RU" sz="3600" dirty="0" err="1" smtClean="0">
                <a:solidFill>
                  <a:srgbClr val="7030A0"/>
                </a:solidFill>
              </a:rPr>
              <a:t>б,п</a:t>
            </a:r>
            <a:r>
              <a:rPr lang="ru-RU" sz="3600" dirty="0" smtClean="0">
                <a:solidFill>
                  <a:srgbClr val="7030A0"/>
                </a:solidFill>
              </a:rPr>
              <a:t>)ь</a:t>
            </a:r>
          </a:p>
          <a:p>
            <a:pPr marL="0" lvl="0" indent="0">
              <a:buNone/>
            </a:pPr>
            <a:r>
              <a:rPr lang="ru-RU" sz="3600" dirty="0" smtClean="0">
                <a:solidFill>
                  <a:srgbClr val="7030A0"/>
                </a:solidFill>
              </a:rPr>
              <a:t>шу(</a:t>
            </a:r>
            <a:r>
              <a:rPr lang="ru-RU" sz="3600" dirty="0" err="1" smtClean="0">
                <a:solidFill>
                  <a:srgbClr val="7030A0"/>
                </a:solidFill>
              </a:rPr>
              <a:t>б,п</a:t>
            </a:r>
            <a:r>
              <a:rPr lang="ru-RU" sz="3600" dirty="0" smtClean="0">
                <a:solidFill>
                  <a:srgbClr val="7030A0"/>
                </a:solidFill>
              </a:rPr>
              <a:t>)ка </a:t>
            </a:r>
            <a:r>
              <a:rPr lang="ru-RU" sz="3600" dirty="0" smtClean="0">
                <a:solidFill>
                  <a:srgbClr val="7030A0"/>
                </a:solidFill>
              </a:rPr>
              <a:t>          </a:t>
            </a:r>
            <a:r>
              <a:rPr lang="ru-RU" sz="3600" dirty="0" err="1" smtClean="0">
                <a:solidFill>
                  <a:srgbClr val="7030A0"/>
                </a:solidFill>
              </a:rPr>
              <a:t>ша</a:t>
            </a:r>
            <a:r>
              <a:rPr lang="ru-RU" sz="3600" dirty="0" smtClean="0">
                <a:solidFill>
                  <a:srgbClr val="7030A0"/>
                </a:solidFill>
              </a:rPr>
              <a:t>(</a:t>
            </a:r>
            <a:r>
              <a:rPr lang="ru-RU" sz="3600" dirty="0" err="1" smtClean="0">
                <a:solidFill>
                  <a:srgbClr val="7030A0"/>
                </a:solidFill>
              </a:rPr>
              <a:t>б,п</a:t>
            </a:r>
            <a:r>
              <a:rPr lang="ru-RU" sz="3600" dirty="0" smtClean="0">
                <a:solidFill>
                  <a:srgbClr val="7030A0"/>
                </a:solidFill>
              </a:rPr>
              <a:t>)ка </a:t>
            </a:r>
            <a:r>
              <a:rPr lang="ru-RU" sz="3600" dirty="0" smtClean="0">
                <a:solidFill>
                  <a:srgbClr val="7030A0"/>
                </a:solidFill>
              </a:rPr>
              <a:t>           </a:t>
            </a:r>
            <a:endParaRPr lang="ru-RU" sz="3600" dirty="0">
              <a:solidFill>
                <a:srgbClr val="7030A0"/>
              </a:solidFill>
            </a:endParaRPr>
          </a:p>
          <a:p>
            <a:pPr marL="0" indent="0">
              <a:buNone/>
            </a:pPr>
            <a:endParaRPr lang="ru-RU" sz="36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7561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Запиши слова,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рассуждая по образцу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600200"/>
            <a:ext cx="8363272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b="1" dirty="0" err="1" smtClean="0">
                <a:solidFill>
                  <a:srgbClr val="7030A0"/>
                </a:solidFill>
              </a:rPr>
              <a:t>Хле</a:t>
            </a:r>
            <a:r>
              <a:rPr lang="ru-RU" sz="4400" b="1" dirty="0" smtClean="0">
                <a:solidFill>
                  <a:srgbClr val="7030A0"/>
                </a:solidFill>
              </a:rPr>
              <a:t>…,   тру…,  ланды…,  </a:t>
            </a:r>
            <a:r>
              <a:rPr lang="ru-RU" sz="4400" b="1" dirty="0" err="1" smtClean="0">
                <a:solidFill>
                  <a:srgbClr val="7030A0"/>
                </a:solidFill>
              </a:rPr>
              <a:t>мё</a:t>
            </a:r>
            <a:r>
              <a:rPr lang="ru-RU" sz="4400" b="1" dirty="0" smtClean="0">
                <a:solidFill>
                  <a:srgbClr val="7030A0"/>
                </a:solidFill>
              </a:rPr>
              <a:t>…, </a:t>
            </a:r>
            <a:r>
              <a:rPr lang="ru-RU" sz="4400" b="1" dirty="0" err="1" smtClean="0">
                <a:solidFill>
                  <a:srgbClr val="7030A0"/>
                </a:solidFill>
              </a:rPr>
              <a:t>клу</a:t>
            </a:r>
            <a:r>
              <a:rPr lang="ru-RU" sz="4400" b="1" dirty="0" smtClean="0">
                <a:solidFill>
                  <a:srgbClr val="7030A0"/>
                </a:solidFill>
              </a:rPr>
              <a:t>…,  </a:t>
            </a:r>
            <a:r>
              <a:rPr lang="ru-RU" sz="4400" b="1" dirty="0" err="1" smtClean="0">
                <a:solidFill>
                  <a:srgbClr val="7030A0"/>
                </a:solidFill>
              </a:rPr>
              <a:t>фла</a:t>
            </a:r>
            <a:r>
              <a:rPr lang="ru-RU" sz="4400" b="1" dirty="0" smtClean="0">
                <a:solidFill>
                  <a:srgbClr val="7030A0"/>
                </a:solidFill>
              </a:rPr>
              <a:t>…,  рука…,  </a:t>
            </a:r>
            <a:r>
              <a:rPr lang="ru-RU" sz="4400" b="1" dirty="0" err="1" smtClean="0">
                <a:solidFill>
                  <a:srgbClr val="7030A0"/>
                </a:solidFill>
              </a:rPr>
              <a:t>гвоз</a:t>
            </a:r>
            <a:r>
              <a:rPr lang="ru-RU" sz="4400" b="1" dirty="0" smtClean="0">
                <a:solidFill>
                  <a:srgbClr val="7030A0"/>
                </a:solidFill>
              </a:rPr>
              <a:t>…ь, эта…,  </a:t>
            </a:r>
            <a:r>
              <a:rPr lang="ru-RU" sz="4400" b="1" dirty="0" err="1" smtClean="0">
                <a:solidFill>
                  <a:srgbClr val="7030A0"/>
                </a:solidFill>
              </a:rPr>
              <a:t>утю</a:t>
            </a:r>
            <a:r>
              <a:rPr lang="ru-RU" sz="4400" b="1" dirty="0" smtClean="0">
                <a:solidFill>
                  <a:srgbClr val="7030A0"/>
                </a:solidFill>
              </a:rPr>
              <a:t>…,  </a:t>
            </a:r>
            <a:r>
              <a:rPr lang="ru-RU" sz="4400" b="1" dirty="0" err="1" smtClean="0">
                <a:solidFill>
                  <a:srgbClr val="7030A0"/>
                </a:solidFill>
              </a:rPr>
              <a:t>медве</a:t>
            </a:r>
            <a:r>
              <a:rPr lang="ru-RU" sz="4400" b="1" dirty="0" smtClean="0">
                <a:solidFill>
                  <a:srgbClr val="7030A0"/>
                </a:solidFill>
              </a:rPr>
              <a:t>…ь,  </a:t>
            </a:r>
            <a:r>
              <a:rPr lang="ru-RU" sz="4400" b="1" dirty="0" err="1" smtClean="0">
                <a:solidFill>
                  <a:srgbClr val="7030A0"/>
                </a:solidFill>
              </a:rPr>
              <a:t>холо</a:t>
            </a:r>
            <a:r>
              <a:rPr lang="ru-RU" sz="4400" b="1" dirty="0" smtClean="0">
                <a:solidFill>
                  <a:srgbClr val="7030A0"/>
                </a:solidFill>
              </a:rPr>
              <a:t>…, </a:t>
            </a:r>
            <a:r>
              <a:rPr lang="ru-RU" sz="4400" b="1" dirty="0">
                <a:solidFill>
                  <a:srgbClr val="7030A0"/>
                </a:solidFill>
              </a:rPr>
              <a:t>ш</a:t>
            </a:r>
            <a:r>
              <a:rPr lang="ru-RU" sz="4400" b="1" dirty="0" smtClean="0">
                <a:solidFill>
                  <a:srgbClr val="7030A0"/>
                </a:solidFill>
              </a:rPr>
              <a:t>ар…,  </a:t>
            </a:r>
            <a:r>
              <a:rPr lang="ru-RU" sz="4400" b="1" dirty="0" err="1" smtClean="0">
                <a:solidFill>
                  <a:srgbClr val="7030A0"/>
                </a:solidFill>
              </a:rPr>
              <a:t>обу</a:t>
            </a:r>
            <a:r>
              <a:rPr lang="ru-RU" sz="4400" b="1" dirty="0" smtClean="0">
                <a:solidFill>
                  <a:srgbClr val="7030A0"/>
                </a:solidFill>
              </a:rPr>
              <a:t>…ь,  пило… </a:t>
            </a:r>
            <a:endParaRPr lang="ru-RU" sz="44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35274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Теперь  мы  можем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ответить  на  вопрос!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44824"/>
            <a:ext cx="2952328" cy="683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707904" y="2921169"/>
            <a:ext cx="403244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400" b="1" dirty="0">
                <a:solidFill>
                  <a:srgbClr val="7030A0"/>
                </a:solidFill>
              </a:rPr>
              <a:t>НЕЗАБУ </a:t>
            </a:r>
            <a:r>
              <a:rPr lang="ru-RU" sz="6000" b="1" dirty="0">
                <a:solidFill>
                  <a:srgbClr val="FF0000"/>
                </a:solidFill>
              </a:rPr>
              <a:t>?</a:t>
            </a:r>
            <a:r>
              <a:rPr lang="ru-RU" sz="6000" b="1" dirty="0">
                <a:solidFill>
                  <a:srgbClr val="7030A0"/>
                </a:solidFill>
              </a:rPr>
              <a:t> </a:t>
            </a:r>
            <a:r>
              <a:rPr lang="ru-RU" sz="4400" b="1" dirty="0" smtClean="0">
                <a:solidFill>
                  <a:srgbClr val="7030A0"/>
                </a:solidFill>
              </a:rPr>
              <a:t>КА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 rot="10800000" flipV="1">
            <a:off x="5076055" y="3878471"/>
            <a:ext cx="1512166" cy="1862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1500" b="1" dirty="0">
                <a:solidFill>
                  <a:srgbClr val="FF0000"/>
                </a:solidFill>
              </a:rPr>
              <a:t>Д</a:t>
            </a:r>
            <a:endParaRPr lang="ru-RU" sz="5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9042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103</Words>
  <Application>Microsoft Office PowerPoint</Application>
  <PresentationFormat>Экран (4:3)</PresentationFormat>
  <Paragraphs>25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Проверяемые согласные  в корне слова.</vt:lpstr>
      <vt:lpstr>Как  нужно  писать ?</vt:lpstr>
      <vt:lpstr>Образец  рассуждения:</vt:lpstr>
      <vt:lpstr>Презентация PowerPoint</vt:lpstr>
      <vt:lpstr>Запиши слова,  рассуждая по образцу</vt:lpstr>
      <vt:lpstr>Теперь  мы  можем  ответить  на  вопрос!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Проверяемые согласные  в корне слова.</dc:title>
  <dc:creator>Admin</dc:creator>
  <cp:lastModifiedBy>Admin</cp:lastModifiedBy>
  <cp:revision>11</cp:revision>
  <dcterms:created xsi:type="dcterms:W3CDTF">2015-10-08T12:33:58Z</dcterms:created>
  <dcterms:modified xsi:type="dcterms:W3CDTF">2015-10-12T13:32:04Z</dcterms:modified>
</cp:coreProperties>
</file>