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9" r:id="rId1"/>
  </p:sldMasterIdLst>
  <p:notesMasterIdLst>
    <p:notesMasterId r:id="rId23"/>
  </p:notesMasterIdLst>
  <p:sldIdLst>
    <p:sldId id="256" r:id="rId2"/>
    <p:sldId id="276" r:id="rId3"/>
    <p:sldId id="277" r:id="rId4"/>
    <p:sldId id="282" r:id="rId5"/>
    <p:sldId id="283" r:id="rId6"/>
    <p:sldId id="257" r:id="rId7"/>
    <p:sldId id="258" r:id="rId8"/>
    <p:sldId id="269" r:id="rId9"/>
    <p:sldId id="270" r:id="rId10"/>
    <p:sldId id="271" r:id="rId11"/>
    <p:sldId id="272" r:id="rId12"/>
    <p:sldId id="260" r:id="rId13"/>
    <p:sldId id="262" r:id="rId14"/>
    <p:sldId id="280" r:id="rId15"/>
    <p:sldId id="264" r:id="rId16"/>
    <p:sldId id="265" r:id="rId17"/>
    <p:sldId id="266" r:id="rId18"/>
    <p:sldId id="267" r:id="rId19"/>
    <p:sldId id="268" r:id="rId20"/>
    <p:sldId id="279" r:id="rId21"/>
    <p:sldId id="281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5400" kern="1200">
        <a:solidFill>
          <a:schemeClr val="tx1"/>
        </a:solidFill>
        <a:latin typeface="Arial Narrow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5400" kern="1200">
        <a:solidFill>
          <a:schemeClr val="tx1"/>
        </a:solidFill>
        <a:latin typeface="Arial Narrow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5400" kern="1200">
        <a:solidFill>
          <a:schemeClr val="tx1"/>
        </a:solidFill>
        <a:latin typeface="Arial Narrow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5400" kern="1200">
        <a:solidFill>
          <a:schemeClr val="tx1"/>
        </a:solidFill>
        <a:latin typeface="Arial Narrow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5400" kern="1200">
        <a:solidFill>
          <a:schemeClr val="tx1"/>
        </a:solidFill>
        <a:latin typeface="Arial Narrow" pitchFamily="34" charset="0"/>
        <a:ea typeface="+mn-ea"/>
        <a:cs typeface="Arial" charset="0"/>
      </a:defRPr>
    </a:lvl5pPr>
    <a:lvl6pPr marL="2286000" algn="l" defTabSz="914400" rtl="0" eaLnBrk="1" latinLnBrk="0" hangingPunct="1">
      <a:defRPr kumimoji="1" sz="5400" kern="1200">
        <a:solidFill>
          <a:schemeClr val="tx1"/>
        </a:solidFill>
        <a:latin typeface="Arial Narrow" pitchFamily="34" charset="0"/>
        <a:ea typeface="+mn-ea"/>
        <a:cs typeface="Arial" charset="0"/>
      </a:defRPr>
    </a:lvl6pPr>
    <a:lvl7pPr marL="2743200" algn="l" defTabSz="914400" rtl="0" eaLnBrk="1" latinLnBrk="0" hangingPunct="1">
      <a:defRPr kumimoji="1" sz="5400" kern="1200">
        <a:solidFill>
          <a:schemeClr val="tx1"/>
        </a:solidFill>
        <a:latin typeface="Arial Narrow" pitchFamily="34" charset="0"/>
        <a:ea typeface="+mn-ea"/>
        <a:cs typeface="Arial" charset="0"/>
      </a:defRPr>
    </a:lvl7pPr>
    <a:lvl8pPr marL="3200400" algn="l" defTabSz="914400" rtl="0" eaLnBrk="1" latinLnBrk="0" hangingPunct="1">
      <a:defRPr kumimoji="1" sz="5400" kern="1200">
        <a:solidFill>
          <a:schemeClr val="tx1"/>
        </a:solidFill>
        <a:latin typeface="Arial Narrow" pitchFamily="34" charset="0"/>
        <a:ea typeface="+mn-ea"/>
        <a:cs typeface="Arial" charset="0"/>
      </a:defRPr>
    </a:lvl8pPr>
    <a:lvl9pPr marL="3657600" algn="l" defTabSz="914400" rtl="0" eaLnBrk="1" latinLnBrk="0" hangingPunct="1">
      <a:defRPr kumimoji="1" sz="5400" kern="1200">
        <a:solidFill>
          <a:schemeClr val="tx1"/>
        </a:solidFill>
        <a:latin typeface="Arial Narrow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1C941F"/>
    <a:srgbClr val="8ED016"/>
    <a:srgbClr val="6C9F11"/>
    <a:srgbClr val="5F8B0F"/>
    <a:srgbClr val="FB5F09"/>
    <a:srgbClr val="D4A806"/>
    <a:srgbClr val="F62A08"/>
    <a:srgbClr val="07A9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93" autoAdjust="0"/>
    <p:restoredTop sz="94660" autoAdjust="0"/>
  </p:normalViewPr>
  <p:slideViewPr>
    <p:cSldViewPr>
      <p:cViewPr varScale="1">
        <p:scale>
          <a:sx n="52" d="100"/>
          <a:sy n="52" d="100"/>
        </p:scale>
        <p:origin x="-37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91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491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91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F160840D-E946-4BCF-9174-16F5FFD10C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837745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algn="ctr">
              <a:defRPr/>
            </a:pPr>
            <a:endParaRPr kumimoji="0" lang="en-US">
              <a:cs typeface="+mn-cs"/>
            </a:endParaRPr>
          </a:p>
        </p:txBody>
      </p:sp>
      <p:sp>
        <p:nvSpPr>
          <p:cNvPr id="5" name="Полилиния 4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algn="ctr">
              <a:defRPr/>
            </a:pPr>
            <a:endParaRPr kumimoji="0" lang="en-US"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E4DF4-CDA4-41D5-9AC6-47B2E67524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0007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EC724E-B212-454B-BDA4-D604B3E387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2221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CA7F97-AC6E-41F6-995D-DC596CB376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775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50A5C8-5ECC-4E2F-A90A-769A123152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639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algn="ctr">
              <a:defRPr/>
            </a:pPr>
            <a:endParaRPr kumimoji="0" lang="en-US">
              <a:cs typeface="+mn-cs"/>
            </a:endParaRPr>
          </a:p>
        </p:txBody>
      </p:sp>
      <p:sp>
        <p:nvSpPr>
          <p:cNvPr id="5" name="Полилиния 4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algn="ctr">
              <a:defRPr/>
            </a:pPr>
            <a:endParaRPr kumimoji="0" lang="en-US"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770438-D408-42AB-AED5-630381D288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334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5558F3-AE9E-42F0-B937-CF9816993E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581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9CE452-93DF-480A-B674-99245E035B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960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/>
          <a:lstStyle>
            <a:lvl1pPr algn="l">
              <a:defRPr sz="46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5068-B277-4A4D-A90B-5A8F29836B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3961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AC1504-ED73-4EE0-BE4E-8B1E91BD6D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634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575" y="6421438"/>
            <a:ext cx="762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FB74DB-E20C-4A02-86B0-C37E6B4C29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149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5D2FB-BEF2-4AB4-8F44-4BF25DF023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9244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algn="ctr">
              <a:defRPr/>
            </a:pPr>
            <a:endParaRPr kumimoji="0" lang="en-US">
              <a:cs typeface="+mn-cs"/>
            </a:endParaRPr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algn="ctr">
              <a:defRPr/>
            </a:pPr>
            <a:endParaRPr kumimoji="0" lang="en-US"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1438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1438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1438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 smtClean="0">
                <a:solidFill>
                  <a:schemeClr val="tx2">
                    <a:shade val="50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AEE5BD88-7AAC-4303-B525-A2EDC9216E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2" r:id="rId1"/>
    <p:sldLayoutId id="2147483696" r:id="rId2"/>
    <p:sldLayoutId id="2147483703" r:id="rId3"/>
    <p:sldLayoutId id="2147483697" r:id="rId4"/>
    <p:sldLayoutId id="2147483704" r:id="rId5"/>
    <p:sldLayoutId id="2147483698" r:id="rId6"/>
    <p:sldLayoutId id="2147483699" r:id="rId7"/>
    <p:sldLayoutId id="2147483705" r:id="rId8"/>
    <p:sldLayoutId id="2147483706" r:id="rId9"/>
    <p:sldLayoutId id="2147483700" r:id="rId10"/>
    <p:sldLayoutId id="214748370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9pPr>
    </p:titleStyle>
    <p:bodyStyle>
      <a:lvl1pPr marL="419100" indent="-38258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13" indent="-2730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55588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Arial" charset="0"/>
        <a:buChar char="○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36538" algn="l" rtl="0" eaLnBrk="1" fontAlgn="base" hangingPunct="1">
        <a:spcBef>
          <a:spcPct val="20000"/>
        </a:spcBef>
        <a:spcAft>
          <a:spcPct val="0"/>
        </a:spcAft>
        <a:buClr>
          <a:srgbClr val="8D89A4"/>
        </a:buClr>
        <a:buSzPct val="9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89075" indent="-182563" algn="l" rtl="0" eaLnBrk="1" fontAlgn="base" hangingPunct="1">
        <a:spcBef>
          <a:spcPct val="20000"/>
        </a:spcBef>
        <a:spcAft>
          <a:spcPct val="0"/>
        </a:spcAft>
        <a:buClr>
          <a:srgbClr val="748560"/>
        </a:buClr>
        <a:buSzPct val="100000"/>
        <a:buFont typeface="Arial" charset="0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16013" y="2132856"/>
            <a:ext cx="7772400" cy="4439394"/>
          </a:xfrm>
          <a:effectLst>
            <a:outerShdw dist="35921" dir="2700000" algn="ctr" rotWithShape="0">
              <a:schemeClr val="hlink"/>
            </a:outerShdw>
          </a:effectLst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Чтение чертежа детали</a:t>
            </a:r>
            <a:br>
              <a:rPr lang="ru-RU" dirty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dirty="0"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dirty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dirty="0"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dirty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0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преподаватель </a:t>
            </a:r>
            <a:br>
              <a:rPr lang="ru-RU" sz="20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000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Верченко</a:t>
            </a:r>
            <a:r>
              <a:rPr lang="ru-RU" sz="20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20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Галина </a:t>
            </a:r>
            <a:r>
              <a:rPr lang="ru-RU" sz="20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Андреевна</a:t>
            </a:r>
            <a:r>
              <a:rPr lang="ru-RU" sz="2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2000" dirty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0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2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2000" dirty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2000" dirty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2000" dirty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2000" dirty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2000" dirty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0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Чернянка 2015</a:t>
            </a:r>
            <a:endParaRPr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7813" y="-171450"/>
            <a:ext cx="6400800" cy="1752600"/>
          </a:xfrm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</a:extLst>
        </p:spPr>
        <p:txBody>
          <a:bodyPr>
            <a:normAutofit lnSpcReduction="10000"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ОГАПОУ</a:t>
            </a:r>
            <a:endParaRPr lang="ru-RU" sz="28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«</a:t>
            </a:r>
            <a:r>
              <a:rPr lang="ru-RU" sz="28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Чернянский</a:t>
            </a:r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28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агромеханический</a:t>
            </a:r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техникум»</a:t>
            </a:r>
            <a:endParaRPr lang="en-US" sz="2800" b="1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304800"/>
            <a:ext cx="7924800" cy="6096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/>
              <a:t>Прочитайте основную надпись:</a:t>
            </a:r>
            <a:br>
              <a:rPr lang="ru-RU" sz="4000"/>
            </a:br>
            <a:r>
              <a:rPr lang="ru-RU" sz="2400"/>
              <a:t>Укажите массу детали</a:t>
            </a:r>
            <a:endParaRPr lang="en-US" sz="4000"/>
          </a:p>
        </p:txBody>
      </p:sp>
      <p:sp>
        <p:nvSpPr>
          <p:cNvPr id="15363" name="Rectangle 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</p:txBody>
      </p:sp>
      <p:pic>
        <p:nvPicPr>
          <p:cNvPr id="25610" name="Picture 10" descr="чертеж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143000"/>
            <a:ext cx="83058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11" name="Rectangle 11"/>
          <p:cNvSpPr>
            <a:spLocks noChangeArrowheads="1"/>
          </p:cNvSpPr>
          <p:nvPr/>
        </p:nvSpPr>
        <p:spPr bwMode="auto">
          <a:xfrm>
            <a:off x="4991100" y="5589588"/>
            <a:ext cx="4152900" cy="1193800"/>
          </a:xfrm>
          <a:prstGeom prst="rect">
            <a:avLst/>
          </a:prstGeom>
          <a:solidFill>
            <a:srgbClr val="1E11C5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5612" name="AutoShape 12"/>
          <p:cNvSpPr>
            <a:spLocks noChangeArrowheads="1"/>
          </p:cNvSpPr>
          <p:nvPr/>
        </p:nvSpPr>
        <p:spPr bwMode="auto">
          <a:xfrm>
            <a:off x="8262938" y="4365625"/>
            <a:ext cx="485775" cy="758825"/>
          </a:xfrm>
          <a:prstGeom prst="downArrow">
            <a:avLst>
              <a:gd name="adj1" fmla="val 50000"/>
              <a:gd name="adj2" fmla="val 39052"/>
            </a:avLst>
          </a:prstGeom>
          <a:solidFill>
            <a:srgbClr val="F2700E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5615" name="Rectangle 15"/>
          <p:cNvSpPr>
            <a:spLocks noChangeArrowheads="1"/>
          </p:cNvSpPr>
          <p:nvPr/>
        </p:nvSpPr>
        <p:spPr bwMode="auto">
          <a:xfrm>
            <a:off x="8316913" y="5949950"/>
            <a:ext cx="431800" cy="431800"/>
          </a:xfrm>
          <a:prstGeom prst="rect">
            <a:avLst/>
          </a:prstGeom>
          <a:solidFill>
            <a:srgbClr val="D15009">
              <a:alpha val="67058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28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9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86 0.01803 L 0.00486 0.11514 " pathEditMode="relative" rAng="0" ptsTypes="AA">
                                      <p:cBhvr>
                                        <p:cTn id="20" dur="10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8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6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56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11" grpId="0" animBg="1"/>
      <p:bldP spid="25612" grpId="0" animBg="1"/>
      <p:bldP spid="25612" grpId="1" animBg="1"/>
      <p:bldP spid="256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152400"/>
            <a:ext cx="8001000" cy="762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/>
              <a:t>Прочитайте основную надпись:</a:t>
            </a:r>
            <a:br>
              <a:rPr lang="ru-RU" sz="4000"/>
            </a:br>
            <a:r>
              <a:rPr lang="ru-RU" sz="2400"/>
              <a:t>Прочитайте масштаб</a:t>
            </a:r>
            <a:endParaRPr lang="en-US" sz="4000"/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6630" name="Picture 6" descr="чертеж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143000"/>
            <a:ext cx="83058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1" name="Rectangle 7"/>
          <p:cNvSpPr>
            <a:spLocks noChangeArrowheads="1"/>
          </p:cNvSpPr>
          <p:nvPr/>
        </p:nvSpPr>
        <p:spPr bwMode="auto">
          <a:xfrm>
            <a:off x="4991100" y="5589588"/>
            <a:ext cx="4152900" cy="1193800"/>
          </a:xfrm>
          <a:prstGeom prst="rect">
            <a:avLst/>
          </a:prstGeom>
          <a:solidFill>
            <a:srgbClr val="1E11C5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6632" name="AutoShape 8"/>
          <p:cNvSpPr>
            <a:spLocks noChangeArrowheads="1"/>
          </p:cNvSpPr>
          <p:nvPr/>
        </p:nvSpPr>
        <p:spPr bwMode="auto">
          <a:xfrm>
            <a:off x="8623300" y="4365625"/>
            <a:ext cx="485775" cy="758825"/>
          </a:xfrm>
          <a:prstGeom prst="downArrow">
            <a:avLst>
              <a:gd name="adj1" fmla="val 50000"/>
              <a:gd name="adj2" fmla="val 39052"/>
            </a:avLst>
          </a:prstGeom>
          <a:solidFill>
            <a:srgbClr val="F2700E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6633" name="Rectangle 9"/>
          <p:cNvSpPr>
            <a:spLocks noChangeArrowheads="1"/>
          </p:cNvSpPr>
          <p:nvPr/>
        </p:nvSpPr>
        <p:spPr bwMode="auto">
          <a:xfrm>
            <a:off x="8712200" y="5949950"/>
            <a:ext cx="431800" cy="431800"/>
          </a:xfrm>
          <a:prstGeom prst="rect">
            <a:avLst/>
          </a:prstGeom>
          <a:solidFill>
            <a:srgbClr val="D15009">
              <a:alpha val="67058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28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9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86 0.01803 L 0.00486 0.11514 " pathEditMode="relative" rAng="0" ptsTypes="AA">
                                      <p:cBhvr>
                                        <p:cTn id="20" dur="10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8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1" grpId="0" animBg="1"/>
      <p:bldP spid="26632" grpId="0" animBg="1"/>
      <p:bldP spid="26632" grpId="1" animBg="1"/>
      <p:bldP spid="2663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2" name="Picture 6" descr="чертеж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638" y="1268760"/>
            <a:ext cx="8761858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3" name="Rectangle 7"/>
          <p:cNvSpPr>
            <a:spLocks noChangeArrowheads="1"/>
          </p:cNvSpPr>
          <p:nvPr/>
        </p:nvSpPr>
        <p:spPr bwMode="auto">
          <a:xfrm>
            <a:off x="4991100" y="5589588"/>
            <a:ext cx="4152900" cy="1193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1E11C5">
                    <a:alpha val="50195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0"/>
            <a:ext cx="7467600" cy="1052513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/>
              <a:t>Поясните изображения, имеющиеся на чертеже</a:t>
            </a:r>
            <a:endParaRPr sz="2800"/>
          </a:p>
        </p:txBody>
      </p:sp>
      <p:sp>
        <p:nvSpPr>
          <p:cNvPr id="14344" name="AutoShape 8"/>
          <p:cNvSpPr>
            <a:spLocks noChangeArrowheads="1"/>
          </p:cNvSpPr>
          <p:nvPr/>
        </p:nvSpPr>
        <p:spPr bwMode="auto">
          <a:xfrm>
            <a:off x="971550" y="2349500"/>
            <a:ext cx="976313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rgbClr val="F2700E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4345" name="AutoShape 9"/>
          <p:cNvSpPr>
            <a:spLocks noChangeArrowheads="1"/>
          </p:cNvSpPr>
          <p:nvPr/>
        </p:nvSpPr>
        <p:spPr bwMode="auto">
          <a:xfrm>
            <a:off x="4427538" y="1844675"/>
            <a:ext cx="485775" cy="976313"/>
          </a:xfrm>
          <a:prstGeom prst="downArrow">
            <a:avLst>
              <a:gd name="adj1" fmla="val 50000"/>
              <a:gd name="adj2" fmla="val 50245"/>
            </a:avLst>
          </a:prstGeom>
          <a:solidFill>
            <a:srgbClr val="F2700E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4346" name="Rectangle 10"/>
          <p:cNvSpPr>
            <a:spLocks noChangeArrowheads="1"/>
          </p:cNvSpPr>
          <p:nvPr/>
        </p:nvSpPr>
        <p:spPr bwMode="auto">
          <a:xfrm>
            <a:off x="1913470" y="1841781"/>
            <a:ext cx="1295400" cy="4083050"/>
          </a:xfrm>
          <a:prstGeom prst="rect">
            <a:avLst/>
          </a:prstGeom>
          <a:solidFill>
            <a:srgbClr val="679810">
              <a:alpha val="78822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7416" name="Rectangle 11"/>
          <p:cNvSpPr>
            <a:spLocks noChangeArrowheads="1"/>
          </p:cNvSpPr>
          <p:nvPr/>
        </p:nvSpPr>
        <p:spPr bwMode="auto">
          <a:xfrm>
            <a:off x="3132138" y="4868863"/>
            <a:ext cx="503237" cy="1081087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7417" name="Rectangle 12"/>
          <p:cNvSpPr>
            <a:spLocks noChangeArrowheads="1"/>
          </p:cNvSpPr>
          <p:nvPr/>
        </p:nvSpPr>
        <p:spPr bwMode="auto">
          <a:xfrm>
            <a:off x="3132138" y="1844675"/>
            <a:ext cx="503237" cy="1081088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4349" name="Oval 13"/>
          <p:cNvSpPr>
            <a:spLocks noChangeArrowheads="1"/>
          </p:cNvSpPr>
          <p:nvPr/>
        </p:nvSpPr>
        <p:spPr bwMode="auto">
          <a:xfrm>
            <a:off x="4067175" y="3284538"/>
            <a:ext cx="1131888" cy="1223962"/>
          </a:xfrm>
          <a:prstGeom prst="ellipse">
            <a:avLst/>
          </a:prstGeom>
          <a:solidFill>
            <a:srgbClr val="679810">
              <a:alpha val="78822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4350" name="Rectangle 14"/>
          <p:cNvSpPr>
            <a:spLocks noChangeArrowheads="1"/>
          </p:cNvSpPr>
          <p:nvPr/>
        </p:nvSpPr>
        <p:spPr bwMode="auto">
          <a:xfrm flipV="1">
            <a:off x="4427538" y="4437063"/>
            <a:ext cx="431800" cy="142875"/>
          </a:xfrm>
          <a:prstGeom prst="rect">
            <a:avLst/>
          </a:prstGeom>
          <a:solidFill>
            <a:srgbClr val="679810">
              <a:alpha val="78822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63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2.25434E-6 L 0.04114 -0.00393 " pathEditMode="relative" rAng="0" ptsTypes="AA">
                                      <p:cBhvr>
                                        <p:cTn id="15" dur="1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49" y="-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250" autoRev="1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9" dur="250" autoRev="1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0" dur="250" autoRev="1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250" autoRev="1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8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3.17919E-6 L -0.00295 0.07584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" y="37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50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1" dur="250" autoRev="1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52" dur="250" autoRev="1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3" dur="250" autoRev="1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4" dur="250" autoRev="1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3" grpId="0" animBg="1"/>
      <p:bldP spid="14344" grpId="0" animBg="1"/>
      <p:bldP spid="14344" grpId="1" animBg="1"/>
      <p:bldP spid="14345" grpId="0" animBg="1"/>
      <p:bldP spid="14345" grpId="1" animBg="1"/>
      <p:bldP spid="14346" grpId="0" animBg="1"/>
      <p:bldP spid="14346" grpId="1" animBg="1"/>
      <p:bldP spid="14349" grpId="0" animBg="1"/>
      <p:bldP spid="14349" grpId="1" animBg="1"/>
      <p:bldP spid="1435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чертеж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143000"/>
            <a:ext cx="8305800" cy="5715000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Rectangle 11"/>
          <p:cNvSpPr>
            <a:spLocks noChangeArrowheads="1"/>
          </p:cNvSpPr>
          <p:nvPr/>
        </p:nvSpPr>
        <p:spPr bwMode="auto">
          <a:xfrm>
            <a:off x="900113" y="0"/>
            <a:ext cx="7467600" cy="105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r>
              <a:rPr kumimoji="0" lang="ru-RU" sz="2800">
                <a:solidFill>
                  <a:schemeClr val="tx2"/>
                </a:solidFill>
                <a:latin typeface="Arial" charset="0"/>
              </a:rPr>
              <a:t>Укажите габаритные размеры</a:t>
            </a:r>
            <a:br>
              <a:rPr kumimoji="0" lang="ru-RU" sz="2800">
                <a:solidFill>
                  <a:schemeClr val="tx2"/>
                </a:solidFill>
                <a:latin typeface="Arial" charset="0"/>
              </a:rPr>
            </a:br>
            <a:endParaRPr kumimoji="0" lang="en-US" sz="280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18436" name="Rectangle 14"/>
          <p:cNvSpPr>
            <a:spLocks noChangeArrowheads="1"/>
          </p:cNvSpPr>
          <p:nvPr/>
        </p:nvSpPr>
        <p:spPr bwMode="auto">
          <a:xfrm flipH="1">
            <a:off x="3924300" y="6308725"/>
            <a:ext cx="215900" cy="215900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6402" name="AutoShape 18"/>
          <p:cNvSpPr>
            <a:spLocks noChangeArrowheads="1"/>
          </p:cNvSpPr>
          <p:nvPr/>
        </p:nvSpPr>
        <p:spPr bwMode="auto">
          <a:xfrm>
            <a:off x="1258888" y="3644900"/>
            <a:ext cx="792162" cy="792163"/>
          </a:xfrm>
          <a:prstGeom prst="star16">
            <a:avLst>
              <a:gd name="adj" fmla="val 37500"/>
            </a:avLst>
          </a:prstGeom>
          <a:solidFill>
            <a:srgbClr val="FB5F09">
              <a:alpha val="8196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6403" name="AutoShape 19"/>
          <p:cNvSpPr>
            <a:spLocks noChangeArrowheads="1"/>
          </p:cNvSpPr>
          <p:nvPr/>
        </p:nvSpPr>
        <p:spPr bwMode="auto">
          <a:xfrm>
            <a:off x="2700338" y="6208713"/>
            <a:ext cx="719137" cy="649287"/>
          </a:xfrm>
          <a:prstGeom prst="star16">
            <a:avLst>
              <a:gd name="adj" fmla="val 37500"/>
            </a:avLst>
          </a:prstGeom>
          <a:solidFill>
            <a:srgbClr val="D15009">
              <a:alpha val="83136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64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4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4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6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2000" fill="hold"/>
                                        <p:tgtEl>
                                          <p:spTgt spid="164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" dur="20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02" grpId="0" animBg="1"/>
      <p:bldP spid="16402" grpId="1" animBg="1"/>
      <p:bldP spid="16403" grpId="0" animBg="1"/>
      <p:bldP spid="16403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971550" y="188913"/>
            <a:ext cx="77724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/>
              <a:t>Опишите форму детали по элементам с указанием их размеров</a:t>
            </a:r>
            <a:r>
              <a:rPr lang="ru-RU" sz="2400"/>
              <a:t/>
            </a:r>
            <a:br>
              <a:rPr lang="ru-RU" sz="2400"/>
            </a:br>
            <a:endParaRPr lang="ru-RU" sz="2400"/>
          </a:p>
        </p:txBody>
      </p:sp>
      <p:pic>
        <p:nvPicPr>
          <p:cNvPr id="50179" name="Picture 3" descr="чертеж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143000"/>
            <a:ext cx="83058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3132138" y="2924175"/>
            <a:ext cx="503237" cy="1944688"/>
          </a:xfrm>
          <a:prstGeom prst="rect">
            <a:avLst/>
          </a:prstGeom>
          <a:solidFill>
            <a:srgbClr val="F2700E">
              <a:alpha val="83136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50181" name="Rectangle 5"/>
          <p:cNvSpPr>
            <a:spLocks noChangeArrowheads="1"/>
          </p:cNvSpPr>
          <p:nvPr/>
        </p:nvSpPr>
        <p:spPr bwMode="auto">
          <a:xfrm>
            <a:off x="2339975" y="1844675"/>
            <a:ext cx="792163" cy="4103688"/>
          </a:xfrm>
          <a:prstGeom prst="rect">
            <a:avLst/>
          </a:prstGeom>
          <a:solidFill>
            <a:srgbClr val="555BAD">
              <a:alpha val="79999"/>
            </a:srgbClr>
          </a:solidFill>
          <a:ln w="9525">
            <a:solidFill>
              <a:srgbClr val="555BAD">
                <a:alpha val="78038"/>
              </a:srgb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50182" name="Rectangle 6"/>
          <p:cNvSpPr>
            <a:spLocks noChangeArrowheads="1"/>
          </p:cNvSpPr>
          <p:nvPr/>
        </p:nvSpPr>
        <p:spPr bwMode="auto">
          <a:xfrm>
            <a:off x="4427538" y="4437063"/>
            <a:ext cx="431800" cy="214312"/>
          </a:xfrm>
          <a:prstGeom prst="rect">
            <a:avLst/>
          </a:prstGeom>
          <a:solidFill>
            <a:srgbClr val="F31116">
              <a:alpha val="78822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9463" name="Rectangle 7"/>
          <p:cNvSpPr>
            <a:spLocks noChangeArrowheads="1"/>
          </p:cNvSpPr>
          <p:nvPr/>
        </p:nvSpPr>
        <p:spPr bwMode="auto">
          <a:xfrm>
            <a:off x="2339975" y="3375025"/>
            <a:ext cx="719138" cy="1152525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9464" name="Rectangle 8"/>
          <p:cNvSpPr>
            <a:spLocks noChangeArrowheads="1"/>
          </p:cNvSpPr>
          <p:nvPr/>
        </p:nvSpPr>
        <p:spPr bwMode="auto">
          <a:xfrm>
            <a:off x="3059113" y="3375025"/>
            <a:ext cx="576262" cy="1152525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50185" name="Rectangle 9"/>
          <p:cNvSpPr>
            <a:spLocks noChangeArrowheads="1"/>
          </p:cNvSpPr>
          <p:nvPr/>
        </p:nvSpPr>
        <p:spPr bwMode="auto">
          <a:xfrm>
            <a:off x="2339975" y="3357563"/>
            <a:ext cx="1295400" cy="1079500"/>
          </a:xfrm>
          <a:prstGeom prst="rect">
            <a:avLst/>
          </a:prstGeom>
          <a:solidFill>
            <a:srgbClr val="FFCC00">
              <a:alpha val="78038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50186" name="Rectangle 10"/>
          <p:cNvSpPr>
            <a:spLocks noChangeArrowheads="1"/>
          </p:cNvSpPr>
          <p:nvPr/>
        </p:nvSpPr>
        <p:spPr bwMode="auto">
          <a:xfrm>
            <a:off x="2339975" y="5734050"/>
            <a:ext cx="792163" cy="215900"/>
          </a:xfrm>
          <a:prstGeom prst="rect">
            <a:avLst/>
          </a:prstGeom>
          <a:solidFill>
            <a:srgbClr val="679810">
              <a:alpha val="76862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50187" name="Rectangle 11"/>
          <p:cNvSpPr>
            <a:spLocks noChangeArrowheads="1"/>
          </p:cNvSpPr>
          <p:nvPr/>
        </p:nvSpPr>
        <p:spPr bwMode="auto">
          <a:xfrm>
            <a:off x="2339975" y="1844675"/>
            <a:ext cx="792163" cy="217488"/>
          </a:xfrm>
          <a:prstGeom prst="rect">
            <a:avLst/>
          </a:prstGeom>
          <a:solidFill>
            <a:srgbClr val="679810">
              <a:alpha val="8117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50189" name="Rectangle 13"/>
          <p:cNvSpPr>
            <a:spLocks noChangeArrowheads="1"/>
          </p:cNvSpPr>
          <p:nvPr/>
        </p:nvSpPr>
        <p:spPr bwMode="auto">
          <a:xfrm>
            <a:off x="2339975" y="4437063"/>
            <a:ext cx="1295400" cy="144462"/>
          </a:xfrm>
          <a:prstGeom prst="rect">
            <a:avLst/>
          </a:prstGeom>
          <a:solidFill>
            <a:srgbClr val="F31116">
              <a:alpha val="78822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0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0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0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9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01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501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50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50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3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38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0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0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0" grpId="0" animBg="1"/>
      <p:bldP spid="50181" grpId="0" animBg="1"/>
      <p:bldP spid="50182" grpId="0" animBg="1"/>
      <p:bldP spid="50185" grpId="0" animBg="1"/>
      <p:bldP spid="50186" grpId="0" animBg="1"/>
      <p:bldP spid="50187" grpId="0" animBg="1"/>
      <p:bldP spid="5018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04800"/>
            <a:ext cx="8077200" cy="4572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/>
              <a:t>Укажите наиболее точные размеры и способы достижения точности</a:t>
            </a:r>
            <a:endParaRPr lang="en-US" sz="2400"/>
          </a:p>
        </p:txBody>
      </p:sp>
      <p:pic>
        <p:nvPicPr>
          <p:cNvPr id="18436" name="Picture 4" descr="чертеж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908050"/>
            <a:ext cx="8305800" cy="5715000"/>
          </a:xfrm>
          <a:prstGeom prst="rect">
            <a:avLst/>
          </a:prstGeom>
          <a:solidFill>
            <a:srgbClr val="FF3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49" name="AutoShape 17"/>
          <p:cNvSpPr>
            <a:spLocks noChangeArrowheads="1"/>
          </p:cNvSpPr>
          <p:nvPr/>
        </p:nvSpPr>
        <p:spPr bwMode="auto">
          <a:xfrm>
            <a:off x="4284663" y="4149725"/>
            <a:ext cx="647700" cy="1071563"/>
          </a:xfrm>
          <a:prstGeom prst="diamond">
            <a:avLst/>
          </a:prstGeom>
          <a:solidFill>
            <a:srgbClr val="FF3300">
              <a:alpha val="79999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8450" name="AutoShape 18"/>
          <p:cNvSpPr>
            <a:spLocks noChangeArrowheads="1"/>
          </p:cNvSpPr>
          <p:nvPr/>
        </p:nvSpPr>
        <p:spPr bwMode="auto">
          <a:xfrm>
            <a:off x="1403350" y="3284538"/>
            <a:ext cx="647700" cy="1071562"/>
          </a:xfrm>
          <a:prstGeom prst="diamond">
            <a:avLst/>
          </a:prstGeom>
          <a:solidFill>
            <a:srgbClr val="FF3300">
              <a:alpha val="79999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8451" name="AutoShape 19"/>
          <p:cNvSpPr>
            <a:spLocks noChangeArrowheads="1"/>
          </p:cNvSpPr>
          <p:nvPr/>
        </p:nvSpPr>
        <p:spPr bwMode="auto">
          <a:xfrm>
            <a:off x="5219700" y="3141663"/>
            <a:ext cx="647700" cy="1071562"/>
          </a:xfrm>
          <a:prstGeom prst="diamond">
            <a:avLst/>
          </a:prstGeom>
          <a:solidFill>
            <a:srgbClr val="FF3300">
              <a:alpha val="79999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84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4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4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4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84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84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84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84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184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184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184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184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9" grpId="0" animBg="1"/>
      <p:bldP spid="18450" grpId="0" animBg="1"/>
      <p:bldP spid="1845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533400"/>
            <a:ext cx="8001000" cy="2286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/>
              <a:t>Поясните допуски формы,расположения и суммарные допуски,имеющиеся на чертеже</a:t>
            </a:r>
            <a:endParaRPr lang="en-US" sz="2400"/>
          </a:p>
        </p:txBody>
      </p:sp>
      <p:pic>
        <p:nvPicPr>
          <p:cNvPr id="19460" name="Picture 4" descr="чертеж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143000"/>
            <a:ext cx="83058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2700338" y="1341438"/>
            <a:ext cx="863600" cy="287337"/>
          </a:xfrm>
          <a:prstGeom prst="rect">
            <a:avLst/>
          </a:prstGeom>
          <a:solidFill>
            <a:srgbClr val="1E1EAA">
              <a:alpha val="8392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5003800" y="4724400"/>
            <a:ext cx="936625" cy="360363"/>
          </a:xfrm>
          <a:prstGeom prst="rect">
            <a:avLst/>
          </a:prstGeom>
          <a:solidFill>
            <a:srgbClr val="1C941F">
              <a:alpha val="8392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9463" name="Rectangle 7"/>
          <p:cNvSpPr>
            <a:spLocks noChangeArrowheads="1"/>
          </p:cNvSpPr>
          <p:nvPr/>
        </p:nvSpPr>
        <p:spPr bwMode="auto">
          <a:xfrm>
            <a:off x="1403350" y="6237288"/>
            <a:ext cx="792163" cy="287337"/>
          </a:xfrm>
          <a:prstGeom prst="rect">
            <a:avLst/>
          </a:prstGeom>
          <a:solidFill>
            <a:srgbClr val="1E1EAA">
              <a:alpha val="83136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9464" name="Rectangle 8"/>
          <p:cNvSpPr>
            <a:spLocks noChangeArrowheads="1"/>
          </p:cNvSpPr>
          <p:nvPr/>
        </p:nvSpPr>
        <p:spPr bwMode="auto">
          <a:xfrm>
            <a:off x="1835150" y="2708275"/>
            <a:ext cx="360363" cy="360363"/>
          </a:xfrm>
          <a:prstGeom prst="rect">
            <a:avLst/>
          </a:prstGeom>
          <a:solidFill>
            <a:srgbClr val="F31116">
              <a:alpha val="83136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6" presetID="5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20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6" presetID="5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20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36" presetID="5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20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46" presetID="5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8" dur="10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1" grpId="0" animBg="1"/>
      <p:bldP spid="19461" grpId="1" animBg="1"/>
      <p:bldP spid="19462" grpId="0" animBg="1"/>
      <p:bldP spid="19462" grpId="1" animBg="1"/>
      <p:bldP spid="19463" grpId="0" animBg="1"/>
      <p:bldP spid="19463" grpId="1" animBg="1"/>
      <p:bldP spid="19464" grpId="0" animBg="1"/>
      <p:bldP spid="19464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304800"/>
            <a:ext cx="8077200" cy="4572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/>
              <a:t>Поясните знаки шероховатости, указанные на отдельных поверхностях</a:t>
            </a:r>
            <a:endParaRPr lang="en-US" sz="2400"/>
          </a:p>
        </p:txBody>
      </p:sp>
      <p:pic>
        <p:nvPicPr>
          <p:cNvPr id="20484" name="Picture 4" descr="чертеж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143000"/>
            <a:ext cx="8305800" cy="5715000"/>
          </a:xfrm>
          <a:prstGeom prst="rect">
            <a:avLst/>
          </a:prstGeom>
          <a:solidFill>
            <a:schemeClr val="accent2">
              <a:alpha val="63136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485" name="AutoShape 5"/>
          <p:cNvSpPr>
            <a:spLocks noChangeArrowheads="1"/>
          </p:cNvSpPr>
          <p:nvPr/>
        </p:nvSpPr>
        <p:spPr bwMode="auto">
          <a:xfrm rot="3553937" flipH="1">
            <a:off x="3653631" y="1683544"/>
            <a:ext cx="566738" cy="457200"/>
          </a:xfrm>
          <a:prstGeom prst="triangle">
            <a:avLst>
              <a:gd name="adj" fmla="val 53120"/>
            </a:avLst>
          </a:prstGeom>
          <a:solidFill>
            <a:srgbClr val="07A90B">
              <a:alpha val="8196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/>
          <a:p>
            <a:pPr algn="ctr"/>
            <a:endParaRPr lang="ru-RU">
              <a:solidFill>
                <a:schemeClr val="accent2"/>
              </a:solidFill>
            </a:endParaRPr>
          </a:p>
        </p:txBody>
      </p:sp>
      <p:sp>
        <p:nvSpPr>
          <p:cNvPr id="20486" name="AutoShape 6"/>
          <p:cNvSpPr>
            <a:spLocks noChangeArrowheads="1"/>
          </p:cNvSpPr>
          <p:nvPr/>
        </p:nvSpPr>
        <p:spPr bwMode="auto">
          <a:xfrm rot="3553937" flipH="1">
            <a:off x="1780381" y="1467644"/>
            <a:ext cx="566738" cy="457200"/>
          </a:xfrm>
          <a:prstGeom prst="triangle">
            <a:avLst>
              <a:gd name="adj" fmla="val 53120"/>
            </a:avLst>
          </a:prstGeom>
          <a:solidFill>
            <a:srgbClr val="07A90B">
              <a:alpha val="83136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0487" name="AutoShape 7"/>
          <p:cNvSpPr>
            <a:spLocks noChangeArrowheads="1"/>
          </p:cNvSpPr>
          <p:nvPr/>
        </p:nvSpPr>
        <p:spPr bwMode="auto">
          <a:xfrm rot="3604866" flipH="1">
            <a:off x="3240882" y="1593056"/>
            <a:ext cx="500062" cy="428625"/>
          </a:xfrm>
          <a:prstGeom prst="triangle">
            <a:avLst>
              <a:gd name="adj" fmla="val 53120"/>
            </a:avLst>
          </a:prstGeom>
          <a:solidFill>
            <a:srgbClr val="07A90B">
              <a:alpha val="83136"/>
            </a:srgbClr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0488" name="AutoShape 8"/>
          <p:cNvSpPr>
            <a:spLocks noChangeArrowheads="1"/>
          </p:cNvSpPr>
          <p:nvPr/>
        </p:nvSpPr>
        <p:spPr bwMode="auto">
          <a:xfrm rot="9097962" flipH="1">
            <a:off x="4356100" y="5589588"/>
            <a:ext cx="566738" cy="457200"/>
          </a:xfrm>
          <a:prstGeom prst="triangle">
            <a:avLst>
              <a:gd name="adj" fmla="val 53120"/>
            </a:avLst>
          </a:prstGeom>
          <a:solidFill>
            <a:srgbClr val="07A90B">
              <a:alpha val="8196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0489" name="AutoShape 9"/>
          <p:cNvSpPr>
            <a:spLocks noChangeArrowheads="1"/>
          </p:cNvSpPr>
          <p:nvPr/>
        </p:nvSpPr>
        <p:spPr bwMode="auto">
          <a:xfrm rot="5439743" flipH="1">
            <a:off x="4517231" y="4996657"/>
            <a:ext cx="566737" cy="457200"/>
          </a:xfrm>
          <a:prstGeom prst="triangle">
            <a:avLst>
              <a:gd name="adj" fmla="val 53120"/>
            </a:avLst>
          </a:prstGeom>
          <a:solidFill>
            <a:srgbClr val="07A90B">
              <a:alpha val="81175"/>
            </a:srgbClr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0490" name="AutoShape 10"/>
          <p:cNvSpPr>
            <a:spLocks noChangeArrowheads="1"/>
          </p:cNvSpPr>
          <p:nvPr/>
        </p:nvSpPr>
        <p:spPr bwMode="auto">
          <a:xfrm rot="27470" flipH="1">
            <a:off x="1908175" y="3141663"/>
            <a:ext cx="566738" cy="457200"/>
          </a:xfrm>
          <a:prstGeom prst="triangle">
            <a:avLst>
              <a:gd name="adj" fmla="val 53120"/>
            </a:avLst>
          </a:prstGeom>
          <a:solidFill>
            <a:srgbClr val="07A90B">
              <a:alpha val="81960"/>
            </a:srgbClr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5" grpId="0" animBg="1"/>
      <p:bldP spid="20486" grpId="0" animBg="1"/>
      <p:bldP spid="20487" grpId="0" animBg="1"/>
      <p:bldP spid="20488" grpId="0" animBg="1"/>
      <p:bldP spid="20489" grpId="0" animBg="1"/>
      <p:bldP spid="2049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04800"/>
            <a:ext cx="7924800" cy="4572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/>
              <a:t>Поясните параметр шероховатости,помещенный в правом верхнем углу чертежа</a:t>
            </a:r>
            <a:endParaRPr lang="en-US" sz="2400"/>
          </a:p>
        </p:txBody>
      </p:sp>
      <p:pic>
        <p:nvPicPr>
          <p:cNvPr id="21508" name="Picture 4" descr="чертеж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143000"/>
            <a:ext cx="83058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9" name="AutoShape 5"/>
          <p:cNvSpPr>
            <a:spLocks noChangeArrowheads="1"/>
          </p:cNvSpPr>
          <p:nvPr/>
        </p:nvSpPr>
        <p:spPr bwMode="auto">
          <a:xfrm rot="3597518">
            <a:off x="8273256" y="1162844"/>
            <a:ext cx="574675" cy="503238"/>
          </a:xfrm>
          <a:prstGeom prst="triangle">
            <a:avLst>
              <a:gd name="adj" fmla="val 50000"/>
            </a:avLst>
          </a:prstGeom>
          <a:solidFill>
            <a:srgbClr val="F62A08">
              <a:alpha val="74901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1510" name="AutoShape 6"/>
          <p:cNvSpPr>
            <a:spLocks noChangeArrowheads="1"/>
          </p:cNvSpPr>
          <p:nvPr/>
        </p:nvSpPr>
        <p:spPr bwMode="auto">
          <a:xfrm rot="3597518">
            <a:off x="8590756" y="1245394"/>
            <a:ext cx="601663" cy="504825"/>
          </a:xfrm>
          <a:prstGeom prst="triangle">
            <a:avLst>
              <a:gd name="adj" fmla="val 50000"/>
            </a:avLst>
          </a:prstGeom>
          <a:solidFill>
            <a:srgbClr val="F62A08">
              <a:alpha val="74901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" dur="250" autoRev="1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6" dur="250" autoRev="1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7" dur="250" autoRev="1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250" autoRev="1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250" autoRev="1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7" dur="250" autoRev="1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8" dur="250" autoRev="1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50" autoRev="1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9" grpId="0" animBg="1"/>
      <p:bldP spid="21509" grpId="1" animBg="1"/>
      <p:bldP spid="21510" grpId="0" animBg="1"/>
      <p:bldP spid="21510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0"/>
            <a:ext cx="7696200" cy="381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/>
              <a:t>Прочитайте технические требования</a:t>
            </a:r>
            <a:endParaRPr lang="en-US" sz="2400"/>
          </a:p>
        </p:txBody>
      </p:sp>
      <p:pic>
        <p:nvPicPr>
          <p:cNvPr id="22532" name="Picture 4" descr="чертеж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143000"/>
            <a:ext cx="83058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6011863" y="4652963"/>
            <a:ext cx="2881312" cy="769937"/>
          </a:xfrm>
          <a:prstGeom prst="rect">
            <a:avLst/>
          </a:prstGeom>
          <a:solidFill>
            <a:srgbClr val="07A90B">
              <a:alpha val="7294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5940425" y="1916113"/>
            <a:ext cx="3203575" cy="1995487"/>
          </a:xfrm>
          <a:prstGeom prst="rect">
            <a:avLst/>
          </a:prstGeom>
          <a:solidFill>
            <a:srgbClr val="F62A08">
              <a:alpha val="7294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6" presetID="3" presetClass="entr" presetSubtype="1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7" presetID="3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3" grpId="0" animBg="1"/>
      <p:bldP spid="22533" grpId="1" animBg="1"/>
      <p:bldP spid="22534" grpId="0" animBg="1"/>
      <p:bldP spid="2253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1042988" y="2205038"/>
            <a:ext cx="77724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/>
              <a:t>«</a:t>
            </a:r>
            <a:r>
              <a:rPr lang="ru-RU" sz="4000" i="1"/>
              <a:t>Чертеж - язык техники»</a:t>
            </a:r>
            <a:br>
              <a:rPr lang="ru-RU" sz="4000" i="1"/>
            </a:br>
            <a:r>
              <a:rPr lang="ru-RU" sz="4000" i="1"/>
              <a:t/>
            </a:r>
            <a:br>
              <a:rPr lang="ru-RU" sz="4000" i="1"/>
            </a:br>
            <a:r>
              <a:rPr lang="ru-RU" sz="2400"/>
              <a:t>Крылатое выражение профессионалов</a:t>
            </a:r>
            <a:endParaRPr lang="ru-RU" sz="4000"/>
          </a:p>
        </p:txBody>
      </p:sp>
      <p:pic>
        <p:nvPicPr>
          <p:cNvPr id="38916" name="Picture 4" descr="j0234687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4292600"/>
            <a:ext cx="2449512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Список литературы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09600" indent="-609600" fontAlgn="auto">
              <a:lnSpc>
                <a:spcPct val="90000"/>
              </a:lnSpc>
              <a:spcAft>
                <a:spcPts val="0"/>
              </a:spcAft>
              <a:buFont typeface="Wingdings" pitchFamily="2" charset="2"/>
              <a:buAutoNum type="arabicPeriod"/>
              <a:defRPr/>
            </a:pPr>
            <a:r>
              <a:rPr lang="ru-RU" dirty="0" err="1" smtClean="0"/>
              <a:t>А.М.Бродский</a:t>
            </a:r>
            <a:r>
              <a:rPr lang="ru-RU" dirty="0" smtClean="0"/>
              <a:t> </a:t>
            </a:r>
            <a:r>
              <a:rPr lang="ru-RU" dirty="0"/>
              <a:t>Инженерная графика (металлообработка);М.ИРПО; «Академия»,</a:t>
            </a:r>
            <a:r>
              <a:rPr lang="ru-RU" dirty="0" smtClean="0"/>
              <a:t>2013г</a:t>
            </a:r>
            <a:r>
              <a:rPr lang="ru-RU" dirty="0"/>
              <a:t>.</a:t>
            </a:r>
          </a:p>
          <a:p>
            <a:pPr marL="609600" indent="-609600" fontAlgn="auto">
              <a:lnSpc>
                <a:spcPct val="90000"/>
              </a:lnSpc>
              <a:spcAft>
                <a:spcPts val="0"/>
              </a:spcAft>
              <a:buFont typeface="Wingdings" pitchFamily="2" charset="2"/>
              <a:buAutoNum type="arabicPeriod"/>
              <a:defRPr/>
            </a:pPr>
            <a:r>
              <a:rPr lang="ru-RU" dirty="0" err="1"/>
              <a:t>С.К.Боголюбов</a:t>
            </a:r>
            <a:r>
              <a:rPr lang="ru-RU" dirty="0"/>
              <a:t> Черчение; «Академия»,2013г. </a:t>
            </a:r>
            <a:endParaRPr lang="ru-RU" dirty="0" smtClean="0"/>
          </a:p>
          <a:p>
            <a:pPr marL="609600" indent="-609600" fontAlgn="auto">
              <a:lnSpc>
                <a:spcPct val="90000"/>
              </a:lnSpc>
              <a:spcAft>
                <a:spcPts val="0"/>
              </a:spcAft>
              <a:buFont typeface="Wingdings" pitchFamily="2" charset="2"/>
              <a:buAutoNum type="arabicPeriod"/>
              <a:defRPr/>
            </a:pPr>
            <a:r>
              <a:rPr lang="ru-RU" dirty="0" err="1"/>
              <a:t>И.С.Вышнепольский</a:t>
            </a:r>
            <a:r>
              <a:rPr lang="ru-RU"/>
              <a:t> Черчение для техникумов; М.:ООО «Издательство Астрель»,</a:t>
            </a:r>
            <a:r>
              <a:rPr lang="ru-RU" smtClean="0"/>
              <a:t>2009г</a:t>
            </a:r>
            <a:r>
              <a:rPr lang="ru-RU"/>
              <a:t>.</a:t>
            </a:r>
          </a:p>
          <a:p>
            <a:pPr marL="0" indent="0" fontAlgn="auto">
              <a:lnSpc>
                <a:spcPct val="90000"/>
              </a:lnSpc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4" name="Rectangle 4"/>
          <p:cNvSpPr>
            <a:spLocks noGrp="1" noChangeArrowheads="1"/>
          </p:cNvSpPr>
          <p:nvPr>
            <p:ph type="title"/>
          </p:nvPr>
        </p:nvSpPr>
        <p:spPr>
          <a:xfrm>
            <a:off x="971550" y="2349500"/>
            <a:ext cx="7772400" cy="1143000"/>
          </a:xfrm>
        </p:spPr>
        <p:txBody>
          <a:bodyPr/>
          <a:lstStyle/>
          <a:p>
            <a:pPr algn="ctr"/>
            <a:r>
              <a:rPr lang="ru-RU" sz="5400" smtClean="0"/>
              <a:t>Благодарю за внимание 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1042988" y="333375"/>
            <a:ext cx="7772400" cy="1143000"/>
          </a:xfrm>
        </p:spPr>
        <p:txBody>
          <a:bodyPr/>
          <a:lstStyle/>
          <a:p>
            <a:pPr algn="ctr"/>
            <a:r>
              <a:rPr lang="ru-RU" dirty="0" smtClean="0"/>
              <a:t>Введение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1042988" y="1268760"/>
            <a:ext cx="7772400" cy="4546253"/>
          </a:xfrm>
        </p:spPr>
        <p:txBody>
          <a:bodyPr/>
          <a:lstStyle/>
          <a:p>
            <a:endParaRPr lang="ru-RU" sz="2800" dirty="0"/>
          </a:p>
          <a:p>
            <a:pPr marL="36512" indent="0">
              <a:buNone/>
            </a:pPr>
            <a:r>
              <a:rPr lang="ru-RU" sz="2800" b="1" dirty="0"/>
              <a:t> </a:t>
            </a:r>
            <a:r>
              <a:rPr lang="ru-RU" sz="2800" b="1" dirty="0" smtClean="0"/>
              <a:t>«</a:t>
            </a:r>
            <a:r>
              <a:rPr lang="ru-RU" sz="2800" b="1" dirty="0"/>
              <a:t>Дайте мне место, где бы я мог стоять, и я подниму Землю» (Архимед</a:t>
            </a:r>
            <a:r>
              <a:rPr lang="ru-RU" sz="2800" b="1" dirty="0" smtClean="0"/>
              <a:t>)</a:t>
            </a:r>
          </a:p>
          <a:p>
            <a:pPr marL="36512" indent="0">
              <a:buNone/>
            </a:pPr>
            <a:r>
              <a:rPr lang="ru-RU" sz="2800" b="1" dirty="0" smtClean="0"/>
              <a:t>Чем </a:t>
            </a:r>
            <a:r>
              <a:rPr lang="ru-RU" sz="2800" b="1" dirty="0"/>
              <a:t>раньше начинается развитие творческих способностей личности, тем больших творческих результатов можно ожидать от нее в будущем. Конструирование – один из видов деятельности человека, направленный на </a:t>
            </a:r>
            <a:r>
              <a:rPr lang="ru-RU" sz="2800" b="1" dirty="0" smtClean="0"/>
              <a:t>созидание.</a:t>
            </a:r>
            <a:endParaRPr 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3000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3000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/>
      <p:bldP spid="3993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1786210"/>
          </a:xfrm>
        </p:spPr>
        <p:txBody>
          <a:bodyPr/>
          <a:lstStyle/>
          <a:p>
            <a:pPr algn="ctr"/>
            <a:r>
              <a:rPr lang="ru-RU" sz="2800" b="1" dirty="0">
                <a:latin typeface="+mn-lt"/>
              </a:rPr>
              <a:t>Для того, чтобы создать новое, необходимо тщательно изучить весь предшествующий </a:t>
            </a:r>
            <a:r>
              <a:rPr lang="ru-RU" sz="3200" b="1" dirty="0">
                <a:latin typeface="+mn-lt"/>
              </a:rPr>
              <a:t>опыт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72816"/>
            <a:ext cx="8291264" cy="4353347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2800" dirty="0" smtClean="0"/>
              <a:t>Никогда </a:t>
            </a:r>
            <a:r>
              <a:rPr lang="ru-RU" sz="2800" dirty="0"/>
              <a:t>не начинайте создавать новое с чистого листа (особенно не делайте этого, разрушив старое) постарайтесь усовершенствовать уже </a:t>
            </a:r>
            <a:r>
              <a:rPr lang="ru-RU" sz="2800" dirty="0" smtClean="0"/>
              <a:t>известное. </a:t>
            </a:r>
            <a:r>
              <a:rPr lang="ru-RU" sz="2800" b="1" dirty="0" smtClean="0"/>
              <a:t>При </a:t>
            </a:r>
            <a:r>
              <a:rPr lang="ru-RU" sz="2800" b="1" dirty="0"/>
              <a:t>создании машин необходимо усвоить следующие три правила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977548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435280" cy="646704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b="1" dirty="0">
                <a:latin typeface="+mn-lt"/>
              </a:rPr>
              <a:t>- </a:t>
            </a:r>
            <a:r>
              <a:rPr lang="ru-RU" sz="2800" b="1" dirty="0">
                <a:latin typeface="+mn-lt"/>
              </a:rPr>
              <a:t>машина должна быть безопасной и не причинять вреда окружающей среде;</a:t>
            </a:r>
            <a:br>
              <a:rPr lang="ru-RU" sz="2800" b="1" dirty="0">
                <a:latin typeface="+mn-lt"/>
              </a:rPr>
            </a:br>
            <a:r>
              <a:rPr lang="ru-RU" sz="2800" b="1" dirty="0">
                <a:latin typeface="+mn-lt"/>
              </a:rPr>
              <a:t>    - её нужно делать аккуратно и точно в соответствии намеченной задачей;</a:t>
            </a:r>
            <a:br>
              <a:rPr lang="ru-RU" sz="2800" b="1" dirty="0">
                <a:latin typeface="+mn-lt"/>
              </a:rPr>
            </a:br>
            <a:r>
              <a:rPr lang="ru-RU" sz="2800" b="1" dirty="0">
                <a:latin typeface="+mn-lt"/>
              </a:rPr>
              <a:t>    - она должна быть красивой и удобной.</a:t>
            </a:r>
            <a:r>
              <a:rPr lang="ru-RU" sz="2800" dirty="0">
                <a:latin typeface="+mn-lt"/>
              </a:rPr>
              <a:t/>
            </a:r>
            <a:br>
              <a:rPr lang="ru-RU" sz="2800" dirty="0">
                <a:latin typeface="+mn-lt"/>
              </a:rPr>
            </a:br>
            <a:r>
              <a:rPr lang="ru-RU" sz="2800" b="1" dirty="0">
                <a:latin typeface="+mn-lt"/>
              </a:rPr>
              <a:t>Чтобы выполнить эти правила, потребуются знания из многих областей науки, но мы начнем с самых элементарных сведений и, возможно, кое-что повторим из того, что вам уже известно</a:t>
            </a:r>
            <a:r>
              <a:rPr lang="ru-RU" sz="2800" b="1" dirty="0" smtClean="0">
                <a:latin typeface="+mn-lt"/>
              </a:rPr>
              <a:t> </a:t>
            </a:r>
            <a:r>
              <a:rPr lang="ru-RU" sz="2800" b="1" dirty="0" smtClean="0">
                <a:latin typeface="+mn-lt"/>
              </a:rPr>
              <a:t>.</a:t>
            </a:r>
            <a:r>
              <a:rPr lang="ru-RU" b="1" dirty="0" smtClean="0">
                <a:latin typeface="+mn-lt"/>
              </a:rPr>
              <a:t/>
            </a:r>
            <a:br>
              <a:rPr lang="ru-RU" b="1" dirty="0" smtClean="0">
                <a:latin typeface="+mn-lt"/>
              </a:rPr>
            </a:br>
            <a:endParaRPr lang="ru-RU" b="1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74463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>
          <a:xfrm>
            <a:off x="1042988" y="333375"/>
            <a:ext cx="7772400" cy="762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/>
              <a:t>Содержание</a:t>
            </a:r>
            <a:endParaRPr 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idx="1"/>
          </p:nvPr>
        </p:nvSpPr>
        <p:spPr>
          <a:xfrm>
            <a:off x="1066800" y="1219200"/>
            <a:ext cx="7772400" cy="5410200"/>
          </a:xfrm>
        </p:spPr>
        <p:txBody>
          <a:bodyPr/>
          <a:lstStyle/>
          <a:p>
            <a:pPr marL="609600" indent="-609600" algn="just">
              <a:lnSpc>
                <a:spcPct val="80000"/>
              </a:lnSpc>
              <a:spcBef>
                <a:spcPct val="0"/>
              </a:spcBef>
              <a:buFont typeface="Wingdings" pitchFamily="2" charset="2"/>
              <a:buAutoNum type="arabicPeriod"/>
            </a:pPr>
            <a:r>
              <a:rPr lang="ru-RU" sz="2000" dirty="0" smtClean="0"/>
              <a:t>Введение</a:t>
            </a:r>
          </a:p>
          <a:p>
            <a:pPr marL="609600" indent="-609600" algn="just">
              <a:lnSpc>
                <a:spcPct val="80000"/>
              </a:lnSpc>
              <a:spcBef>
                <a:spcPct val="0"/>
              </a:spcBef>
              <a:buFont typeface="Wingdings" pitchFamily="2" charset="2"/>
              <a:buAutoNum type="arabicPeriod"/>
            </a:pPr>
            <a:r>
              <a:rPr lang="ru-RU" sz="2000" b="1" dirty="0" smtClean="0"/>
              <a:t>Чтение основной надписи</a:t>
            </a:r>
          </a:p>
          <a:p>
            <a:pPr marL="574675" lvl="1" indent="0" algn="just">
              <a:lnSpc>
                <a:spcPct val="80000"/>
              </a:lnSpc>
              <a:spcBef>
                <a:spcPct val="0"/>
              </a:spcBef>
              <a:buNone/>
            </a:pPr>
            <a:r>
              <a:rPr lang="ru-RU" sz="1800" dirty="0" smtClean="0"/>
              <a:t>Чтение</a:t>
            </a:r>
            <a:r>
              <a:rPr lang="ru-RU" sz="2000" dirty="0" smtClean="0"/>
              <a:t> </a:t>
            </a:r>
            <a:r>
              <a:rPr lang="ru-RU" sz="1800" dirty="0" smtClean="0"/>
              <a:t>названия детали</a:t>
            </a:r>
          </a:p>
          <a:p>
            <a:pPr marL="574675" lvl="1" indent="0" algn="just">
              <a:lnSpc>
                <a:spcPct val="80000"/>
              </a:lnSpc>
              <a:spcBef>
                <a:spcPct val="0"/>
              </a:spcBef>
              <a:buNone/>
            </a:pPr>
            <a:r>
              <a:rPr lang="ru-RU" sz="1800" dirty="0" smtClean="0"/>
              <a:t>Чтение шифра детали</a:t>
            </a:r>
          </a:p>
          <a:p>
            <a:pPr marL="574675" lvl="1" indent="0" algn="just">
              <a:lnSpc>
                <a:spcPct val="80000"/>
              </a:lnSpc>
              <a:spcBef>
                <a:spcPct val="0"/>
              </a:spcBef>
              <a:buNone/>
            </a:pPr>
            <a:r>
              <a:rPr lang="ru-RU" sz="1800" dirty="0" smtClean="0"/>
              <a:t>Расшифровка  марки материала</a:t>
            </a:r>
          </a:p>
          <a:p>
            <a:pPr marL="574675" lvl="1" indent="0" algn="just">
              <a:lnSpc>
                <a:spcPct val="80000"/>
              </a:lnSpc>
              <a:spcBef>
                <a:spcPct val="0"/>
              </a:spcBef>
              <a:buNone/>
            </a:pPr>
            <a:r>
              <a:rPr lang="ru-RU" sz="1800" dirty="0" smtClean="0"/>
              <a:t>Чтение массы детали</a:t>
            </a:r>
          </a:p>
          <a:p>
            <a:pPr marL="574675" lvl="1" indent="0" algn="just">
              <a:lnSpc>
                <a:spcPct val="80000"/>
              </a:lnSpc>
              <a:spcBef>
                <a:spcPct val="0"/>
              </a:spcBef>
              <a:buNone/>
            </a:pPr>
            <a:r>
              <a:rPr lang="ru-RU" sz="1800" dirty="0" smtClean="0"/>
              <a:t>Чтение масштаба чертежа</a:t>
            </a:r>
          </a:p>
          <a:p>
            <a:pPr marL="609600" indent="-609600" algn="just">
              <a:lnSpc>
                <a:spcPct val="80000"/>
              </a:lnSpc>
              <a:spcBef>
                <a:spcPct val="0"/>
              </a:spcBef>
              <a:buFont typeface="Wingdings" pitchFamily="2" charset="2"/>
              <a:buAutoNum type="arabicPeriod"/>
            </a:pPr>
            <a:r>
              <a:rPr lang="ru-RU" sz="2000" b="1" dirty="0" smtClean="0"/>
              <a:t>Чтение чертежа</a:t>
            </a:r>
          </a:p>
          <a:p>
            <a:pPr marL="574675" lvl="1" indent="0" algn="just">
              <a:lnSpc>
                <a:spcPct val="80000"/>
              </a:lnSpc>
              <a:spcBef>
                <a:spcPct val="0"/>
              </a:spcBef>
              <a:buNone/>
            </a:pPr>
            <a:r>
              <a:rPr lang="ru-RU" sz="1800" dirty="0" smtClean="0"/>
              <a:t>Перечисление габаритных размеров</a:t>
            </a:r>
          </a:p>
          <a:p>
            <a:pPr marL="574675" lvl="1" indent="0" algn="just">
              <a:lnSpc>
                <a:spcPct val="80000"/>
              </a:lnSpc>
              <a:spcBef>
                <a:spcPct val="0"/>
              </a:spcBef>
              <a:buNone/>
            </a:pPr>
            <a:r>
              <a:rPr lang="ru-RU" sz="1800" dirty="0" smtClean="0"/>
              <a:t>Описание формы детали по элементам с указанием их размеров</a:t>
            </a:r>
          </a:p>
          <a:p>
            <a:pPr marL="574675" lvl="1" indent="0" algn="just">
              <a:lnSpc>
                <a:spcPct val="80000"/>
              </a:lnSpc>
              <a:spcBef>
                <a:spcPct val="0"/>
              </a:spcBef>
              <a:buNone/>
            </a:pPr>
            <a:r>
              <a:rPr lang="ru-RU" sz="1800" dirty="0" smtClean="0"/>
              <a:t>Указание наиболее точных размеров и способов достижения экономической точности</a:t>
            </a:r>
          </a:p>
          <a:p>
            <a:pPr marL="574675" lvl="1" indent="0" algn="just">
              <a:lnSpc>
                <a:spcPct val="80000"/>
              </a:lnSpc>
              <a:spcBef>
                <a:spcPct val="0"/>
              </a:spcBef>
              <a:buNone/>
            </a:pPr>
            <a:r>
              <a:rPr lang="ru-RU" sz="1800" dirty="0" smtClean="0"/>
              <a:t>Пояснение допусков </a:t>
            </a:r>
            <a:r>
              <a:rPr lang="ru-RU" sz="1800" dirty="0" err="1" smtClean="0"/>
              <a:t>формы,расположения</a:t>
            </a:r>
            <a:r>
              <a:rPr lang="ru-RU" sz="1800" dirty="0" smtClean="0"/>
              <a:t> и суммарных допусков, имеющихся на чертеже</a:t>
            </a:r>
          </a:p>
          <a:p>
            <a:pPr marL="574675" lvl="1" indent="0" algn="just">
              <a:lnSpc>
                <a:spcPct val="80000"/>
              </a:lnSpc>
              <a:spcBef>
                <a:spcPct val="0"/>
              </a:spcBef>
              <a:buNone/>
            </a:pPr>
            <a:r>
              <a:rPr lang="ru-RU" sz="1800" dirty="0" smtClean="0"/>
              <a:t>Пояснение знаков шероховатости, указанных на отдельных поверхностях</a:t>
            </a:r>
          </a:p>
          <a:p>
            <a:pPr marL="574675" lvl="1" indent="0" algn="just">
              <a:lnSpc>
                <a:spcPct val="80000"/>
              </a:lnSpc>
              <a:spcBef>
                <a:spcPct val="0"/>
              </a:spcBef>
              <a:buNone/>
            </a:pPr>
            <a:r>
              <a:rPr lang="ru-RU" sz="1800" dirty="0" smtClean="0"/>
              <a:t>Пояснение параметров шероховатости, помещенных в правом верхнем углу чертежа</a:t>
            </a:r>
          </a:p>
          <a:p>
            <a:pPr marL="574675" lvl="1" indent="0" algn="just">
              <a:lnSpc>
                <a:spcPct val="80000"/>
              </a:lnSpc>
              <a:spcBef>
                <a:spcPct val="0"/>
              </a:spcBef>
              <a:buNone/>
            </a:pPr>
            <a:r>
              <a:rPr lang="ru-RU" sz="1800" dirty="0" smtClean="0"/>
              <a:t>Пояснение изображений, имеющихся на чертеже</a:t>
            </a:r>
          </a:p>
          <a:p>
            <a:pPr marL="574675" lvl="1" indent="0" algn="just">
              <a:lnSpc>
                <a:spcPct val="80000"/>
              </a:lnSpc>
              <a:spcBef>
                <a:spcPct val="0"/>
              </a:spcBef>
              <a:buNone/>
            </a:pPr>
            <a:r>
              <a:rPr lang="ru-RU" sz="1800" dirty="0" smtClean="0"/>
              <a:t>Чтение технических требований</a:t>
            </a:r>
          </a:p>
          <a:p>
            <a:pPr marL="609600" indent="-609600" algn="just">
              <a:lnSpc>
                <a:spcPct val="80000"/>
              </a:lnSpc>
              <a:spcBef>
                <a:spcPct val="0"/>
              </a:spcBef>
              <a:buFont typeface="Wingdings" pitchFamily="2" charset="2"/>
              <a:buAutoNum type="arabicPeriod"/>
            </a:pPr>
            <a:r>
              <a:rPr lang="ru-RU" sz="2000" b="1" dirty="0" smtClean="0"/>
              <a:t>Список литературы</a:t>
            </a:r>
            <a:endParaRPr lang="en-US" sz="2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10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10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0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10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10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10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10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2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2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6" dur="1000"/>
                                        <p:tgtEl>
                                          <p:spTgt spid="102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02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02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1" dur="1000"/>
                                        <p:tgtEl>
                                          <p:spTgt spid="102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2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02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6" dur="1000"/>
                                        <p:tgtEl>
                                          <p:spTgt spid="102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02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02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1" dur="1000"/>
                                        <p:tgtEl>
                                          <p:spTgt spid="102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02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02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6" dur="1000"/>
                                        <p:tgtEl>
                                          <p:spTgt spid="102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02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02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1" dur="1000"/>
                                        <p:tgtEl>
                                          <p:spTgt spid="102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02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02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6" dur="1000"/>
                                        <p:tgtEl>
                                          <p:spTgt spid="102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02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02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1" dur="1000"/>
                                        <p:tgtEl>
                                          <p:spTgt spid="102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9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02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02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7" dur="1000"/>
                                        <p:tgtEl>
                                          <p:spTgt spid="102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971550" y="0"/>
            <a:ext cx="7772400" cy="1143000"/>
          </a:xfrm>
        </p:spPr>
        <p:txBody>
          <a:bodyPr/>
          <a:lstStyle/>
          <a:p>
            <a:r>
              <a:rPr lang="ru-RU" sz="4000" smtClean="0"/>
              <a:t>Прочитайте основную надпись:</a:t>
            </a:r>
            <a:r>
              <a:rPr lang="en-US" sz="4000" smtClean="0"/>
              <a:t/>
            </a:r>
            <a:br>
              <a:rPr lang="en-US" sz="4000" smtClean="0"/>
            </a:br>
            <a:r>
              <a:rPr lang="ru-RU" sz="2400" smtClean="0"/>
              <a:t>Прочитайте название детали</a:t>
            </a:r>
            <a:endParaRPr lang="en-US" sz="2400" smtClean="0"/>
          </a:p>
        </p:txBody>
      </p:sp>
      <p:pic>
        <p:nvPicPr>
          <p:cNvPr id="12292" name="Picture 4" descr="чертеж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143000"/>
            <a:ext cx="8305800" cy="5715000"/>
          </a:xfrm>
          <a:prstGeom prst="rect">
            <a:avLst/>
          </a:prstGeom>
          <a:solidFill>
            <a:srgbClr val="67981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4991100" y="5589588"/>
            <a:ext cx="4152900" cy="1268412"/>
          </a:xfrm>
          <a:prstGeom prst="rect">
            <a:avLst/>
          </a:prstGeom>
          <a:solidFill>
            <a:srgbClr val="1E11C5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2298" name="AutoShape 10"/>
          <p:cNvSpPr>
            <a:spLocks noChangeArrowheads="1"/>
          </p:cNvSpPr>
          <p:nvPr/>
        </p:nvSpPr>
        <p:spPr bwMode="auto">
          <a:xfrm>
            <a:off x="7092950" y="4508500"/>
            <a:ext cx="485775" cy="758825"/>
          </a:xfrm>
          <a:prstGeom prst="downArrow">
            <a:avLst>
              <a:gd name="adj1" fmla="val 50000"/>
              <a:gd name="adj2" fmla="val 39052"/>
            </a:avLst>
          </a:prstGeom>
          <a:solidFill>
            <a:srgbClr val="F2700E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2301" name="Rectangle 13"/>
          <p:cNvSpPr>
            <a:spLocks noChangeArrowheads="1"/>
          </p:cNvSpPr>
          <p:nvPr/>
        </p:nvSpPr>
        <p:spPr bwMode="auto">
          <a:xfrm>
            <a:off x="6443663" y="5949950"/>
            <a:ext cx="1584325" cy="503238"/>
          </a:xfrm>
          <a:prstGeom prst="rect">
            <a:avLst/>
          </a:prstGeom>
          <a:solidFill>
            <a:srgbClr val="D15009">
              <a:alpha val="67058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28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3.00578E-6 L -0.00295 0.10775 " pathEditMode="relative" rAng="0" ptsTypes="AA">
                                      <p:cBhvr>
                                        <p:cTn id="26" dur="10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" y="53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8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  <p:bldP spid="12293" grpId="0" animBg="1"/>
      <p:bldP spid="12293" grpId="1" animBg="1"/>
      <p:bldP spid="12298" grpId="0" animBg="1"/>
      <p:bldP spid="12298" grpId="1" animBg="1"/>
      <p:bldP spid="1230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152400"/>
            <a:ext cx="7924800" cy="8382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/>
              <a:t>Прочитайте основную надпись:</a:t>
            </a:r>
            <a:r>
              <a:rPr lang="ru-RU" sz="2400"/>
              <a:t/>
            </a:r>
            <a:br>
              <a:rPr lang="ru-RU" sz="2400"/>
            </a:br>
            <a:r>
              <a:rPr lang="ru-RU" sz="2400"/>
              <a:t>Прочитайте шифр детали</a:t>
            </a:r>
            <a:endParaRPr lang="en-US" sz="2400"/>
          </a:p>
        </p:txBody>
      </p:sp>
      <p:pic>
        <p:nvPicPr>
          <p:cNvPr id="23565" name="Picture 13" descr="чертеж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143000"/>
            <a:ext cx="83058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66" name="Rectangle 14"/>
          <p:cNvSpPr>
            <a:spLocks noChangeArrowheads="1"/>
          </p:cNvSpPr>
          <p:nvPr/>
        </p:nvSpPr>
        <p:spPr bwMode="auto">
          <a:xfrm>
            <a:off x="4991100" y="5589588"/>
            <a:ext cx="4152900" cy="1268412"/>
          </a:xfrm>
          <a:prstGeom prst="rect">
            <a:avLst/>
          </a:prstGeom>
          <a:solidFill>
            <a:srgbClr val="1E11C5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3568" name="AutoShape 16"/>
          <p:cNvSpPr>
            <a:spLocks noChangeArrowheads="1"/>
          </p:cNvSpPr>
          <p:nvPr/>
        </p:nvSpPr>
        <p:spPr bwMode="auto">
          <a:xfrm>
            <a:off x="7092950" y="4149725"/>
            <a:ext cx="485775" cy="758825"/>
          </a:xfrm>
          <a:prstGeom prst="downArrow">
            <a:avLst>
              <a:gd name="adj1" fmla="val 50000"/>
              <a:gd name="adj2" fmla="val 39052"/>
            </a:avLst>
          </a:prstGeom>
          <a:solidFill>
            <a:srgbClr val="F2700E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3569" name="Rectangle 17"/>
          <p:cNvSpPr>
            <a:spLocks noChangeArrowheads="1"/>
          </p:cNvSpPr>
          <p:nvPr/>
        </p:nvSpPr>
        <p:spPr bwMode="auto">
          <a:xfrm>
            <a:off x="6443663" y="5589588"/>
            <a:ext cx="2700337" cy="360362"/>
          </a:xfrm>
          <a:prstGeom prst="rect">
            <a:avLst/>
          </a:prstGeom>
          <a:solidFill>
            <a:srgbClr val="C04B16">
              <a:alpha val="67842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/>
          </a:p>
        </p:txBody>
      </p:sp>
      <p:pic>
        <p:nvPicPr>
          <p:cNvPr id="7" name="Picture 13" descr="чертеж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295400"/>
            <a:ext cx="83058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3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3" presetClass="entr" presetSubtype="28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8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5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5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3.00578E-6 L -0.00295 0.10775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35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" y="53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35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5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500"/>
                            </p:stCondLst>
                            <p:childTnLst>
                              <p:par>
                                <p:cTn id="3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 autoUpdateAnimBg="0"/>
      <p:bldP spid="23566" grpId="0" animBg="1"/>
      <p:bldP spid="23568" grpId="0" animBg="1"/>
      <p:bldP spid="23568" grpId="1" animBg="1"/>
      <p:bldP spid="2356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0"/>
            <a:ext cx="8229600" cy="9906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/>
              <a:t>Прочитайте основную надпись:</a:t>
            </a:r>
            <a:br>
              <a:rPr lang="ru-RU" sz="4000"/>
            </a:br>
            <a:r>
              <a:rPr lang="ru-RU" sz="2400"/>
              <a:t>Расшифруйте марку материала</a:t>
            </a:r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4583" name="Picture 7" descr="чертеж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143000"/>
            <a:ext cx="83058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4" name="Rectangle 8"/>
          <p:cNvSpPr>
            <a:spLocks noChangeArrowheads="1"/>
          </p:cNvSpPr>
          <p:nvPr/>
        </p:nvSpPr>
        <p:spPr bwMode="auto">
          <a:xfrm>
            <a:off x="4991100" y="5589588"/>
            <a:ext cx="4152900" cy="1193800"/>
          </a:xfrm>
          <a:prstGeom prst="rect">
            <a:avLst/>
          </a:prstGeom>
          <a:solidFill>
            <a:srgbClr val="1E11C5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4585" name="AutoShape 9"/>
          <p:cNvSpPr>
            <a:spLocks noChangeArrowheads="1"/>
          </p:cNvSpPr>
          <p:nvPr/>
        </p:nvSpPr>
        <p:spPr bwMode="auto">
          <a:xfrm>
            <a:off x="7092950" y="4902200"/>
            <a:ext cx="485775" cy="758825"/>
          </a:xfrm>
          <a:prstGeom prst="downArrow">
            <a:avLst>
              <a:gd name="adj1" fmla="val 50000"/>
              <a:gd name="adj2" fmla="val 39052"/>
            </a:avLst>
          </a:prstGeom>
          <a:solidFill>
            <a:srgbClr val="F2700E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4587" name="Rectangle 11"/>
          <p:cNvSpPr>
            <a:spLocks noChangeArrowheads="1"/>
          </p:cNvSpPr>
          <p:nvPr/>
        </p:nvSpPr>
        <p:spPr bwMode="auto">
          <a:xfrm>
            <a:off x="6443663" y="6524625"/>
            <a:ext cx="1584325" cy="333375"/>
          </a:xfrm>
          <a:prstGeom prst="rect">
            <a:avLst/>
          </a:prstGeom>
          <a:solidFill>
            <a:srgbClr val="D15009">
              <a:alpha val="65881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28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9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86 0.03422 L 0.00486 0.13133 " pathEditMode="relative" rAng="0" ptsTypes="AA">
                                      <p:cBhvr>
                                        <p:cTn id="20" dur="10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8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4" grpId="0" animBg="1"/>
      <p:bldP spid="24585" grpId="0" animBg="1"/>
      <p:bldP spid="24585" grpId="1" animBg="1"/>
      <p:bldP spid="24587" grpId="0" animBg="1"/>
    </p:bldLst>
  </p:timing>
</p:sld>
</file>

<file path=ppt/theme/theme1.xml><?xml version="1.0" encoding="utf-8"?>
<a:theme xmlns:a="http://schemas.openxmlformats.org/drawingml/2006/main" name="ПРЕЗЕНТАЦИЯ Чтение чертежа детали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Чтение чертежа детали</Template>
  <TotalTime>103</TotalTime>
  <Words>268</Words>
  <Application>Microsoft Office PowerPoint</Application>
  <PresentationFormat>Экран (4:3)</PresentationFormat>
  <Paragraphs>48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ПРЕЗЕНТАЦИЯ Чтение чертежа детали</vt:lpstr>
      <vt:lpstr>Чтение чертежа детали   преподаватель  Верченко  Галина Андреевна       Чернянка 2015</vt:lpstr>
      <vt:lpstr>«Чертеж - язык техники»  Крылатое выражение профессионалов</vt:lpstr>
      <vt:lpstr>Введение</vt:lpstr>
      <vt:lpstr>Для того, чтобы создать новое, необходимо тщательно изучить весь предшествующий опыт</vt:lpstr>
      <vt:lpstr>- машина должна быть безопасной и не причинять вреда окружающей среде;     - её нужно делать аккуратно и точно в соответствии намеченной задачей;     - она должна быть красивой и удобной. Чтобы выполнить эти правила, потребуются знания из многих областей науки, но мы начнем с самых элементарных сведений и, возможно, кое-что повторим из того, что вам уже известно . </vt:lpstr>
      <vt:lpstr>Содержание</vt:lpstr>
      <vt:lpstr>Прочитайте основную надпись: Прочитайте название детали</vt:lpstr>
      <vt:lpstr>Прочитайте основную надпись: Прочитайте шифр детали</vt:lpstr>
      <vt:lpstr>Прочитайте основную надпись: Расшифруйте марку материала</vt:lpstr>
      <vt:lpstr>Прочитайте основную надпись: Укажите массу детали</vt:lpstr>
      <vt:lpstr>Прочитайте основную надпись: Прочитайте масштаб</vt:lpstr>
      <vt:lpstr>Поясните изображения, имеющиеся на чертеже</vt:lpstr>
      <vt:lpstr>Презентация PowerPoint</vt:lpstr>
      <vt:lpstr>Опишите форму детали по элементам с указанием их размеров </vt:lpstr>
      <vt:lpstr>Укажите наиболее точные размеры и способы достижения точности</vt:lpstr>
      <vt:lpstr>Поясните допуски формы,расположения и суммарные допуски,имеющиеся на чертеже</vt:lpstr>
      <vt:lpstr>Поясните знаки шероховатости, указанные на отдельных поверхностях</vt:lpstr>
      <vt:lpstr>Поясните параметр шероховатости,помещенный в правом верхнем углу чертежа</vt:lpstr>
      <vt:lpstr>Прочитайте технические требования</vt:lpstr>
      <vt:lpstr>Список литературы</vt:lpstr>
      <vt:lpstr>Благодарю за внимание 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Чтение чертежа детали   преподаватель  Верченко Галина Андреевна       Чернянка 2015</dc:title>
  <dc:creator>Галина</dc:creator>
  <cp:lastModifiedBy>Галина</cp:lastModifiedBy>
  <cp:revision>8</cp:revision>
  <dcterms:created xsi:type="dcterms:W3CDTF">2015-09-16T19:43:22Z</dcterms:created>
  <dcterms:modified xsi:type="dcterms:W3CDTF">2015-10-15T19:05:46Z</dcterms:modified>
</cp:coreProperties>
</file>