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25C86-866E-4CF9-93D1-884435C589D3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1C86D-AE51-4D3C-9664-AAA52DCF05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864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Презентация на тему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en-US" sz="4400" b="1" dirty="0" smtClean="0">
                <a:solidFill>
                  <a:srgbClr val="002060"/>
                </a:solidFill>
              </a:rPr>
              <a:t>Shapes</a:t>
            </a:r>
            <a:r>
              <a:rPr lang="ru-RU" sz="4400" b="1" dirty="0" smtClean="0">
                <a:solidFill>
                  <a:srgbClr val="002060"/>
                </a:solidFill>
              </a:rPr>
              <a:t>»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(«Геометрические фигуры»)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3 класс УМК «</a:t>
            </a:r>
            <a:r>
              <a:rPr lang="en-US" sz="2800" b="1" dirty="0" smtClean="0">
                <a:solidFill>
                  <a:srgbClr val="002060"/>
                </a:solidFill>
              </a:rPr>
              <a:t>Forward</a:t>
            </a:r>
            <a:r>
              <a:rPr lang="ru-RU" sz="2800" b="1" dirty="0" smtClean="0">
                <a:solidFill>
                  <a:srgbClr val="002060"/>
                </a:solidFill>
              </a:rPr>
              <a:t>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276872"/>
            <a:ext cx="5770476" cy="3312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805264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Автор» Глызова О.Н. МБОУ СОШ №41 г. Н.-Новгород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9900"/>
                </a:solidFill>
              </a:rPr>
              <a:t>Make the sentences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1202432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12776"/>
            <a:ext cx="1224136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196752"/>
            <a:ext cx="1296144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548680"/>
            <a:ext cx="1224136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059832" y="980728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see four blue rectangles.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7668344" y="2636912"/>
            <a:ext cx="914400" cy="914400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948264" y="2060848"/>
            <a:ext cx="914400" cy="914400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812360" y="1772816"/>
            <a:ext cx="914400" cy="914400"/>
          </a:xfrm>
          <a:prstGeom prst="ellipse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67744" y="2348880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see three pink circles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67544" y="292494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39552" y="3573016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115616" y="3717032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475656" y="3068960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971600" y="292494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915816" y="3645024"/>
            <a:ext cx="4841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see five yellow triangles. 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04248" y="4437112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5661248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965032" y="5101952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308304" y="5733256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8028384" y="5445224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884368" y="4509120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452320" y="4797152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907704" y="5085184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I see seven green squares.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7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0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Choose the right word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692696"/>
            <a:ext cx="1139036" cy="792088"/>
          </a:xfrm>
          <a:prstGeom prst="rect">
            <a:avLst/>
          </a:prstGeom>
        </p:spPr>
      </p:pic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4005064"/>
            <a:ext cx="1139036" cy="792088"/>
          </a:xfrm>
          <a:prstGeom prst="rect">
            <a:avLst/>
          </a:prstGeom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404664"/>
            <a:ext cx="1139036" cy="792088"/>
          </a:xfrm>
          <a:prstGeom prst="rect">
            <a:avLst/>
          </a:prstGeom>
        </p:spPr>
      </p:pic>
      <p:pic>
        <p:nvPicPr>
          <p:cNvPr id="6" name="Рисунок 5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212976"/>
            <a:ext cx="1139036" cy="792088"/>
          </a:xfrm>
          <a:prstGeom prst="rect">
            <a:avLst/>
          </a:prstGeom>
        </p:spPr>
      </p:pic>
      <p:sp>
        <p:nvSpPr>
          <p:cNvPr id="7" name="Равнобедренный треугольник 6"/>
          <p:cNvSpPr/>
          <p:nvPr/>
        </p:nvSpPr>
        <p:spPr>
          <a:xfrm>
            <a:off x="683568" y="10527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72000" y="1700808"/>
            <a:ext cx="914400" cy="9144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293096"/>
            <a:ext cx="1634480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36096" y="1628800"/>
            <a:ext cx="914400" cy="9144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004048" y="1052736"/>
            <a:ext cx="914400" cy="91440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6372200" y="1196752"/>
            <a:ext cx="144016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004048" y="4725144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4797152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940152" y="5013176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4128" y="4293096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79512" y="206084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002060"/>
                </a:solidFill>
              </a:rPr>
              <a:t>This</a:t>
            </a:r>
            <a:r>
              <a:rPr lang="en-US" sz="2800" dirty="0" smtClean="0">
                <a:solidFill>
                  <a:srgbClr val="002060"/>
                </a:solidFill>
              </a:rPr>
              <a:t>/</a:t>
            </a:r>
            <a:r>
              <a:rPr lang="en-US" sz="2800" b="1" u="sng" dirty="0" smtClean="0">
                <a:solidFill>
                  <a:srgbClr val="002060"/>
                </a:solidFill>
              </a:rPr>
              <a:t>That</a:t>
            </a:r>
            <a:r>
              <a:rPr lang="en-US" sz="2800" dirty="0" smtClean="0">
                <a:solidFill>
                  <a:srgbClr val="002060"/>
                </a:solidFill>
              </a:rPr>
              <a:t> triangle is blue.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7944" y="2636912"/>
            <a:ext cx="5048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These</a:t>
            </a:r>
            <a:r>
              <a:rPr lang="en-US" sz="2800" dirty="0" smtClean="0"/>
              <a:t>/</a:t>
            </a:r>
            <a:r>
              <a:rPr lang="en-US" sz="2800" b="1" u="sng" dirty="0" smtClean="0"/>
              <a:t>Those</a:t>
            </a:r>
            <a:r>
              <a:rPr lang="en-US" sz="2800" dirty="0" smtClean="0"/>
              <a:t> circles are green.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179512" y="5229200"/>
            <a:ext cx="5001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002060"/>
                </a:solidFill>
              </a:rPr>
              <a:t>These</a:t>
            </a:r>
            <a:r>
              <a:rPr lang="en-US" sz="2800" dirty="0" smtClean="0">
                <a:solidFill>
                  <a:srgbClr val="002060"/>
                </a:solidFill>
              </a:rPr>
              <a:t>/</a:t>
            </a:r>
            <a:r>
              <a:rPr lang="en-US" sz="2800" b="1" u="sng" dirty="0" smtClean="0">
                <a:solidFill>
                  <a:srgbClr val="002060"/>
                </a:solidFill>
              </a:rPr>
              <a:t>That</a:t>
            </a:r>
            <a:r>
              <a:rPr lang="en-US" sz="2800" dirty="0" smtClean="0">
                <a:solidFill>
                  <a:srgbClr val="002060"/>
                </a:solidFill>
              </a:rPr>
              <a:t> rectangle is purple. 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2339752" y="4005064"/>
            <a:ext cx="144016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39952" y="5877272"/>
            <a:ext cx="5004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Those</a:t>
            </a:r>
            <a:r>
              <a:rPr lang="en-US" sz="2800" dirty="0" smtClean="0"/>
              <a:t>/</a:t>
            </a:r>
            <a:r>
              <a:rPr lang="en-US" sz="2800" b="1" u="sng" dirty="0" smtClean="0"/>
              <a:t>These</a:t>
            </a:r>
            <a:r>
              <a:rPr lang="en-US" sz="2800" dirty="0" smtClean="0"/>
              <a:t> squares are yellow.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827584" y="256490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(this)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92080" y="314096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(those)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1600" y="580526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(that)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68144" y="6309320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(these)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Look and remember!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67544" y="980728"/>
            <a:ext cx="1080120" cy="10801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2420888"/>
            <a:ext cx="1152128" cy="10081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589240"/>
            <a:ext cx="1512168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005064"/>
            <a:ext cx="1008112" cy="10081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51720" y="908720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</a:rPr>
              <a:t>circle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2420888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triangle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4077072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square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5517232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rectangle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40" y="476672"/>
            <a:ext cx="6639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70C0"/>
                </a:solidFill>
              </a:rPr>
              <a:t>S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H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A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P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E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S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4788024" y="908720"/>
            <a:ext cx="2088048" cy="5472608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467544" y="1052736"/>
            <a:ext cx="1584176" cy="144016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188640"/>
            <a:ext cx="67687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Look and remember!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95536" y="2996952"/>
            <a:ext cx="1656184" cy="1058416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323528" y="4797152"/>
            <a:ext cx="1944216" cy="1224136"/>
          </a:xfrm>
          <a:prstGeom prst="flowChartDecision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27784" y="4869160"/>
            <a:ext cx="276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rhombus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2996952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o</a:t>
            </a:r>
            <a:r>
              <a:rPr lang="en-US" sz="4800" b="1" dirty="0" smtClean="0">
                <a:solidFill>
                  <a:srgbClr val="002060"/>
                </a:solidFill>
              </a:rPr>
              <a:t>val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1340768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star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404664"/>
            <a:ext cx="1080120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70C0"/>
                </a:solidFill>
              </a:rPr>
              <a:t>S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H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A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P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E</a:t>
            </a:r>
          </a:p>
          <a:p>
            <a:r>
              <a:rPr lang="en-US" sz="6600" b="1" dirty="0" smtClean="0">
                <a:solidFill>
                  <a:srgbClr val="0070C0"/>
                </a:solidFill>
              </a:rPr>
              <a:t>S</a:t>
            </a:r>
            <a:endParaRPr lang="ru-RU" sz="6600" b="1" dirty="0" smtClean="0">
              <a:solidFill>
                <a:srgbClr val="0070C0"/>
              </a:solidFill>
            </a:endParaRPr>
          </a:p>
          <a:p>
            <a:endParaRPr lang="ru-RU" sz="6600" dirty="0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4788024" y="836712"/>
            <a:ext cx="2088048" cy="5472608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908721"/>
          <a:ext cx="7776863" cy="5628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935385"/>
                <a:gridCol w="2897262"/>
              </a:tblGrid>
              <a:tr h="6934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Близко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  <a:r>
                        <a:rPr lang="ru-RU" dirty="0" smtClean="0"/>
                        <a:t> </a:t>
                      </a:r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рядом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Далеко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77804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Один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предмет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0070C0"/>
                          </a:solidFill>
                        </a:rPr>
                        <a:t>(ед. число)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en-US" dirty="0" smtClean="0"/>
                        <a:t>  </a:t>
                      </a:r>
                      <a:r>
                        <a:rPr lang="en-US" baseline="0" dirty="0" smtClean="0"/>
                        <a:t>           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   </a:t>
                      </a:r>
                      <a:r>
                        <a:rPr lang="en-US" sz="5400" b="1" dirty="0" smtClean="0"/>
                        <a:t>this</a:t>
                      </a:r>
                    </a:p>
                    <a:p>
                      <a:r>
                        <a:rPr lang="ru-RU" sz="2400" dirty="0" smtClean="0"/>
                        <a:t>        (этот, эта, это)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5400" dirty="0" smtClean="0"/>
                        <a:t>     </a:t>
                      </a:r>
                      <a:r>
                        <a:rPr lang="en-US" sz="5400" b="1" dirty="0" smtClean="0"/>
                        <a:t>that</a:t>
                      </a:r>
                      <a:endParaRPr lang="ru-RU" sz="5400" b="1" dirty="0" smtClean="0"/>
                    </a:p>
                    <a:p>
                      <a:r>
                        <a:rPr lang="ru-RU" sz="2400" dirty="0" smtClean="0"/>
                        <a:t>             (тот, та)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557297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ru-RU" sz="2800" b="1" baseline="0" dirty="0" smtClean="0">
                          <a:solidFill>
                            <a:srgbClr val="0070C0"/>
                          </a:solidFill>
                        </a:rPr>
                        <a:t> и более</a:t>
                      </a:r>
                    </a:p>
                    <a:p>
                      <a:pPr algn="ctr"/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</a:rPr>
                        <a:t>предметов</a:t>
                      </a:r>
                    </a:p>
                    <a:p>
                      <a:pPr algn="ctr"/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</a:rPr>
                        <a:t>(мн. число)</a:t>
                      </a:r>
                      <a:endParaRPr lang="ru-RU" sz="2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en-US" sz="5400" b="1" dirty="0" smtClean="0"/>
                        <a:t>    these</a:t>
                      </a:r>
                      <a:endParaRPr lang="ru-RU" sz="5400" b="1" dirty="0" smtClean="0"/>
                    </a:p>
                    <a:p>
                      <a:r>
                        <a:rPr lang="ru-RU" sz="2400" dirty="0" smtClean="0"/>
                        <a:t>                (эти)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5400" b="1" dirty="0" smtClean="0"/>
                        <a:t>    those</a:t>
                      </a:r>
                      <a:endParaRPr lang="ru-RU" sz="5400" b="1" dirty="0" smtClean="0"/>
                    </a:p>
                    <a:p>
                      <a:r>
                        <a:rPr lang="ru-RU" sz="2400" dirty="0" smtClean="0"/>
                        <a:t>                 (те)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18864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Указательные местоимения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04664"/>
            <a:ext cx="1657350" cy="1152525"/>
          </a:xfrm>
          <a:prstGeom prst="rect">
            <a:avLst/>
          </a:prstGeom>
        </p:spPr>
      </p:pic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3429000"/>
            <a:ext cx="1657350" cy="115252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827584" y="1556792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7584" y="508518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9712" y="1844824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This</a:t>
            </a:r>
            <a:r>
              <a:rPr lang="en-US" sz="4000" dirty="0" smtClean="0"/>
              <a:t> circle </a:t>
            </a:r>
            <a:r>
              <a:rPr lang="en-US" sz="4000" u="sng" dirty="0" smtClean="0"/>
              <a:t>is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FF00"/>
                </a:solidFill>
              </a:rPr>
              <a:t>yellow.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5157192"/>
            <a:ext cx="58605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That</a:t>
            </a:r>
            <a:r>
              <a:rPr lang="en-US" sz="4000" dirty="0" smtClean="0"/>
              <a:t> circle </a:t>
            </a:r>
            <a:r>
              <a:rPr lang="en-US" sz="4000" u="sng" dirty="0" smtClean="0"/>
              <a:t>is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red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188640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</a:rPr>
              <a:t>Remember!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27584" y="170080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619672" y="213285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547664" y="1196752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99792" y="1988840"/>
            <a:ext cx="544995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These</a:t>
            </a:r>
            <a:r>
              <a:rPr lang="en-US" sz="4000" dirty="0" smtClean="0"/>
              <a:t> circle</a:t>
            </a:r>
            <a:r>
              <a:rPr lang="en-US" sz="4000" b="1" dirty="0" smtClean="0"/>
              <a:t>s</a:t>
            </a:r>
            <a:r>
              <a:rPr lang="en-US" sz="4000" dirty="0" smtClean="0"/>
              <a:t> </a:t>
            </a:r>
            <a:r>
              <a:rPr lang="en-US" sz="4000" u="sng" dirty="0" smtClean="0"/>
              <a:t>are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FF00"/>
                </a:solidFill>
              </a:rPr>
              <a:t>yellow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476672"/>
            <a:ext cx="1657350" cy="1152525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899592" y="515719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835696" y="5301208"/>
            <a:ext cx="936104" cy="9361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47664" y="4509120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3356992"/>
            <a:ext cx="1657350" cy="1152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15816" y="5229200"/>
            <a:ext cx="531755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Those</a:t>
            </a:r>
            <a:r>
              <a:rPr lang="en-US" sz="4000" dirty="0" smtClean="0"/>
              <a:t> circle</a:t>
            </a:r>
            <a:r>
              <a:rPr lang="en-US" sz="4000" b="1" dirty="0" smtClean="0"/>
              <a:t>s</a:t>
            </a:r>
            <a:r>
              <a:rPr lang="en-US" sz="4000" dirty="0" smtClean="0"/>
              <a:t> </a:t>
            </a:r>
            <a:r>
              <a:rPr lang="en-US" sz="4000" u="sng" dirty="0" smtClean="0"/>
              <a:t>are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260648"/>
            <a:ext cx="29495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Remember!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492896"/>
            <a:ext cx="2952328" cy="12024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75856" y="1196752"/>
            <a:ext cx="1296144" cy="12961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9420000">
            <a:off x="4059962" y="1048985"/>
            <a:ext cx="818517" cy="494254"/>
          </a:xfrm>
          <a:prstGeom prst="triangle">
            <a:avLst>
              <a:gd name="adj" fmla="val 58263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4800000">
            <a:off x="3123850" y="949573"/>
            <a:ext cx="808069" cy="515585"/>
          </a:xfrm>
          <a:prstGeom prst="triangle">
            <a:avLst>
              <a:gd name="adj" fmla="val 58263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11560" y="260648"/>
            <a:ext cx="626368" cy="235456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flipV="1">
            <a:off x="899592" y="3717032"/>
            <a:ext cx="792088" cy="1368152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flipV="1">
            <a:off x="3059832" y="3717032"/>
            <a:ext cx="772672" cy="1368152"/>
          </a:xfrm>
          <a:prstGeom prst="triangle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3635896" y="1916832"/>
            <a:ext cx="648072" cy="36004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ольцо 10"/>
          <p:cNvSpPr/>
          <p:nvPr/>
        </p:nvSpPr>
        <p:spPr>
          <a:xfrm>
            <a:off x="3635896" y="1484784"/>
            <a:ext cx="216024" cy="21602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4067944" y="1484784"/>
            <a:ext cx="216024" cy="21602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4139952" y="1628800"/>
            <a:ext cx="93610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139952" y="1988840"/>
            <a:ext cx="108012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2987824" y="1556792"/>
            <a:ext cx="72008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2771800" y="1844824"/>
            <a:ext cx="9361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2699792" y="2132856"/>
            <a:ext cx="108012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83968" y="2060848"/>
            <a:ext cx="9361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 flipH="1" flipV="1">
            <a:off x="3851920" y="1844824"/>
            <a:ext cx="288032" cy="1440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139952" y="2420888"/>
            <a:ext cx="47525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Take a big rectangle. It’s a body. Add a big circle. It is a head.</a:t>
            </a:r>
          </a:p>
          <a:p>
            <a:pPr algn="ctr"/>
            <a:r>
              <a:rPr lang="en-US" sz="2800" dirty="0" smtClean="0"/>
              <a:t>Then add two little triangles. They are ears. Take two big triangles. They are legs.</a:t>
            </a:r>
          </a:p>
          <a:p>
            <a:pPr algn="ctr"/>
            <a:r>
              <a:rPr lang="en-US" sz="2800" dirty="0" smtClean="0"/>
              <a:t>Add a big and long oval. It’s a tail. And I have a cat now</a:t>
            </a:r>
            <a:r>
              <a:rPr lang="en-US" sz="2400" dirty="0" smtClean="0"/>
              <a:t>!</a:t>
            </a:r>
            <a:endParaRPr lang="ru-RU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4860032" y="764704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A magic cat.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0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How many shapes can you see?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7056784" cy="40324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5013176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Circles    Triangles    Squares   Rectangles 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5661249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4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5661248"/>
            <a:ext cx="7182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6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5589240"/>
            <a:ext cx="790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5589240"/>
            <a:ext cx="790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8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08720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B050"/>
                </a:solidFill>
              </a:rPr>
              <a:t>True</a:t>
            </a: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en-US" sz="4800" dirty="0">
                <a:solidFill>
                  <a:srgbClr val="FF0000"/>
                </a:solidFill>
              </a:rPr>
              <a:t>F</a:t>
            </a:r>
            <a:r>
              <a:rPr lang="en-US" sz="4800" dirty="0" smtClean="0">
                <a:solidFill>
                  <a:srgbClr val="FF0000"/>
                </a:solidFill>
              </a:rPr>
              <a:t>alse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60648"/>
            <a:ext cx="4392488" cy="2592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3140968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There are four circles on the picture.  </a:t>
            </a:r>
          </a:p>
          <a:p>
            <a:r>
              <a:rPr lang="en-US" sz="3200" dirty="0" smtClean="0"/>
              <a:t>There is one rectangle on the picture.</a:t>
            </a:r>
          </a:p>
          <a:p>
            <a:r>
              <a:rPr lang="en-US" sz="3200" dirty="0" smtClean="0"/>
              <a:t>There are three green triangles on the picture.</a:t>
            </a:r>
          </a:p>
          <a:p>
            <a:r>
              <a:rPr lang="en-US" sz="3200" dirty="0" smtClean="0"/>
              <a:t>There is one big purple oval on the picture.</a:t>
            </a:r>
          </a:p>
          <a:p>
            <a:r>
              <a:rPr lang="en-US" sz="3200" dirty="0" smtClean="0"/>
              <a:t>There are two squares on the picture.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314096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true</a:t>
            </a:r>
            <a:endParaRPr lang="ru-RU" sz="3200" b="1" dirty="0">
              <a:solidFill>
                <a:srgbClr val="00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357301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false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84368" y="414908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false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2320" y="458112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9900"/>
                </a:solidFill>
              </a:rPr>
              <a:t>true</a:t>
            </a:r>
            <a:endParaRPr lang="ru-RU" sz="3200" b="1" dirty="0">
              <a:solidFill>
                <a:srgbClr val="0099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6216" y="508518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false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321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Глызовы</dc:creator>
  <cp:lastModifiedBy>Глызовы</cp:lastModifiedBy>
  <cp:revision>24</cp:revision>
  <dcterms:created xsi:type="dcterms:W3CDTF">2014-11-04T13:45:57Z</dcterms:created>
  <dcterms:modified xsi:type="dcterms:W3CDTF">2014-11-04T16:15:49Z</dcterms:modified>
</cp:coreProperties>
</file>