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096431"/>
            <a:ext cx="11954619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Arial" pitchFamily="34" charset="0"/>
                <a:ea typeface="Times New Roman" pitchFamily="18" charset="0"/>
              </a:rPr>
              <a:t>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Лингвистическое шоу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«Да здравствует русский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язык!»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капитанов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        Морочить…(</a:t>
            </a:r>
            <a:r>
              <a:rPr lang="ru-RU" sz="3200" dirty="0" smtClean="0">
                <a:solidFill>
                  <a:srgbClr val="FF0000"/>
                </a:solidFill>
              </a:rPr>
              <a:t>голову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       Дрожит как…(</a:t>
            </a:r>
            <a:r>
              <a:rPr lang="ru-RU" sz="3200" dirty="0" smtClean="0">
                <a:solidFill>
                  <a:srgbClr val="FF0000"/>
                </a:solidFill>
              </a:rPr>
              <a:t>осиновый лист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       Катается как…(</a:t>
            </a:r>
            <a:r>
              <a:rPr lang="ru-RU" sz="3200" dirty="0" smtClean="0">
                <a:solidFill>
                  <a:srgbClr val="FF0000"/>
                </a:solidFill>
              </a:rPr>
              <a:t>сыр в масле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       Вертится как…(</a:t>
            </a:r>
            <a:r>
              <a:rPr lang="ru-RU" sz="3200" dirty="0" smtClean="0">
                <a:solidFill>
                  <a:srgbClr val="FF0000"/>
                </a:solidFill>
              </a:rPr>
              <a:t>белка в колесе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       Льет как… (</a:t>
            </a:r>
            <a:r>
              <a:rPr lang="ru-RU" sz="3200" dirty="0" smtClean="0">
                <a:solidFill>
                  <a:srgbClr val="FF0000"/>
                </a:solidFill>
              </a:rPr>
              <a:t>из ведра).</a:t>
            </a:r>
          </a:p>
          <a:p>
            <a:r>
              <a:rPr lang="ru-RU" sz="3200" dirty="0" smtClean="0"/>
              <a:t>       Знает как</a:t>
            </a:r>
            <a:r>
              <a:rPr lang="ru-RU" sz="3200" dirty="0" smtClean="0">
                <a:solidFill>
                  <a:srgbClr val="FF0000"/>
                </a:solidFill>
              </a:rPr>
              <a:t>…(свои пять пальцев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       Ползет как… (</a:t>
            </a:r>
            <a:r>
              <a:rPr lang="ru-RU" sz="3200" dirty="0" smtClean="0">
                <a:solidFill>
                  <a:srgbClr val="FF0000"/>
                </a:solidFill>
              </a:rPr>
              <a:t>черепаха)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      Пишет как… (</a:t>
            </a:r>
            <a:r>
              <a:rPr lang="ru-RU" sz="3200" dirty="0" smtClean="0">
                <a:solidFill>
                  <a:srgbClr val="FF0000"/>
                </a:solidFill>
              </a:rPr>
              <a:t>курица лапой</a:t>
            </a:r>
            <a:r>
              <a:rPr lang="ru-RU" sz="3200" dirty="0" smtClean="0"/>
              <a:t>).</a:t>
            </a:r>
          </a:p>
          <a:p>
            <a:r>
              <a:rPr lang="ru-RU" sz="3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призыв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5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1"/>
                <a:gridCol w="1447801"/>
                <a:gridCol w="1447801"/>
                <a:gridCol w="1447801"/>
                <a:gridCol w="1447801"/>
              </a:tblGrid>
              <a:tr h="97155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         </a:t>
                      </a:r>
                    </a:p>
                    <a:p>
                      <a:r>
                        <a:rPr lang="ru-RU" sz="1800" b="1" dirty="0" smtClean="0"/>
                        <a:t>            К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</a:t>
                      </a:r>
                      <a:r>
                        <a:rPr lang="ru-RU" sz="1800" b="1" baseline="0" dirty="0" smtClean="0"/>
                        <a:t>          </a:t>
                      </a:r>
                      <a:r>
                        <a:rPr lang="ru-RU" sz="1800" b="1" dirty="0" smtClean="0"/>
                        <a:t> Й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</a:t>
                      </a:r>
                      <a:r>
                        <a:rPr lang="ru-RU" sz="1800" b="1" dirty="0" smtClean="0"/>
                        <a:t>  С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</a:t>
                      </a:r>
                      <a:r>
                        <a:rPr lang="ru-RU" sz="1800" b="1" dirty="0" smtClean="0"/>
                        <a:t>  А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</a:t>
                      </a:r>
                      <a:r>
                        <a:rPr lang="ru-RU" sz="1800" b="1" dirty="0" smtClean="0"/>
                        <a:t>  И</a:t>
                      </a:r>
                      <a:endParaRPr lang="ru-RU" sz="1800" b="1" dirty="0"/>
                    </a:p>
                  </a:txBody>
                  <a:tcPr marL="80433" marR="80433"/>
                </a:tc>
              </a:tr>
              <a:tr h="971550"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 Ы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 И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У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</a:t>
                      </a:r>
                      <a:r>
                        <a:rPr lang="ru-RU" sz="1800" b="1" dirty="0" err="1" smtClean="0"/>
                        <a:t>н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Б</a:t>
                      </a:r>
                      <a:endParaRPr lang="ru-RU" sz="1800" b="1" dirty="0"/>
                    </a:p>
                  </a:txBody>
                  <a:tcPr marL="80433" marR="80433"/>
                </a:tc>
              </a:tr>
              <a:tr h="971550"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 З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  к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  </a:t>
                      </a:r>
                      <a:r>
                        <a:rPr lang="ru-RU" sz="1800" b="1" baseline="0" dirty="0" err="1" smtClean="0"/>
                        <a:t>р</a:t>
                      </a:r>
                      <a:endParaRPr lang="ru-RU" sz="1800" b="1" dirty="0" smtClean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Е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Ю</a:t>
                      </a:r>
                      <a:endParaRPr lang="ru-RU" sz="1800" b="1" dirty="0"/>
                    </a:p>
                  </a:txBody>
                  <a:tcPr marL="80433" marR="80433"/>
                </a:tc>
              </a:tr>
              <a:tr h="971550"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            я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  </a:t>
                      </a:r>
                      <a:r>
                        <a:rPr lang="ru-RU" sz="1800" b="1" dirty="0" smtClean="0"/>
                        <a:t>  с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</a:t>
                      </a:r>
                      <a:r>
                        <a:rPr lang="ru-RU" sz="1800" b="1" dirty="0" smtClean="0"/>
                        <a:t>  </a:t>
                      </a:r>
                      <a:r>
                        <a:rPr lang="ru-RU" sz="1800" b="1" dirty="0" err="1" smtClean="0"/>
                        <a:t>ш</a:t>
                      </a:r>
                      <a:endParaRPr lang="ru-RU" sz="1800" b="1" dirty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 </a:t>
                      </a:r>
                    </a:p>
                    <a:p>
                      <a:r>
                        <a:rPr lang="ru-RU" sz="1800" b="1" baseline="0" dirty="0" smtClean="0"/>
                        <a:t>            Т</a:t>
                      </a:r>
                      <a:endParaRPr lang="ru-RU" sz="1800" b="1" dirty="0" smtClean="0"/>
                    </a:p>
                  </a:txBody>
                  <a:tcPr marL="80433" marR="80433"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baseline="0" dirty="0" smtClean="0"/>
                        <a:t>            </a:t>
                      </a:r>
                      <a:r>
                        <a:rPr lang="ru-RU" sz="1800" b="1" dirty="0" smtClean="0"/>
                        <a:t> Л</a:t>
                      </a:r>
                      <a:endParaRPr lang="ru-RU" sz="1800" b="1" dirty="0"/>
                    </a:p>
                  </a:txBody>
                  <a:tcPr marL="80433" marR="80433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Исправьте ошибки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Приехав в крепость, Гринева никто не встретил.</a:t>
            </a:r>
          </a:p>
          <a:p>
            <a:r>
              <a:rPr lang="ru-RU" dirty="0" smtClean="0"/>
              <a:t>2. Жил мельник. Когда он умер, он разделил наследство между тремя сыновьями.</a:t>
            </a:r>
          </a:p>
          <a:p>
            <a:r>
              <a:rPr lang="ru-RU" dirty="0" smtClean="0"/>
              <a:t>3. Лермонтов родился у бабушки в деревне, когда его родители жили в Петербурге. </a:t>
            </a:r>
          </a:p>
          <a:p>
            <a:r>
              <a:rPr lang="ru-RU" dirty="0" smtClean="0"/>
              <a:t>4. Глухонемой Герасим не любил сплетен и говорил только правду.</a:t>
            </a:r>
          </a:p>
          <a:p>
            <a:r>
              <a:rPr lang="ru-RU" dirty="0" smtClean="0"/>
              <a:t>5. Тарас </a:t>
            </a:r>
            <a:r>
              <a:rPr lang="ru-RU" dirty="0" err="1" smtClean="0"/>
              <a:t>Бульба</a:t>
            </a:r>
            <a:r>
              <a:rPr lang="ru-RU" dirty="0" smtClean="0"/>
              <a:t> сел на коня. Конь согнулся, а потом засмеялся.</a:t>
            </a:r>
          </a:p>
          <a:p>
            <a:r>
              <a:rPr lang="ru-RU" dirty="0" smtClean="0"/>
              <a:t>6. Савельич просил Пугачева не казнить своего барина, а повесить его для устрашения других.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1.Когда Гринев приехал в крепость, его никто не встретил.</a:t>
            </a:r>
          </a:p>
          <a:p>
            <a:r>
              <a:rPr lang="ru-RU" dirty="0" smtClean="0"/>
              <a:t>2. Жил мельник. Когда он умер,  наследство  разделили между тремя сыновьями.</a:t>
            </a:r>
          </a:p>
          <a:p>
            <a:r>
              <a:rPr lang="ru-RU" dirty="0" smtClean="0"/>
              <a:t>3. Лермонтов родился в Москве, но вскоре семья переехала в Тарханы. </a:t>
            </a:r>
          </a:p>
          <a:p>
            <a:r>
              <a:rPr lang="ru-RU" dirty="0" smtClean="0"/>
              <a:t>4. Глухонемой Герасим  любил порядочность и справедливость.</a:t>
            </a:r>
          </a:p>
          <a:p>
            <a:r>
              <a:rPr lang="ru-RU" dirty="0" smtClean="0"/>
              <a:t>5. Тарас </a:t>
            </a:r>
            <a:r>
              <a:rPr lang="ru-RU" dirty="0" err="1" smtClean="0"/>
              <a:t>Бульба</a:t>
            </a:r>
            <a:r>
              <a:rPr lang="ru-RU" dirty="0" smtClean="0"/>
              <a:t> сел на коня. Конь согнулся, а потом  заржал.</a:t>
            </a:r>
          </a:p>
          <a:p>
            <a:r>
              <a:rPr lang="ru-RU" dirty="0" smtClean="0"/>
              <a:t>6. Савельич просил Пугачева не казнить своего барина.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Исправьте нарушения языковых норм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пирожок с </a:t>
            </a:r>
            <a:r>
              <a:rPr lang="ru-RU" sz="4000" dirty="0" err="1" smtClean="0"/>
              <a:t>повидлой</a:t>
            </a:r>
            <a:r>
              <a:rPr lang="ru-RU" sz="4000" dirty="0" smtClean="0"/>
              <a:t>;</a:t>
            </a:r>
          </a:p>
          <a:p>
            <a:pPr lvl="0"/>
            <a:r>
              <a:rPr lang="ru-RU" sz="4000" dirty="0" smtClean="0"/>
              <a:t>двое подружек ;</a:t>
            </a:r>
          </a:p>
          <a:p>
            <a:r>
              <a:rPr lang="ru-RU" sz="4000" dirty="0" smtClean="0"/>
              <a:t>я одела шапку;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800" dirty="0" smtClean="0"/>
              <a:t>пирожок с повидл</a:t>
            </a:r>
            <a:r>
              <a:rPr lang="ru-RU" sz="4800" dirty="0" smtClean="0">
                <a:solidFill>
                  <a:srgbClr val="FF0000"/>
                </a:solidFill>
              </a:rPr>
              <a:t>ом</a:t>
            </a:r>
            <a:r>
              <a:rPr lang="ru-RU" sz="4800" dirty="0" smtClean="0"/>
              <a:t>;</a:t>
            </a:r>
          </a:p>
          <a:p>
            <a:pPr lvl="0"/>
            <a:r>
              <a:rPr lang="ru-RU" sz="4800" dirty="0" smtClean="0"/>
              <a:t>дв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 подружки;</a:t>
            </a:r>
          </a:p>
          <a:p>
            <a:pPr lvl="0"/>
            <a:r>
              <a:rPr lang="ru-RU" sz="4800" dirty="0" smtClean="0">
                <a:solidFill>
                  <a:srgbClr val="FF0000"/>
                </a:solidFill>
              </a:rPr>
              <a:t>на</a:t>
            </a:r>
            <a:r>
              <a:rPr lang="ru-RU" sz="4800" dirty="0" smtClean="0"/>
              <a:t>дела шапку</a:t>
            </a:r>
            <a:endParaRPr lang="ru-RU" sz="4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Собирательное</a:t>
            </a:r>
            <a:r>
              <a:rPr lang="ru-RU" sz="4400" dirty="0" smtClean="0"/>
              <a:t>  числительное трое употребляется только с именами существительными </a:t>
            </a:r>
            <a:r>
              <a:rPr lang="ru-RU" sz="4400" dirty="0" smtClean="0">
                <a:solidFill>
                  <a:srgbClr val="FF0000"/>
                </a:solidFill>
              </a:rPr>
              <a:t>мужского рода </a:t>
            </a:r>
            <a:r>
              <a:rPr lang="ru-RU" sz="4400" dirty="0" smtClean="0"/>
              <a:t>.</a:t>
            </a:r>
          </a:p>
          <a:p>
            <a:r>
              <a:rPr lang="ru-RU" sz="4400" dirty="0" smtClean="0"/>
              <a:t> 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dirty="0" smtClean="0"/>
              <a:t>  трус- </a:t>
            </a:r>
            <a:r>
              <a:rPr lang="ru-RU" sz="4000" dirty="0" smtClean="0">
                <a:solidFill>
                  <a:srgbClr val="FF0000"/>
                </a:solidFill>
              </a:rPr>
              <a:t>смельчак, храбрец</a:t>
            </a:r>
          </a:p>
          <a:p>
            <a:r>
              <a:rPr lang="ru-RU" sz="4000" dirty="0" smtClean="0"/>
              <a:t>Чашку ча</a:t>
            </a:r>
            <a:r>
              <a:rPr lang="ru-RU" sz="4000" dirty="0" smtClean="0">
                <a:solidFill>
                  <a:srgbClr val="FF0000"/>
                </a:solidFill>
              </a:rPr>
              <a:t>я</a:t>
            </a:r>
          </a:p>
          <a:p>
            <a:r>
              <a:rPr lang="ru-RU" sz="4000" dirty="0" smtClean="0"/>
              <a:t>мертвец, покойник - одушевленные,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труп – неодушевленное,</a:t>
            </a:r>
          </a:p>
          <a:p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у</a:t>
            </a:r>
            <a:r>
              <a:rPr lang="ru-RU" sz="4000" dirty="0" smtClean="0"/>
              <a:t>платите </a:t>
            </a:r>
            <a:r>
              <a:rPr lang="ru-RU" sz="4000" dirty="0" smtClean="0">
                <a:solidFill>
                  <a:srgbClr val="FF0000"/>
                </a:solidFill>
              </a:rPr>
              <a:t>за</a:t>
            </a:r>
            <a:r>
              <a:rPr lang="ru-RU" sz="4000" dirty="0" smtClean="0"/>
              <a:t> проезд, 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платите проезд.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b="1" dirty="0" smtClean="0">
                <a:solidFill>
                  <a:srgbClr val="7030A0"/>
                </a:solidFill>
              </a:rPr>
              <a:t>Культурной можно считать такую речь, которая отличается смысловой точностью, грамматической правильностью, выразительностью. К этому мы должны стремиться всегда!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-988657"/>
            <a:ext cx="738214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Толстой говорил, «русский народ создал русский язык, яркий, как радуга после весеннего ливня, меткий, как стрелы, певучий и богатый, задушевный, как песня над колыбелью…»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Так давайте таким его и оставим.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«Живые словечки»   </a:t>
            </a: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                             «Знатоки»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Автором–составителем словаря живого великорусского языка был </a:t>
            </a:r>
            <a:r>
              <a:rPr lang="ru-RU" dirty="0" smtClean="0">
                <a:solidFill>
                  <a:srgbClr val="FF0000"/>
                </a:solidFill>
              </a:rPr>
              <a:t>В.И.Даль.</a:t>
            </a:r>
            <a:r>
              <a:rPr lang="ru-RU" dirty="0" smtClean="0"/>
              <a:t> Он работал над словарем  53 года. </a:t>
            </a:r>
          </a:p>
          <a:p>
            <a:pPr lvl="0"/>
            <a:r>
              <a:rPr lang="ru-RU" dirty="0" smtClean="0"/>
              <a:t>Общее между словами медведь, ведьма, ведомость - корень – </a:t>
            </a:r>
            <a:r>
              <a:rPr lang="ru-RU" dirty="0" smtClean="0">
                <a:solidFill>
                  <a:srgbClr val="FF0000"/>
                </a:solidFill>
              </a:rPr>
              <a:t>ведь.</a:t>
            </a:r>
          </a:p>
          <a:p>
            <a:pPr lvl="0"/>
            <a:r>
              <a:rPr lang="ru-RU" dirty="0" smtClean="0"/>
              <a:t> Форма 1-го лица единственного числа будущего времени глагола убедить не образуется. Можно сказать </a:t>
            </a:r>
            <a:r>
              <a:rPr lang="ru-RU" dirty="0" smtClean="0">
                <a:solidFill>
                  <a:srgbClr val="FF0000"/>
                </a:solidFill>
              </a:rPr>
              <a:t>смогу убедить.</a:t>
            </a:r>
          </a:p>
          <a:p>
            <a:pPr lvl="0"/>
            <a:r>
              <a:rPr lang="ru-RU" dirty="0" smtClean="0"/>
              <a:t>Председательствующий на собрании должен выбрать </a:t>
            </a:r>
            <a:r>
              <a:rPr lang="ru-RU" dirty="0" smtClean="0">
                <a:solidFill>
                  <a:srgbClr val="FF0000"/>
                </a:solidFill>
              </a:rPr>
              <a:t>слово  предоставляется 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 правильный пароним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Самые …дома находятся в новых кварталах города.( </a:t>
            </a:r>
            <a:r>
              <a:rPr lang="ru-RU" sz="2000" i="1" dirty="0" smtClean="0"/>
              <a:t>высокие</a:t>
            </a:r>
            <a:r>
              <a:rPr lang="ru-RU" sz="2000" dirty="0" smtClean="0"/>
              <a:t> </a:t>
            </a:r>
            <a:r>
              <a:rPr lang="ru-RU" sz="2000" i="1" dirty="0" smtClean="0"/>
              <a:t>- высотные</a:t>
            </a:r>
            <a:r>
              <a:rPr lang="ru-RU" sz="2000" dirty="0" smtClean="0"/>
              <a:t>)</a:t>
            </a:r>
          </a:p>
          <a:p>
            <a:pPr lvl="0"/>
            <a:r>
              <a:rPr lang="ru-RU" sz="2000" dirty="0" smtClean="0"/>
              <a:t>Вкусный и … обед прибавил нам силы (</a:t>
            </a:r>
            <a:r>
              <a:rPr lang="ru-RU" sz="2000" i="1" dirty="0" smtClean="0"/>
              <a:t>сытый</a:t>
            </a:r>
            <a:r>
              <a:rPr lang="ru-RU" sz="2000" dirty="0" smtClean="0"/>
              <a:t> – </a:t>
            </a:r>
            <a:r>
              <a:rPr lang="ru-RU" sz="2000" i="1" dirty="0" smtClean="0"/>
              <a:t>сытный</a:t>
            </a:r>
            <a:r>
              <a:rPr lang="ru-RU" sz="2000" dirty="0" smtClean="0"/>
              <a:t>). </a:t>
            </a:r>
          </a:p>
          <a:p>
            <a:pPr lvl="0"/>
            <a:r>
              <a:rPr lang="ru-RU" sz="2000" dirty="0" smtClean="0"/>
              <a:t>Любой … заслуживает осуждения (</a:t>
            </a:r>
            <a:r>
              <a:rPr lang="ru-RU" sz="2000" i="1" dirty="0" smtClean="0"/>
              <a:t>поступок</a:t>
            </a:r>
            <a:r>
              <a:rPr lang="ru-RU" sz="2000" dirty="0" smtClean="0"/>
              <a:t> - </a:t>
            </a:r>
            <a:r>
              <a:rPr lang="ru-RU" sz="2000" i="1" dirty="0" smtClean="0"/>
              <a:t>проступок</a:t>
            </a:r>
            <a:r>
              <a:rPr lang="ru-RU" sz="2000" dirty="0" smtClean="0"/>
              <a:t>).</a:t>
            </a:r>
          </a:p>
          <a:p>
            <a:pPr lvl="0"/>
            <a:r>
              <a:rPr lang="ru-RU" sz="2000" dirty="0" smtClean="0"/>
              <a:t>С … удовольствием учитель отметил успехи слабого ученика (</a:t>
            </a:r>
            <a:r>
              <a:rPr lang="ru-RU" sz="2000" i="1" dirty="0" smtClean="0"/>
              <a:t>особенным</a:t>
            </a:r>
            <a:r>
              <a:rPr lang="ru-RU" sz="2000" dirty="0" smtClean="0"/>
              <a:t> -</a:t>
            </a:r>
            <a:r>
              <a:rPr lang="ru-RU" sz="2000" i="1" dirty="0" smtClean="0"/>
              <a:t>особым</a:t>
            </a:r>
            <a:r>
              <a:rPr lang="ru-RU" sz="2000" dirty="0" smtClean="0"/>
              <a:t>).</a:t>
            </a:r>
          </a:p>
          <a:p>
            <a:pPr lvl="0"/>
            <a:r>
              <a:rPr lang="ru-RU" sz="2000" dirty="0" smtClean="0"/>
              <a:t>Мы с братом живем в одном доме, но на …этажах (</a:t>
            </a:r>
            <a:r>
              <a:rPr lang="ru-RU" sz="2000" i="1" dirty="0" smtClean="0"/>
              <a:t>разных</a:t>
            </a:r>
            <a:r>
              <a:rPr lang="ru-RU" sz="2000" dirty="0" smtClean="0"/>
              <a:t> - </a:t>
            </a:r>
            <a:r>
              <a:rPr lang="ru-RU" sz="2000" i="1" dirty="0" smtClean="0"/>
              <a:t>различных</a:t>
            </a:r>
            <a:r>
              <a:rPr lang="ru-RU" sz="2000" dirty="0" smtClean="0"/>
              <a:t>).</a:t>
            </a:r>
          </a:p>
          <a:p>
            <a:pPr lvl="0"/>
            <a:r>
              <a:rPr lang="ru-RU" sz="2000" dirty="0" smtClean="0"/>
              <a:t>Было жарко, и пешеходы шли по … стороне улицы (</a:t>
            </a:r>
            <a:r>
              <a:rPr lang="ru-RU" sz="2000" i="1" dirty="0" smtClean="0"/>
              <a:t>теневой</a:t>
            </a:r>
            <a:r>
              <a:rPr lang="ru-RU" sz="2000" dirty="0" smtClean="0"/>
              <a:t> - </a:t>
            </a:r>
            <a:r>
              <a:rPr lang="ru-RU" sz="2000" i="1" dirty="0" smtClean="0"/>
              <a:t>тенистой</a:t>
            </a:r>
            <a:r>
              <a:rPr lang="ru-RU" sz="2000" dirty="0" smtClean="0"/>
              <a:t>).</a:t>
            </a:r>
          </a:p>
          <a:p>
            <a:pPr lvl="0"/>
            <a:r>
              <a:rPr lang="ru-RU" sz="2000" dirty="0" smtClean="0"/>
              <a:t>В квартире нужно было … ремонт (</a:t>
            </a:r>
            <a:r>
              <a:rPr lang="ru-RU" sz="2000" i="1" dirty="0" smtClean="0"/>
              <a:t>провести</a:t>
            </a:r>
            <a:r>
              <a:rPr lang="ru-RU" sz="2000" dirty="0" smtClean="0"/>
              <a:t> - </a:t>
            </a:r>
            <a:r>
              <a:rPr lang="ru-RU" sz="2000" i="1" dirty="0" smtClean="0"/>
              <a:t>произвести</a:t>
            </a:r>
            <a:r>
              <a:rPr lang="ru-RU" sz="2000" dirty="0" smtClean="0"/>
              <a:t>).</a:t>
            </a:r>
          </a:p>
          <a:p>
            <a:pPr lvl="0"/>
            <a:r>
              <a:rPr lang="ru-RU" sz="2000" dirty="0" smtClean="0"/>
              <a:t>На вопросы мальчик отвечал с каким-то … видом (</a:t>
            </a:r>
            <a:r>
              <a:rPr lang="ru-RU" sz="2000" i="1" dirty="0" smtClean="0"/>
              <a:t>виноватым</a:t>
            </a:r>
            <a:r>
              <a:rPr lang="ru-RU" sz="2000" dirty="0" smtClean="0"/>
              <a:t> - </a:t>
            </a:r>
            <a:r>
              <a:rPr lang="ru-RU" sz="2000" i="1" dirty="0" smtClean="0"/>
              <a:t>виновным).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ru-RU" sz="5900" dirty="0" smtClean="0"/>
              <a:t>Самые </a:t>
            </a:r>
            <a:r>
              <a:rPr lang="ru-RU" sz="5900" dirty="0" smtClean="0">
                <a:solidFill>
                  <a:srgbClr val="FF0000"/>
                </a:solidFill>
              </a:rPr>
              <a:t>высокие </a:t>
            </a:r>
            <a:r>
              <a:rPr lang="ru-RU" sz="5900" dirty="0" smtClean="0"/>
              <a:t>дома находятся в новых кварталах города.</a:t>
            </a:r>
          </a:p>
          <a:p>
            <a:pPr lvl="0"/>
            <a:r>
              <a:rPr lang="ru-RU" sz="5900" dirty="0" smtClean="0"/>
              <a:t>Вкусный и  </a:t>
            </a:r>
            <a:r>
              <a:rPr lang="ru-RU" sz="5900" dirty="0" smtClean="0">
                <a:solidFill>
                  <a:srgbClr val="FF0000"/>
                </a:solidFill>
              </a:rPr>
              <a:t>сытный</a:t>
            </a:r>
            <a:r>
              <a:rPr lang="ru-RU" sz="5900" dirty="0" smtClean="0"/>
              <a:t> обед прибавил нам силы . </a:t>
            </a:r>
          </a:p>
          <a:p>
            <a:pPr lvl="0"/>
            <a:r>
              <a:rPr lang="ru-RU" sz="5900" dirty="0" smtClean="0"/>
              <a:t>Любой  </a:t>
            </a:r>
            <a:r>
              <a:rPr lang="ru-RU" sz="5900" dirty="0" smtClean="0">
                <a:solidFill>
                  <a:srgbClr val="FF0000"/>
                </a:solidFill>
              </a:rPr>
              <a:t>проступок </a:t>
            </a:r>
            <a:r>
              <a:rPr lang="ru-RU" sz="5900" dirty="0" smtClean="0"/>
              <a:t> заслуживает осуждения .</a:t>
            </a:r>
          </a:p>
          <a:p>
            <a:pPr lvl="0"/>
            <a:r>
              <a:rPr lang="ru-RU" sz="5900" dirty="0" smtClean="0"/>
              <a:t>С </a:t>
            </a:r>
            <a:r>
              <a:rPr lang="ru-RU" sz="5900" dirty="0" smtClean="0">
                <a:solidFill>
                  <a:srgbClr val="FF0000"/>
                </a:solidFill>
              </a:rPr>
              <a:t>особым</a:t>
            </a:r>
            <a:r>
              <a:rPr lang="ru-RU" sz="5900" dirty="0" smtClean="0"/>
              <a:t> удовольствием учитель отметил успехи слабого ученика .</a:t>
            </a:r>
          </a:p>
          <a:p>
            <a:pPr lvl="0"/>
            <a:r>
              <a:rPr lang="ru-RU" sz="5900" dirty="0" smtClean="0"/>
              <a:t>Мы с братом живем в одном доме, но на </a:t>
            </a:r>
            <a:r>
              <a:rPr lang="ru-RU" sz="5900" dirty="0" smtClean="0">
                <a:solidFill>
                  <a:srgbClr val="FF0000"/>
                </a:solidFill>
              </a:rPr>
              <a:t>разных </a:t>
            </a:r>
            <a:r>
              <a:rPr lang="ru-RU" sz="5900" dirty="0" smtClean="0"/>
              <a:t>этажах .</a:t>
            </a:r>
          </a:p>
          <a:p>
            <a:pPr lvl="0"/>
            <a:r>
              <a:rPr lang="ru-RU" sz="5900" dirty="0" smtClean="0"/>
              <a:t>Было жарко, и пешеходы шли по  </a:t>
            </a:r>
            <a:r>
              <a:rPr lang="ru-RU" sz="5900" dirty="0" smtClean="0">
                <a:solidFill>
                  <a:srgbClr val="FF0000"/>
                </a:solidFill>
              </a:rPr>
              <a:t>теневой </a:t>
            </a:r>
            <a:r>
              <a:rPr lang="ru-RU" sz="5900" dirty="0" smtClean="0"/>
              <a:t>стороне улицы .</a:t>
            </a:r>
          </a:p>
          <a:p>
            <a:pPr lvl="0"/>
            <a:r>
              <a:rPr lang="ru-RU" sz="5900" dirty="0" smtClean="0"/>
              <a:t>В квартире нужно было </a:t>
            </a:r>
            <a:r>
              <a:rPr lang="ru-RU" sz="5900" dirty="0" smtClean="0">
                <a:solidFill>
                  <a:srgbClr val="FF0000"/>
                </a:solidFill>
              </a:rPr>
              <a:t>произвести </a:t>
            </a:r>
            <a:r>
              <a:rPr lang="ru-RU" sz="5900" dirty="0" smtClean="0"/>
              <a:t>ремонт .</a:t>
            </a:r>
          </a:p>
          <a:p>
            <a:pPr lvl="0"/>
            <a:r>
              <a:rPr lang="ru-RU" sz="5900" dirty="0" smtClean="0"/>
              <a:t>На вопросы мальчик отвечал с каким-то </a:t>
            </a:r>
            <a:r>
              <a:rPr lang="ru-RU" sz="5900" dirty="0" smtClean="0">
                <a:solidFill>
                  <a:srgbClr val="FF0000"/>
                </a:solidFill>
              </a:rPr>
              <a:t>виноватым</a:t>
            </a:r>
            <a:r>
              <a:rPr lang="ru-RU" sz="5900" dirty="0" smtClean="0"/>
              <a:t> видом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правильнее сказать?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 smtClean="0"/>
              <a:t>Бежим сломав голову </a:t>
            </a:r>
          </a:p>
          <a:p>
            <a:pPr lvl="0"/>
            <a:r>
              <a:rPr lang="ru-RU" sz="3200" dirty="0" smtClean="0"/>
              <a:t>У меня много </a:t>
            </a:r>
            <a:r>
              <a:rPr lang="ru-RU" sz="3200" dirty="0" err="1" smtClean="0"/>
              <a:t>делов</a:t>
            </a:r>
            <a:r>
              <a:rPr lang="ru-RU" sz="3200" dirty="0" smtClean="0"/>
              <a:t> </a:t>
            </a:r>
          </a:p>
          <a:p>
            <a:pPr lvl="0"/>
            <a:r>
              <a:rPr lang="ru-RU" sz="3200" dirty="0" smtClean="0"/>
              <a:t>Есть ли у вас свежие торта или торты </a:t>
            </a:r>
          </a:p>
          <a:p>
            <a:pPr lvl="0"/>
            <a:r>
              <a:rPr lang="ru-RU" sz="3200" dirty="0" smtClean="0"/>
              <a:t>Жили-были трое девчат или три девочки </a:t>
            </a:r>
          </a:p>
          <a:p>
            <a:pPr lvl="0"/>
            <a:r>
              <a:rPr lang="ru-RU" sz="3200" dirty="0" smtClean="0"/>
              <a:t>Деревья росли по обоим или обеим сторонам улицы </a:t>
            </a:r>
          </a:p>
          <a:p>
            <a:pPr lvl="0"/>
            <a:r>
              <a:rPr lang="ru-RU" sz="3200" dirty="0" smtClean="0"/>
              <a:t>Исправьте ошибку: приведите более лучший пример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dirty="0" smtClean="0"/>
              <a:t>Бежим </a:t>
            </a:r>
            <a:r>
              <a:rPr lang="ru-RU" sz="3600" i="1" dirty="0" smtClean="0">
                <a:solidFill>
                  <a:srgbClr val="FF0000"/>
                </a:solidFill>
              </a:rPr>
              <a:t>сломя голову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/>
              <a:t>У меня </a:t>
            </a:r>
            <a:r>
              <a:rPr lang="ru-RU" sz="3600" i="1" dirty="0" smtClean="0">
                <a:solidFill>
                  <a:srgbClr val="FF0000"/>
                </a:solidFill>
              </a:rPr>
              <a:t>много дел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/>
              <a:t>Есть ли у вас свежие  </a:t>
            </a:r>
            <a:r>
              <a:rPr lang="ru-RU" sz="3600" i="1" dirty="0" smtClean="0">
                <a:solidFill>
                  <a:srgbClr val="FF0000"/>
                </a:solidFill>
              </a:rPr>
              <a:t>торты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/>
              <a:t>Жили-были </a:t>
            </a:r>
            <a:r>
              <a:rPr lang="ru-RU" sz="3600" i="1" dirty="0" smtClean="0">
                <a:solidFill>
                  <a:srgbClr val="FF0000"/>
                </a:solidFill>
              </a:rPr>
              <a:t>три девочки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/>
              <a:t>Деревья росли  </a:t>
            </a:r>
            <a:r>
              <a:rPr lang="ru-RU" sz="3600" i="1" dirty="0" smtClean="0">
                <a:solidFill>
                  <a:srgbClr val="FF0000"/>
                </a:solidFill>
              </a:rPr>
              <a:t>по обеим </a:t>
            </a:r>
            <a:r>
              <a:rPr lang="ru-RU" sz="3600" i="1" dirty="0" smtClean="0"/>
              <a:t>сторонам улицы</a:t>
            </a:r>
            <a:endParaRPr lang="ru-RU" sz="3600" dirty="0" smtClean="0"/>
          </a:p>
          <a:p>
            <a:pPr lvl="0"/>
            <a:r>
              <a:rPr lang="ru-RU" sz="3600" dirty="0" smtClean="0"/>
              <a:t> Приведите  </a:t>
            </a:r>
            <a:r>
              <a:rPr lang="ru-RU" sz="3600" dirty="0" smtClean="0">
                <a:solidFill>
                  <a:srgbClr val="FF0000"/>
                </a:solidFill>
              </a:rPr>
              <a:t>лучший</a:t>
            </a:r>
            <a:r>
              <a:rPr lang="ru-RU" sz="3600" dirty="0" smtClean="0"/>
              <a:t> пример (</a:t>
            </a:r>
            <a:r>
              <a:rPr lang="ru-RU" sz="3600" i="1" dirty="0" smtClean="0"/>
              <a:t>слово более лишнее</a:t>
            </a:r>
            <a:r>
              <a:rPr lang="ru-RU" sz="3600" dirty="0" smtClean="0"/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Вопросы-шутки болельщикам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Чем кончается день и ночь? </a:t>
            </a:r>
          </a:p>
          <a:p>
            <a:endParaRPr lang="ru-RU" dirty="0" smtClean="0"/>
          </a:p>
          <a:p>
            <a:r>
              <a:rPr lang="ru-RU" dirty="0" smtClean="0"/>
              <a:t>2. Какое слово состоит из 3-х слогов, а указывает на 33 буквы?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3. Что стоит посредине земли?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4. В школе - перемена, в магазине - перерыв, а в театре?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5. От чего плавает утка?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капитанов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</a:t>
            </a:r>
            <a:r>
              <a:rPr lang="ru-RU" dirty="0" smtClean="0">
                <a:solidFill>
                  <a:srgbClr val="FF0000"/>
                </a:solidFill>
              </a:rPr>
              <a:t>«Ромашка</a:t>
            </a:r>
            <a:r>
              <a:rPr lang="ru-RU" dirty="0" smtClean="0"/>
              <a:t>» Заверши фразеологизм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136339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sz="2800" b="1" dirty="0" smtClean="0"/>
              <a:t>          Морочить...</a:t>
            </a:r>
          </a:p>
          <a:p>
            <a:r>
              <a:rPr lang="ru-RU" sz="2800" b="1" dirty="0" smtClean="0"/>
              <a:t>       Дрожит как…</a:t>
            </a:r>
          </a:p>
          <a:p>
            <a:r>
              <a:rPr lang="ru-RU" sz="2800" b="1" dirty="0" smtClean="0"/>
              <a:t>       Катается как…</a:t>
            </a:r>
          </a:p>
          <a:p>
            <a:r>
              <a:rPr lang="ru-RU" sz="2800" b="1" dirty="0" smtClean="0"/>
              <a:t>       Вертится как…</a:t>
            </a:r>
          </a:p>
          <a:p>
            <a:r>
              <a:rPr lang="ru-RU" sz="2800" b="1" dirty="0" smtClean="0"/>
              <a:t>       Льет как… </a:t>
            </a:r>
          </a:p>
          <a:p>
            <a:r>
              <a:rPr lang="ru-RU" sz="2800" b="1" dirty="0" smtClean="0"/>
              <a:t>       Знает как…</a:t>
            </a:r>
          </a:p>
          <a:p>
            <a:r>
              <a:rPr lang="ru-RU" sz="2800" b="1" dirty="0" smtClean="0"/>
              <a:t>       Ползет как… </a:t>
            </a:r>
          </a:p>
          <a:p>
            <a:r>
              <a:rPr lang="ru-RU" sz="2800" b="1" dirty="0" smtClean="0"/>
              <a:t>       Пишет как… </a:t>
            </a:r>
          </a:p>
          <a:p>
            <a:r>
              <a:rPr lang="ru-RU" sz="2800" b="1" dirty="0" smtClean="0"/>
              <a:t> </a:t>
            </a:r>
            <a:endParaRPr lang="ru-RU" sz="28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FFF00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175</TotalTime>
  <Words>747</Words>
  <Application>Microsoft Office PowerPoint</Application>
  <PresentationFormat>Экран (4:3)</PresentationFormat>
  <Paragraphs>177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Слайд 1</vt:lpstr>
      <vt:lpstr>Приветствие</vt:lpstr>
      <vt:lpstr>Разминка</vt:lpstr>
      <vt:lpstr>Выбери правильный пароним</vt:lpstr>
      <vt:lpstr>Правильный ответ</vt:lpstr>
      <vt:lpstr>Как правильнее сказать?</vt:lpstr>
      <vt:lpstr>Правильно</vt:lpstr>
      <vt:lpstr>Вопросы-шутки болельщикам</vt:lpstr>
      <vt:lpstr>Конкурс капитанов</vt:lpstr>
      <vt:lpstr>Конкурс капитанов</vt:lpstr>
      <vt:lpstr>Прочитайте призыв</vt:lpstr>
      <vt:lpstr>Исправьте ошибки </vt:lpstr>
      <vt:lpstr>Правильно</vt:lpstr>
      <vt:lpstr>Исправьте нарушения языковых норм</vt:lpstr>
      <vt:lpstr>Правильно</vt:lpstr>
      <vt:lpstr>Ответ</vt:lpstr>
      <vt:lpstr>Ответы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21</cp:revision>
  <dcterms:modified xsi:type="dcterms:W3CDTF">2013-05-17T16:15:49Z</dcterms:modified>
</cp:coreProperties>
</file>