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71" r:id="rId11"/>
    <p:sldId id="266" r:id="rId12"/>
    <p:sldId id="269" r:id="rId13"/>
    <p:sldId id="270" r:id="rId14"/>
    <p:sldId id="264" r:id="rId15"/>
    <p:sldId id="265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FF00"/>
    <a:srgbClr val="8BF9A8"/>
    <a:srgbClr val="8EC0F6"/>
    <a:srgbClr val="95E4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77" autoAdjust="0"/>
    <p:restoredTop sz="94660"/>
  </p:normalViewPr>
  <p:slideViewPr>
    <p:cSldViewPr>
      <p:cViewPr>
        <p:scale>
          <a:sx n="94" d="100"/>
          <a:sy n="94" d="100"/>
        </p:scale>
        <p:origin x="-77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9" descr="0_6779c_1278e7ac_XL.jpg"/>
          <p:cNvPicPr>
            <a:picLocks noChangeAspect="1"/>
          </p:cNvPicPr>
          <p:nvPr userDrawn="1"/>
        </p:nvPicPr>
        <p:blipFill>
          <a:blip r:embed="rId4"/>
          <a:srcRect r="82060"/>
          <a:stretch>
            <a:fillRect/>
          </a:stretch>
        </p:blipFill>
        <p:spPr bwMode="auto">
          <a:xfrm>
            <a:off x="8388350" y="0"/>
            <a:ext cx="7556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8" descr="0_6779c_1278e7ac_X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0"/>
            <a:ext cx="4211637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7" descr="0_6779c_1278e7ac_X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211638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Рисунок 10" descr="82b6a469be04.jpg"/>
          <p:cNvPicPr>
            <a:picLocks noChangeAspect="1"/>
          </p:cNvPicPr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25" y="4511675"/>
            <a:ext cx="3128963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3AC932-AC01-4E29-A5D8-874BE7CE84E9}" type="datetimeFigureOut">
              <a:rPr lang="ru-RU"/>
              <a:pPr>
                <a:defRPr/>
              </a:pPr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0DE731D-88A0-484A-8191-FF0D69E74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/>
          </p:cNvSpPr>
          <p:nvPr>
            <p:ph type="subTitle" idx="4294967295"/>
          </p:nvPr>
        </p:nvSpPr>
        <p:spPr>
          <a:xfrm>
            <a:off x="395288" y="4437063"/>
            <a:ext cx="7561262" cy="1728787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dirty="0" smtClean="0">
                <a:solidFill>
                  <a:schemeClr val="folHlink"/>
                </a:solidFill>
              </a:rPr>
              <a:t>Автор: учитель-логопед МБОУ </a:t>
            </a:r>
            <a:r>
              <a:rPr lang="ru-RU" dirty="0" smtClean="0">
                <a:solidFill>
                  <a:schemeClr val="folHlink"/>
                </a:solidFill>
              </a:rPr>
              <a:t>«ЧСШ№1»</a:t>
            </a:r>
          </a:p>
          <a:p>
            <a:pPr marL="0" indent="0" algn="ctr">
              <a:buFont typeface="Arial" charset="0"/>
              <a:buNone/>
            </a:pPr>
            <a:r>
              <a:rPr lang="ru-RU" dirty="0" smtClean="0">
                <a:solidFill>
                  <a:schemeClr val="folHlink"/>
                </a:solidFill>
              </a:rPr>
              <a:t>Колчанова Татьяна Петровна</a:t>
            </a:r>
            <a:endParaRPr lang="ru-RU" dirty="0" smtClean="0">
              <a:solidFill>
                <a:schemeClr val="folHlink"/>
              </a:solidFill>
            </a:endParaRPr>
          </a:p>
        </p:txBody>
      </p:sp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684213" y="1484313"/>
            <a:ext cx="7772400" cy="2305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i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Олимпиада </a:t>
            </a:r>
          </a:p>
          <a:p>
            <a:pPr algn="ctr"/>
            <a:r>
              <a:rPr lang="ru-RU" sz="2400" b="1" i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по логопедии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3563938" y="3922713"/>
            <a:ext cx="1579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chemeClr val="folHlink"/>
                </a:solidFill>
              </a:rPr>
              <a:t>  </a:t>
            </a:r>
            <a:r>
              <a:rPr lang="ru-RU" b="1">
                <a:solidFill>
                  <a:schemeClr val="hlink"/>
                </a:solidFill>
              </a:rPr>
              <a:t>2 КЛАСС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4" name="WordArt 5"/>
          <p:cNvSpPr>
            <a:spLocks noChangeArrowheads="1" noChangeShapeType="1" noTextEdit="1"/>
          </p:cNvSpPr>
          <p:nvPr/>
        </p:nvSpPr>
        <p:spPr bwMode="auto">
          <a:xfrm>
            <a:off x="250825" y="2852738"/>
            <a:ext cx="8642350" cy="2447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«Найди </a:t>
            </a:r>
          </a:p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лишнее слово»</a:t>
            </a:r>
          </a:p>
        </p:txBody>
      </p:sp>
      <p:sp>
        <p:nvSpPr>
          <p:cNvPr id="13315" name="WordArt 6"/>
          <p:cNvSpPr>
            <a:spLocks noChangeArrowheads="1" noChangeShapeType="1" noTextEdit="1"/>
          </p:cNvSpPr>
          <p:nvPr/>
        </p:nvSpPr>
        <p:spPr bwMode="auto">
          <a:xfrm>
            <a:off x="468313" y="1628775"/>
            <a:ext cx="3538537" cy="604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Задание №5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628775"/>
            <a:ext cx="6767512" cy="4752975"/>
          </a:xfrm>
          <a:solidFill>
            <a:srgbClr val="95E4EF"/>
          </a:solidFill>
        </p:spPr>
        <p:txBody>
          <a:bodyPr/>
          <a:lstStyle/>
          <a:p>
            <a:pPr marL="381000" indent="-381000">
              <a:lnSpc>
                <a:spcPct val="80000"/>
              </a:lnSpc>
              <a:buFont typeface="Arial" charset="0"/>
              <a:buNone/>
            </a:pPr>
            <a:r>
              <a:rPr lang="en-US" sz="2800" b="1" smtClean="0">
                <a:solidFill>
                  <a:schemeClr val="folHlink"/>
                </a:solidFill>
              </a:rPr>
              <a:t>1)  </a:t>
            </a:r>
            <a:r>
              <a:rPr lang="ru-RU" sz="2800" b="1" smtClean="0">
                <a:solidFill>
                  <a:schemeClr val="folHlink"/>
                </a:solidFill>
              </a:rPr>
              <a:t>Пётр, Катя,  Серёжа,  Егоров,  Мария__________</a:t>
            </a:r>
          </a:p>
          <a:p>
            <a:pPr marL="381000" indent="-381000">
              <a:lnSpc>
                <a:spcPct val="80000"/>
              </a:lnSpc>
              <a:buFont typeface="Arial" charset="0"/>
              <a:buNone/>
            </a:pPr>
            <a:r>
              <a:rPr lang="en-US" sz="2800" b="1" smtClean="0">
                <a:solidFill>
                  <a:schemeClr val="folHlink"/>
                </a:solidFill>
              </a:rPr>
              <a:t> </a:t>
            </a:r>
            <a:endParaRPr lang="ru-RU" sz="2800" b="1" smtClean="0">
              <a:solidFill>
                <a:schemeClr val="folHlink"/>
              </a:solidFill>
            </a:endParaRPr>
          </a:p>
          <a:p>
            <a:pPr marL="381000" indent="-381000">
              <a:lnSpc>
                <a:spcPct val="80000"/>
              </a:lnSpc>
              <a:buFont typeface="Arial" charset="0"/>
              <a:buNone/>
            </a:pPr>
            <a:r>
              <a:rPr lang="en-US" sz="2800" b="1" smtClean="0">
                <a:solidFill>
                  <a:schemeClr val="folHlink"/>
                </a:solidFill>
              </a:rPr>
              <a:t>2) </a:t>
            </a:r>
            <a:r>
              <a:rPr lang="ru-RU" sz="2800" b="1" smtClean="0">
                <a:solidFill>
                  <a:schemeClr val="folHlink"/>
                </a:solidFill>
              </a:rPr>
              <a:t>мяч, кукла, скакалка, шахматы, играет________</a:t>
            </a:r>
          </a:p>
          <a:p>
            <a:pPr marL="381000" indent="-381000">
              <a:lnSpc>
                <a:spcPct val="80000"/>
              </a:lnSpc>
              <a:buFont typeface="Arial" charset="0"/>
              <a:buNone/>
            </a:pPr>
            <a:r>
              <a:rPr lang="en-US" sz="2800" b="1" smtClean="0">
                <a:solidFill>
                  <a:schemeClr val="folHlink"/>
                </a:solidFill>
              </a:rPr>
              <a:t>  </a:t>
            </a:r>
            <a:endParaRPr lang="ru-RU" sz="2800" b="1" smtClean="0">
              <a:solidFill>
                <a:schemeClr val="folHlink"/>
              </a:solidFill>
            </a:endParaRPr>
          </a:p>
          <a:p>
            <a:pPr marL="381000" indent="-381000">
              <a:lnSpc>
                <a:spcPct val="80000"/>
              </a:lnSpc>
              <a:buFont typeface="Arial" charset="0"/>
              <a:buAutoNum type="arabicParenR" startAt="3"/>
            </a:pPr>
            <a:r>
              <a:rPr lang="ru-RU" sz="2800" b="1" smtClean="0">
                <a:solidFill>
                  <a:schemeClr val="folHlink"/>
                </a:solidFill>
              </a:rPr>
              <a:t>вода, водичка, подводный, водитель, </a:t>
            </a:r>
          </a:p>
          <a:p>
            <a:pPr marL="381000" indent="-381000">
              <a:lnSpc>
                <a:spcPct val="80000"/>
              </a:lnSpc>
              <a:buFont typeface="Arial" charset="0"/>
              <a:buNone/>
            </a:pPr>
            <a:r>
              <a:rPr lang="ru-RU" sz="2800" b="1" smtClean="0">
                <a:solidFill>
                  <a:schemeClr val="folHlink"/>
                </a:solidFill>
              </a:rPr>
              <a:t>    водолаз _________</a:t>
            </a:r>
          </a:p>
          <a:p>
            <a:pPr marL="381000" indent="-381000">
              <a:lnSpc>
                <a:spcPct val="80000"/>
              </a:lnSpc>
              <a:buFont typeface="Arial" charset="0"/>
              <a:buNone/>
            </a:pPr>
            <a:r>
              <a:rPr lang="en-US" sz="2800" b="1" smtClean="0">
                <a:solidFill>
                  <a:schemeClr val="folHlink"/>
                </a:solidFill>
              </a:rPr>
              <a:t> </a:t>
            </a:r>
            <a:endParaRPr lang="ru-RU" sz="2800" b="1" smtClean="0">
              <a:solidFill>
                <a:schemeClr val="folHlink"/>
              </a:solidFill>
            </a:endParaRPr>
          </a:p>
          <a:p>
            <a:pPr marL="381000" indent="-381000">
              <a:lnSpc>
                <a:spcPct val="80000"/>
              </a:lnSpc>
              <a:buFont typeface="Arial" charset="0"/>
              <a:buNone/>
            </a:pPr>
            <a:r>
              <a:rPr lang="en-US" sz="2800" b="1" smtClean="0">
                <a:solidFill>
                  <a:schemeClr val="folHlink"/>
                </a:solidFill>
              </a:rPr>
              <a:t>4)  </a:t>
            </a:r>
            <a:r>
              <a:rPr lang="ru-RU" sz="2800" b="1" smtClean="0">
                <a:solidFill>
                  <a:schemeClr val="folHlink"/>
                </a:solidFill>
              </a:rPr>
              <a:t>подлежащее, сказуемое, глагол _________</a:t>
            </a:r>
          </a:p>
          <a:p>
            <a:pPr marL="381000" indent="-381000">
              <a:lnSpc>
                <a:spcPct val="80000"/>
              </a:lnSpc>
              <a:buFont typeface="Arial" charset="0"/>
              <a:buNone/>
            </a:pPr>
            <a:endParaRPr lang="ru-RU" sz="2800" b="1" smtClean="0">
              <a:solidFill>
                <a:schemeClr val="folHlink"/>
              </a:solidFill>
            </a:endParaRPr>
          </a:p>
        </p:txBody>
      </p:sp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  <a:solidFill>
            <a:srgbClr val="8BF9A8"/>
          </a:solidFill>
        </p:spPr>
        <p:txBody>
          <a:bodyPr/>
          <a:lstStyle/>
          <a:p>
            <a:r>
              <a:rPr lang="ru-RU" sz="2800" b="1" i="1" smtClean="0">
                <a:solidFill>
                  <a:schemeClr val="hlink"/>
                </a:solidFill>
              </a:rPr>
              <a:t>В каждой  группе слов найди одно лишнее, </a:t>
            </a:r>
            <a:br>
              <a:rPr lang="ru-RU" sz="2800" b="1" i="1" smtClean="0">
                <a:solidFill>
                  <a:schemeClr val="hlink"/>
                </a:solidFill>
              </a:rPr>
            </a:br>
            <a:r>
              <a:rPr lang="ru-RU" sz="2800" b="1" i="1" smtClean="0">
                <a:solidFill>
                  <a:schemeClr val="hlink"/>
                </a:solidFill>
              </a:rPr>
              <a:t>запиши его.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2" name="WordArt 6"/>
          <p:cNvSpPr>
            <a:spLocks noChangeArrowheads="1" noChangeShapeType="1" noTextEdit="1"/>
          </p:cNvSpPr>
          <p:nvPr/>
        </p:nvSpPr>
        <p:spPr bwMode="auto">
          <a:xfrm>
            <a:off x="468313" y="2708275"/>
            <a:ext cx="8229600" cy="24495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«Составь</a:t>
            </a:r>
          </a:p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 пословицу»</a:t>
            </a:r>
          </a:p>
        </p:txBody>
      </p:sp>
      <p:sp>
        <p:nvSpPr>
          <p:cNvPr id="15363" name="WordArt 7"/>
          <p:cNvSpPr>
            <a:spLocks noChangeArrowheads="1" noChangeShapeType="1" noTextEdit="1"/>
          </p:cNvSpPr>
          <p:nvPr/>
        </p:nvSpPr>
        <p:spPr bwMode="auto">
          <a:xfrm>
            <a:off x="468313" y="1628775"/>
            <a:ext cx="3538537" cy="604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Задание №6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20516" name="Group 36"/>
          <p:cNvGraphicFramePr>
            <a:graphicFrameLocks noGrp="1"/>
          </p:cNvGraphicFramePr>
          <p:nvPr>
            <p:ph idx="4294967295"/>
          </p:nvPr>
        </p:nvGraphicFramePr>
        <p:xfrm>
          <a:off x="179388" y="333375"/>
          <a:ext cx="8713787" cy="6450013"/>
        </p:xfrm>
        <a:graphic>
          <a:graphicData uri="http://schemas.openxmlformats.org/drawingml/2006/table">
            <a:tbl>
              <a:tblPr/>
              <a:tblGrid>
                <a:gridCol w="4357687"/>
                <a:gridCol w="4356100"/>
              </a:tblGrid>
              <a:tr h="895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</a:rPr>
                        <a:t>Не имей сто рублей,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E4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</a:rPr>
                        <a:t>не вытащишь и рыбку из пруда.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E4EF"/>
                    </a:solidFill>
                  </a:tcPr>
                </a:tc>
              </a:tr>
              <a:tr h="893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</a:rPr>
                        <a:t>За двумя зайцами погонишься,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E4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</a:rPr>
                        <a:t>а дома лучше.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E4EF"/>
                    </a:solidFill>
                  </a:tcPr>
                </a:tc>
              </a:tr>
              <a:tr h="895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</a:rPr>
                        <a:t>Человек без друзей,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E4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</a:rPr>
                        <a:t>в лес не ходить.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E4EF"/>
                    </a:solidFill>
                  </a:tcPr>
                </a:tc>
              </a:tr>
              <a:tr h="895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</a:rPr>
                        <a:t>Где родился,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E4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</a:rPr>
                        <a:t>ни одного не поймаешь.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E4EF"/>
                    </a:solidFill>
                  </a:tcPr>
                </a:tc>
              </a:tr>
              <a:tr h="895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</a:rPr>
                        <a:t>В гостях хорошо,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E4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</a:rPr>
                        <a:t>а имей сто друзей.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E4EF"/>
                    </a:solidFill>
                  </a:tcPr>
                </a:tc>
              </a:tr>
              <a:tr h="893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</a:rPr>
                        <a:t>Без труда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E4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</a:rPr>
                        <a:t>что дерево без корней.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E4EF"/>
                    </a:solidFill>
                  </a:tcPr>
                </a:tc>
              </a:tr>
              <a:tr h="895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</a:rPr>
                        <a:t>Волков бояться -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E4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</a:rPr>
                        <a:t>там и пригодился.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E4EF"/>
                    </a:solidFill>
                  </a:tcPr>
                </a:tc>
              </a:tr>
            </a:tbl>
          </a:graphicData>
        </a:graphic>
      </p:graphicFrame>
      <p:sp>
        <p:nvSpPr>
          <p:cNvPr id="16412" name="Line 37"/>
          <p:cNvSpPr>
            <a:spLocks noChangeShapeType="1"/>
          </p:cNvSpPr>
          <p:nvPr/>
        </p:nvSpPr>
        <p:spPr bwMode="auto">
          <a:xfrm>
            <a:off x="3492500" y="549275"/>
            <a:ext cx="1511300" cy="424815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410" name="WordArt 6"/>
          <p:cNvSpPr>
            <a:spLocks noChangeArrowheads="1" noChangeShapeType="1" noTextEdit="1"/>
          </p:cNvSpPr>
          <p:nvPr/>
        </p:nvSpPr>
        <p:spPr bwMode="auto">
          <a:xfrm>
            <a:off x="900113" y="2852738"/>
            <a:ext cx="7200900" cy="2305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«Поставь</a:t>
            </a:r>
          </a:p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 по порядку»</a:t>
            </a:r>
          </a:p>
        </p:txBody>
      </p:sp>
      <p:sp>
        <p:nvSpPr>
          <p:cNvPr id="17411" name="WordArt 7"/>
          <p:cNvSpPr>
            <a:spLocks noChangeArrowheads="1" noChangeShapeType="1" noTextEdit="1"/>
          </p:cNvSpPr>
          <p:nvPr/>
        </p:nvSpPr>
        <p:spPr bwMode="auto">
          <a:xfrm>
            <a:off x="468313" y="1628775"/>
            <a:ext cx="3538537" cy="604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Задание №7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>
          <a:solidFill>
            <a:srgbClr val="8BF9A8"/>
          </a:solidFill>
        </p:spPr>
        <p:txBody>
          <a:bodyPr/>
          <a:lstStyle/>
          <a:p>
            <a:r>
              <a:rPr lang="ru-RU" sz="2800" b="1" i="1" smtClean="0">
                <a:solidFill>
                  <a:schemeClr val="hlink"/>
                </a:solidFill>
              </a:rPr>
              <a:t>Расставь предложения так, чтобы получился текст.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6778625" cy="4525963"/>
          </a:xfrm>
          <a:solidFill>
            <a:srgbClr val="95E4EF"/>
          </a:solidFill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b="1" smtClean="0">
                <a:solidFill>
                  <a:srgbClr val="4F0EF2"/>
                </a:solidFill>
                <a:cs typeface="Arial" charset="0"/>
              </a:rPr>
              <a:t>□</a:t>
            </a:r>
            <a:r>
              <a:rPr lang="ru-RU" sz="2800" b="1" smtClean="0">
                <a:solidFill>
                  <a:srgbClr val="4F0EF2"/>
                </a:solidFill>
              </a:rPr>
              <a:t> </a:t>
            </a:r>
            <a:r>
              <a:rPr lang="ru-RU" sz="2800" b="1" smtClean="0">
                <a:solidFill>
                  <a:schemeClr val="folHlink"/>
                </a:solidFill>
              </a:rPr>
              <a:t>Если уронит пингвин камешек на землю, то обязательно   остановится и поднимет его.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800" b="1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b="1" smtClean="0">
                <a:solidFill>
                  <a:schemeClr val="folHlink"/>
                </a:solidFill>
                <a:cs typeface="Arial" charset="0"/>
              </a:rPr>
              <a:t>□ </a:t>
            </a:r>
            <a:r>
              <a:rPr lang="ru-RU" sz="2800" b="1" smtClean="0">
                <a:solidFill>
                  <a:schemeClr val="folHlink"/>
                </a:solidFill>
              </a:rPr>
              <a:t>Они держат в клювах камешки.</a:t>
            </a:r>
          </a:p>
          <a:p>
            <a:pPr>
              <a:lnSpc>
                <a:spcPct val="80000"/>
              </a:lnSpc>
            </a:pPr>
            <a:endParaRPr lang="ru-RU" sz="2800" b="1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b="1" smtClean="0">
                <a:solidFill>
                  <a:schemeClr val="folHlink"/>
                </a:solidFill>
                <a:cs typeface="Arial" charset="0"/>
              </a:rPr>
              <a:t>□ </a:t>
            </a:r>
            <a:r>
              <a:rPr lang="ru-RU" sz="2800" b="1" smtClean="0">
                <a:solidFill>
                  <a:schemeClr val="folHlink"/>
                </a:solidFill>
              </a:rPr>
              <a:t>Оказывается, камешки пингвинам нужны не играть, а чтобы дома строить.</a:t>
            </a:r>
          </a:p>
          <a:p>
            <a:pPr>
              <a:lnSpc>
                <a:spcPct val="80000"/>
              </a:lnSpc>
            </a:pPr>
            <a:endParaRPr lang="ru-RU" sz="2800" b="1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b="1" smtClean="0">
                <a:solidFill>
                  <a:schemeClr val="folHlink"/>
                </a:solidFill>
                <a:cs typeface="Arial" charset="0"/>
              </a:rPr>
              <a:t>□ </a:t>
            </a:r>
            <a:r>
              <a:rPr lang="ru-RU" sz="2800" b="1" smtClean="0">
                <a:solidFill>
                  <a:schemeClr val="folHlink"/>
                </a:solidFill>
              </a:rPr>
              <a:t>Я заметил, что пингвины идут с пляжа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b="1" smtClean="0">
                <a:solidFill>
                  <a:schemeClr val="folHlink"/>
                </a:solidFill>
              </a:rPr>
              <a:t>    молча.</a:t>
            </a:r>
          </a:p>
          <a:p>
            <a:pPr>
              <a:lnSpc>
                <a:spcPct val="80000"/>
              </a:lnSpc>
            </a:pPr>
            <a:endParaRPr lang="ru-RU" sz="280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80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9" name="WordArt 5"/>
          <p:cNvSpPr>
            <a:spLocks noChangeArrowheads="1" noChangeShapeType="1" noTextEdit="1"/>
          </p:cNvSpPr>
          <p:nvPr/>
        </p:nvSpPr>
        <p:spPr bwMode="auto">
          <a:xfrm>
            <a:off x="684213" y="2349500"/>
            <a:ext cx="7920037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МОЛОДЦЫ!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WordArt 5"/>
          <p:cNvSpPr>
            <a:spLocks noChangeArrowheads="1" noChangeShapeType="1" noTextEdit="1"/>
          </p:cNvSpPr>
          <p:nvPr/>
        </p:nvSpPr>
        <p:spPr bwMode="auto">
          <a:xfrm>
            <a:off x="468313" y="1628775"/>
            <a:ext cx="3394075" cy="604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Задание №1</a:t>
            </a:r>
          </a:p>
        </p:txBody>
      </p:sp>
      <p:sp>
        <p:nvSpPr>
          <p:cNvPr id="5122" name="WordArt 6"/>
          <p:cNvSpPr>
            <a:spLocks noChangeArrowheads="1" noChangeShapeType="1" noTextEdit="1"/>
          </p:cNvSpPr>
          <p:nvPr/>
        </p:nvSpPr>
        <p:spPr bwMode="auto">
          <a:xfrm>
            <a:off x="468313" y="2565400"/>
            <a:ext cx="8064500" cy="2447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«Составь слова 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/>
          </p:cNvSpPr>
          <p:nvPr>
            <p:ph type="title" idx="4294967295"/>
          </p:nvPr>
        </p:nvSpPr>
        <p:spPr>
          <a:xfrm>
            <a:off x="395288" y="260350"/>
            <a:ext cx="8229600" cy="1143000"/>
          </a:xfrm>
          <a:solidFill>
            <a:srgbClr val="8BF9A8"/>
          </a:solidFill>
        </p:spPr>
        <p:txBody>
          <a:bodyPr/>
          <a:lstStyle/>
          <a:p>
            <a:r>
              <a:rPr lang="ru-RU" sz="3600" b="1" i="1" smtClean="0">
                <a:solidFill>
                  <a:schemeClr val="hlink"/>
                </a:solidFill>
              </a:rPr>
              <a:t>Составь как можно больше слов из букв слова:</a:t>
            </a:r>
          </a:p>
        </p:txBody>
      </p:sp>
      <p:sp>
        <p:nvSpPr>
          <p:cNvPr id="614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147" name="AutoShape 4"/>
          <p:cNvSpPr>
            <a:spLocks noChangeArrowheads="1"/>
          </p:cNvSpPr>
          <p:nvPr/>
        </p:nvSpPr>
        <p:spPr bwMode="auto">
          <a:xfrm>
            <a:off x="539750" y="2420938"/>
            <a:ext cx="8064500" cy="1512887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600" b="1">
                <a:solidFill>
                  <a:schemeClr val="bg1"/>
                </a:solidFill>
              </a:rPr>
              <a:t>ПРЕПОДАВАТЕЛЬ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170" name="WordArt 4"/>
          <p:cNvSpPr>
            <a:spLocks noChangeArrowheads="1" noChangeShapeType="1" noTextEdit="1"/>
          </p:cNvSpPr>
          <p:nvPr/>
        </p:nvSpPr>
        <p:spPr bwMode="auto">
          <a:xfrm>
            <a:off x="468313" y="1628775"/>
            <a:ext cx="32512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Задание №2</a:t>
            </a:r>
          </a:p>
        </p:txBody>
      </p:sp>
      <p:sp>
        <p:nvSpPr>
          <p:cNvPr id="7171" name="WordArt 5"/>
          <p:cNvSpPr>
            <a:spLocks noChangeArrowheads="1" noChangeShapeType="1" noTextEdit="1"/>
          </p:cNvSpPr>
          <p:nvPr/>
        </p:nvSpPr>
        <p:spPr bwMode="auto">
          <a:xfrm>
            <a:off x="395288" y="2636838"/>
            <a:ext cx="7367587" cy="287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«Собери</a:t>
            </a:r>
          </a:p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 пирамидку »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/>
          </p:cNvSpPr>
          <p:nvPr>
            <p:ph type="title" idx="4294967295"/>
          </p:nvPr>
        </p:nvSpPr>
        <p:spPr>
          <a:solidFill>
            <a:srgbClr val="8BF9A8"/>
          </a:solidFill>
        </p:spPr>
        <p:txBody>
          <a:bodyPr/>
          <a:lstStyle/>
          <a:p>
            <a:r>
              <a:rPr lang="ru-RU" sz="2800" b="1" i="1" smtClean="0">
                <a:solidFill>
                  <a:schemeClr val="hlink"/>
                </a:solidFill>
              </a:rPr>
              <a:t>Посчитай, сколько звуков в каждом слове. Запиши слова  на соответствующих кольцах пирамидки.</a:t>
            </a:r>
          </a:p>
        </p:txBody>
      </p:sp>
      <p:sp>
        <p:nvSpPr>
          <p:cNvPr id="8194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5589588"/>
            <a:ext cx="3455988" cy="935037"/>
          </a:xfrm>
          <a:prstGeom prst="ellipse">
            <a:avLst/>
          </a:prstGeom>
          <a:solidFill>
            <a:srgbClr val="00B8FF"/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endParaRPr lang="ru-RU" smtClean="0"/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4284663" y="2060575"/>
            <a:ext cx="2808287" cy="512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folHlink"/>
                </a:solidFill>
                <a:latin typeface="Aparajita" pitchFamily="34" charset="0"/>
              </a:rPr>
              <a:t>СЕРДЦЕ</a:t>
            </a:r>
          </a:p>
          <a:p>
            <a:endParaRPr lang="ru-RU" sz="3200" b="1">
              <a:solidFill>
                <a:schemeClr val="folHlink"/>
              </a:solidFill>
              <a:latin typeface="Aparajita" pitchFamily="34" charset="0"/>
            </a:endParaRPr>
          </a:p>
          <a:p>
            <a:r>
              <a:rPr lang="ru-RU" sz="3200" b="1">
                <a:solidFill>
                  <a:schemeClr val="folHlink"/>
                </a:solidFill>
                <a:latin typeface="Aparajita" pitchFamily="34" charset="0"/>
              </a:rPr>
              <a:t> ОСЬ</a:t>
            </a:r>
          </a:p>
          <a:p>
            <a:endParaRPr lang="ru-RU" sz="3200" b="1">
              <a:solidFill>
                <a:schemeClr val="folHlink"/>
              </a:solidFill>
              <a:latin typeface="Aparajita" pitchFamily="34" charset="0"/>
            </a:endParaRPr>
          </a:p>
          <a:p>
            <a:r>
              <a:rPr lang="ru-RU" sz="3200" b="1">
                <a:solidFill>
                  <a:schemeClr val="folHlink"/>
                </a:solidFill>
                <a:latin typeface="Aparajita" pitchFamily="34" charset="0"/>
              </a:rPr>
              <a:t> ЯМА</a:t>
            </a:r>
          </a:p>
          <a:p>
            <a:endParaRPr lang="ru-RU" sz="3200" b="1">
              <a:solidFill>
                <a:schemeClr val="folHlink"/>
              </a:solidFill>
              <a:latin typeface="Aparajita" pitchFamily="34" charset="0"/>
            </a:endParaRPr>
          </a:p>
          <a:p>
            <a:r>
              <a:rPr lang="ru-RU" sz="3200" b="1">
                <a:solidFill>
                  <a:schemeClr val="folHlink"/>
                </a:solidFill>
                <a:latin typeface="Aparajita" pitchFamily="34" charset="0"/>
              </a:rPr>
              <a:t> ДОЧЬ</a:t>
            </a:r>
          </a:p>
          <a:p>
            <a:endParaRPr lang="ru-RU" sz="3200" b="1">
              <a:solidFill>
                <a:schemeClr val="folHlink"/>
              </a:solidFill>
              <a:latin typeface="Aparajita" pitchFamily="34" charset="0"/>
            </a:endParaRPr>
          </a:p>
          <a:p>
            <a:r>
              <a:rPr lang="ru-RU" sz="3200" b="1">
                <a:solidFill>
                  <a:schemeClr val="folHlink"/>
                </a:solidFill>
                <a:latin typeface="Aparajita" pitchFamily="34" charset="0"/>
              </a:rPr>
              <a:t> АНТЕННА</a:t>
            </a:r>
          </a:p>
          <a:p>
            <a:pPr hangingPunct="0"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3200" b="1">
              <a:solidFill>
                <a:schemeClr val="folHlink"/>
              </a:solidFill>
              <a:latin typeface="Aparajita" pitchFamily="34" charset="0"/>
            </a:endParaRPr>
          </a:p>
        </p:txBody>
      </p:sp>
      <p:sp>
        <p:nvSpPr>
          <p:cNvPr id="8196" name="Oval 6"/>
          <p:cNvSpPr>
            <a:spLocks noChangeArrowheads="1"/>
          </p:cNvSpPr>
          <p:nvPr/>
        </p:nvSpPr>
        <p:spPr bwMode="auto">
          <a:xfrm>
            <a:off x="611188" y="4797425"/>
            <a:ext cx="2808287" cy="7921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Oval 7"/>
          <p:cNvSpPr>
            <a:spLocks noChangeArrowheads="1"/>
          </p:cNvSpPr>
          <p:nvPr/>
        </p:nvSpPr>
        <p:spPr bwMode="auto">
          <a:xfrm>
            <a:off x="971550" y="4149725"/>
            <a:ext cx="2089150" cy="647700"/>
          </a:xfrm>
          <a:prstGeom prst="ellipse">
            <a:avLst/>
          </a:prstGeom>
          <a:solidFill>
            <a:srgbClr val="E0322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Oval 8"/>
          <p:cNvSpPr>
            <a:spLocks noChangeArrowheads="1"/>
          </p:cNvSpPr>
          <p:nvPr/>
        </p:nvSpPr>
        <p:spPr bwMode="auto">
          <a:xfrm>
            <a:off x="1258888" y="3573463"/>
            <a:ext cx="1512887" cy="574675"/>
          </a:xfrm>
          <a:prstGeom prst="ellipse">
            <a:avLst/>
          </a:prstGeom>
          <a:solidFill>
            <a:srgbClr val="26DA44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Oval 9"/>
          <p:cNvSpPr>
            <a:spLocks noChangeArrowheads="1"/>
          </p:cNvSpPr>
          <p:nvPr/>
        </p:nvSpPr>
        <p:spPr bwMode="auto">
          <a:xfrm>
            <a:off x="1476375" y="2997200"/>
            <a:ext cx="1008063" cy="576263"/>
          </a:xfrm>
          <a:prstGeom prst="ellipse">
            <a:avLst/>
          </a:prstGeom>
          <a:solidFill>
            <a:srgbClr val="4F0EF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AutoShape 10"/>
          <p:cNvSpPr>
            <a:spLocks noChangeArrowheads="1"/>
          </p:cNvSpPr>
          <p:nvPr/>
        </p:nvSpPr>
        <p:spPr bwMode="auto">
          <a:xfrm>
            <a:off x="1763713" y="2276475"/>
            <a:ext cx="433387" cy="719138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218" name="WordArt 4"/>
          <p:cNvSpPr>
            <a:spLocks noChangeArrowheads="1" noChangeShapeType="1" noTextEdit="1"/>
          </p:cNvSpPr>
          <p:nvPr/>
        </p:nvSpPr>
        <p:spPr bwMode="auto">
          <a:xfrm>
            <a:off x="457200" y="1600200"/>
            <a:ext cx="3898900" cy="604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Задание №3</a:t>
            </a:r>
          </a:p>
        </p:txBody>
      </p:sp>
      <p:sp>
        <p:nvSpPr>
          <p:cNvPr id="9219" name="WordArt 6"/>
          <p:cNvSpPr>
            <a:spLocks noChangeArrowheads="1" noChangeShapeType="1" noTextEdit="1"/>
          </p:cNvSpPr>
          <p:nvPr/>
        </p:nvSpPr>
        <p:spPr bwMode="auto">
          <a:xfrm>
            <a:off x="395288" y="2636838"/>
            <a:ext cx="7367587" cy="287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«Составь</a:t>
            </a:r>
          </a:p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 предложение»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60350"/>
            <a:ext cx="8229600" cy="936625"/>
          </a:xfrm>
          <a:solidFill>
            <a:srgbClr val="8BF9A8"/>
          </a:solidFill>
        </p:spPr>
        <p:txBody>
          <a:bodyPr/>
          <a:lstStyle/>
          <a:p>
            <a:r>
              <a:rPr lang="ru-RU" sz="2800" b="1" i="1" smtClean="0">
                <a:solidFill>
                  <a:schemeClr val="hlink"/>
                </a:solidFill>
              </a:rPr>
              <a:t>Выдели в словах ударные слоги и составь из них предложение. Запиши его.</a:t>
            </a:r>
          </a:p>
        </p:txBody>
      </p:sp>
      <p:sp>
        <p:nvSpPr>
          <p:cNvPr id="10242" name="Rectangle 3"/>
          <p:cNvSpPr>
            <a:spLocks noGrp="1"/>
          </p:cNvSpPr>
          <p:nvPr>
            <p:ph type="body" idx="4294967295"/>
          </p:nvPr>
        </p:nvSpPr>
        <p:spPr>
          <a:solidFill>
            <a:srgbClr val="FFFF00"/>
          </a:solidFill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600" b="1" smtClean="0">
                <a:solidFill>
                  <a:srgbClr val="4F0EF2"/>
                </a:solidFill>
              </a:rPr>
              <a:t>ГОРЫ </a:t>
            </a:r>
            <a:r>
              <a:rPr lang="ru-RU" sz="3600" b="1" smtClean="0"/>
              <a:t>      </a:t>
            </a:r>
            <a:r>
              <a:rPr lang="ru-RU" sz="3600" b="1" smtClean="0">
                <a:solidFill>
                  <a:srgbClr val="FF0000"/>
                </a:solidFill>
              </a:rPr>
              <a:t>ПИЛОТЫ</a:t>
            </a:r>
            <a:r>
              <a:rPr lang="ru-RU" sz="3600" b="1" smtClean="0">
                <a:solidFill>
                  <a:srgbClr val="E03220"/>
                </a:solidFill>
              </a:rPr>
              <a:t> </a:t>
            </a:r>
            <a:r>
              <a:rPr lang="ru-RU" sz="3600" b="1" smtClean="0"/>
              <a:t>       </a:t>
            </a:r>
            <a:r>
              <a:rPr lang="ru-RU" sz="3600" b="1" smtClean="0">
                <a:solidFill>
                  <a:schemeClr val="accent1"/>
                </a:solidFill>
              </a:rPr>
              <a:t>СОВА</a:t>
            </a:r>
            <a:r>
              <a:rPr lang="ru-RU" sz="3600" b="1" smtClean="0"/>
              <a:t>       </a:t>
            </a:r>
            <a:r>
              <a:rPr lang="ru-RU" sz="3600" b="1" smtClean="0">
                <a:solidFill>
                  <a:srgbClr val="6600CC"/>
                </a:solidFill>
              </a:rPr>
              <a:t>БЕЗ</a:t>
            </a:r>
          </a:p>
          <a:p>
            <a:pPr>
              <a:buFont typeface="Arial" charset="0"/>
              <a:buNone/>
            </a:pPr>
            <a:r>
              <a:rPr lang="ru-RU" sz="3600" b="1" smtClean="0"/>
              <a:t>     </a:t>
            </a:r>
          </a:p>
          <a:p>
            <a:pPr>
              <a:buFont typeface="Arial" charset="0"/>
              <a:buNone/>
            </a:pPr>
            <a:r>
              <a:rPr lang="ru-RU" sz="3600" b="1" smtClean="0">
                <a:solidFill>
                  <a:srgbClr val="009900"/>
                </a:solidFill>
              </a:rPr>
              <a:t>УДОЧКА</a:t>
            </a:r>
            <a:r>
              <a:rPr lang="ru-RU" sz="3600" b="1" smtClean="0"/>
              <a:t>    </a:t>
            </a:r>
            <a:r>
              <a:rPr lang="ru-RU" sz="3600" b="1" smtClean="0">
                <a:solidFill>
                  <a:srgbClr val="6600CC"/>
                </a:solidFill>
              </a:rPr>
              <a:t>ЗИМА</a:t>
            </a:r>
            <a:r>
              <a:rPr lang="ru-RU" sz="3600" b="1" smtClean="0"/>
              <a:t>   </a:t>
            </a:r>
            <a:r>
              <a:rPr lang="ru-RU" sz="3600" b="1" smtClean="0">
                <a:solidFill>
                  <a:srgbClr val="FF00FF"/>
                </a:solidFill>
              </a:rPr>
              <a:t>КАПУСТА</a:t>
            </a:r>
            <a:r>
              <a:rPr lang="ru-RU" sz="3600" b="1" smtClean="0"/>
              <a:t>    </a:t>
            </a:r>
            <a:r>
              <a:rPr lang="ru-RU" sz="3600" b="1" smtClean="0">
                <a:solidFill>
                  <a:srgbClr val="E03220"/>
                </a:solidFill>
              </a:rPr>
              <a:t>КРАСОТА</a:t>
            </a:r>
            <a:r>
              <a:rPr lang="ru-RU" sz="3600" b="1" smtClean="0"/>
              <a:t> </a:t>
            </a:r>
          </a:p>
          <a:p>
            <a:endParaRPr lang="ru-RU" sz="3600" b="1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r>
              <a:rPr lang="ru-RU" sz="3600" b="1" smtClean="0">
                <a:solidFill>
                  <a:srgbClr val="4F0EF2"/>
                </a:solidFill>
              </a:rPr>
              <a:t>ЯМА </a:t>
            </a:r>
            <a:r>
              <a:rPr lang="ru-RU" sz="3600" b="1" smtClean="0"/>
              <a:t>       </a:t>
            </a:r>
            <a:r>
              <a:rPr lang="ru-RU" sz="3600" b="1" smtClean="0">
                <a:solidFill>
                  <a:srgbClr val="FF0000"/>
                </a:solidFill>
              </a:rPr>
              <a:t>РИСУНОК</a:t>
            </a:r>
            <a:r>
              <a:rPr lang="ru-RU" sz="3600" b="1" smtClean="0"/>
              <a:t>        </a:t>
            </a:r>
            <a:r>
              <a:rPr lang="ru-RU" sz="3600" b="1" smtClean="0">
                <a:solidFill>
                  <a:srgbClr val="009900"/>
                </a:solidFill>
              </a:rPr>
              <a:t>МАЛЕНЬКИЙ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266" name="WordArt 4"/>
          <p:cNvSpPr>
            <a:spLocks noChangeArrowheads="1" noChangeShapeType="1" noTextEdit="1"/>
          </p:cNvSpPr>
          <p:nvPr/>
        </p:nvSpPr>
        <p:spPr bwMode="auto">
          <a:xfrm>
            <a:off x="468313" y="2997200"/>
            <a:ext cx="8229600" cy="2376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« Ромашка »</a:t>
            </a:r>
          </a:p>
        </p:txBody>
      </p:sp>
      <p:sp>
        <p:nvSpPr>
          <p:cNvPr id="11267" name="WordArt 5"/>
          <p:cNvSpPr>
            <a:spLocks noChangeArrowheads="1" noChangeShapeType="1" noTextEdit="1"/>
          </p:cNvSpPr>
          <p:nvPr/>
        </p:nvSpPr>
        <p:spPr bwMode="auto">
          <a:xfrm>
            <a:off x="468313" y="1628775"/>
            <a:ext cx="3538537" cy="604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3333FF"/>
                </a:solidFill>
                <a:latin typeface="Monotype Corsiva"/>
              </a:rPr>
              <a:t>Задание №4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800" b="1" smtClean="0">
                <a:solidFill>
                  <a:srgbClr val="000099"/>
                </a:solidFill>
              </a:rPr>
              <a:t>Россия</a:t>
            </a:r>
          </a:p>
          <a:p>
            <a:pPr>
              <a:lnSpc>
                <a:spcPct val="80000"/>
              </a:lnSpc>
            </a:pPr>
            <a:r>
              <a:rPr lang="en-GB" sz="2800" b="1" smtClean="0">
                <a:solidFill>
                  <a:srgbClr val="000099"/>
                </a:solidFill>
              </a:rPr>
              <a:t>Япония</a:t>
            </a:r>
          </a:p>
          <a:p>
            <a:pPr>
              <a:lnSpc>
                <a:spcPct val="80000"/>
              </a:lnSpc>
            </a:pPr>
            <a:r>
              <a:rPr lang="en-GB" sz="2800" b="1" smtClean="0">
                <a:solidFill>
                  <a:srgbClr val="000099"/>
                </a:solidFill>
              </a:rPr>
              <a:t>Англия</a:t>
            </a:r>
          </a:p>
          <a:p>
            <a:pPr>
              <a:lnSpc>
                <a:spcPct val="80000"/>
              </a:lnSpc>
            </a:pPr>
            <a:r>
              <a:rPr lang="en-GB" sz="2800" b="1" smtClean="0">
                <a:solidFill>
                  <a:srgbClr val="000099"/>
                </a:solidFill>
              </a:rPr>
              <a:t>Индия</a:t>
            </a:r>
          </a:p>
          <a:p>
            <a:pPr>
              <a:lnSpc>
                <a:spcPct val="80000"/>
              </a:lnSpc>
            </a:pPr>
            <a:r>
              <a:rPr lang="en-GB" sz="2800" b="1" smtClean="0">
                <a:solidFill>
                  <a:srgbClr val="000099"/>
                </a:solidFill>
              </a:rPr>
              <a:t>Германия</a:t>
            </a:r>
          </a:p>
          <a:p>
            <a:pPr>
              <a:lnSpc>
                <a:spcPct val="80000"/>
              </a:lnSpc>
            </a:pPr>
            <a:r>
              <a:rPr lang="en-GB" sz="2800" b="1" smtClean="0">
                <a:solidFill>
                  <a:srgbClr val="000099"/>
                </a:solidFill>
              </a:rPr>
              <a:t>Италия</a:t>
            </a:r>
          </a:p>
          <a:p>
            <a:pPr>
              <a:lnSpc>
                <a:spcPct val="80000"/>
              </a:lnSpc>
            </a:pPr>
            <a:r>
              <a:rPr lang="en-GB" sz="2800" b="1" smtClean="0">
                <a:solidFill>
                  <a:srgbClr val="000099"/>
                </a:solidFill>
              </a:rPr>
              <a:t>Австрия</a:t>
            </a:r>
          </a:p>
          <a:p>
            <a:pPr>
              <a:lnSpc>
                <a:spcPct val="80000"/>
              </a:lnSpc>
            </a:pPr>
            <a:r>
              <a:rPr lang="en-GB" sz="2800" b="1" smtClean="0">
                <a:solidFill>
                  <a:srgbClr val="000099"/>
                </a:solidFill>
              </a:rPr>
              <a:t>Австралия</a:t>
            </a:r>
          </a:p>
          <a:p>
            <a:pPr>
              <a:lnSpc>
                <a:spcPct val="80000"/>
              </a:lnSpc>
            </a:pPr>
            <a:r>
              <a:rPr lang="en-GB" sz="2800" b="1" smtClean="0">
                <a:solidFill>
                  <a:srgbClr val="000099"/>
                </a:solidFill>
              </a:rPr>
              <a:t>Польша</a:t>
            </a:r>
          </a:p>
          <a:p>
            <a:pPr>
              <a:lnSpc>
                <a:spcPct val="80000"/>
              </a:lnSpc>
            </a:pPr>
            <a:r>
              <a:rPr lang="en-GB" sz="2800" b="1" smtClean="0">
                <a:solidFill>
                  <a:srgbClr val="000099"/>
                </a:solidFill>
              </a:rPr>
              <a:t>Турция</a:t>
            </a:r>
            <a:endParaRPr lang="ru-RU" sz="2800" b="1" smtClean="0">
              <a:solidFill>
                <a:srgbClr val="000099"/>
              </a:solidFill>
            </a:endParaRPr>
          </a:p>
        </p:txBody>
      </p:sp>
      <p:sp>
        <p:nvSpPr>
          <p:cNvPr id="12290" name="Oval 5"/>
          <p:cNvSpPr>
            <a:spLocks noChangeArrowheads="1"/>
          </p:cNvSpPr>
          <p:nvPr/>
        </p:nvSpPr>
        <p:spPr bwMode="auto">
          <a:xfrm rot="1478028">
            <a:off x="6443663" y="1341438"/>
            <a:ext cx="720725" cy="20875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Oval 6"/>
          <p:cNvSpPr>
            <a:spLocks noChangeArrowheads="1"/>
          </p:cNvSpPr>
          <p:nvPr/>
        </p:nvSpPr>
        <p:spPr bwMode="auto">
          <a:xfrm rot="3563906">
            <a:off x="7127875" y="2097088"/>
            <a:ext cx="719138" cy="20875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Oval 7"/>
          <p:cNvSpPr>
            <a:spLocks noChangeArrowheads="1"/>
          </p:cNvSpPr>
          <p:nvPr/>
        </p:nvSpPr>
        <p:spPr bwMode="auto">
          <a:xfrm rot="5400000">
            <a:off x="7307263" y="3068638"/>
            <a:ext cx="792162" cy="20875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Oval 8"/>
          <p:cNvSpPr>
            <a:spLocks noChangeArrowheads="1"/>
          </p:cNvSpPr>
          <p:nvPr/>
        </p:nvSpPr>
        <p:spPr bwMode="auto">
          <a:xfrm rot="-2926300">
            <a:off x="4283075" y="1628775"/>
            <a:ext cx="792163" cy="20875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Oval 9"/>
          <p:cNvSpPr>
            <a:spLocks noChangeArrowheads="1"/>
          </p:cNvSpPr>
          <p:nvPr/>
        </p:nvSpPr>
        <p:spPr bwMode="auto">
          <a:xfrm rot="8012175">
            <a:off x="6839744" y="4040981"/>
            <a:ext cx="720725" cy="20875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Oval 10"/>
          <p:cNvSpPr>
            <a:spLocks noChangeArrowheads="1"/>
          </p:cNvSpPr>
          <p:nvPr/>
        </p:nvSpPr>
        <p:spPr bwMode="auto">
          <a:xfrm rot="-1052076">
            <a:off x="6011863" y="4437063"/>
            <a:ext cx="792162" cy="20875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Oval 11"/>
          <p:cNvSpPr>
            <a:spLocks noChangeArrowheads="1"/>
          </p:cNvSpPr>
          <p:nvPr/>
        </p:nvSpPr>
        <p:spPr bwMode="auto">
          <a:xfrm rot="-5541724">
            <a:off x="3960019" y="2817019"/>
            <a:ext cx="720725" cy="20875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Oval 12"/>
          <p:cNvSpPr>
            <a:spLocks noChangeArrowheads="1"/>
          </p:cNvSpPr>
          <p:nvPr/>
        </p:nvSpPr>
        <p:spPr bwMode="auto">
          <a:xfrm rot="968854">
            <a:off x="5003800" y="4437063"/>
            <a:ext cx="792163" cy="20875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8" name="Oval 13"/>
          <p:cNvSpPr>
            <a:spLocks noChangeArrowheads="1"/>
          </p:cNvSpPr>
          <p:nvPr/>
        </p:nvSpPr>
        <p:spPr bwMode="auto">
          <a:xfrm rot="2712531">
            <a:off x="4094163" y="3835400"/>
            <a:ext cx="884237" cy="20875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9" name="Oval 14"/>
          <p:cNvSpPr>
            <a:spLocks noChangeArrowheads="1"/>
          </p:cNvSpPr>
          <p:nvPr/>
        </p:nvSpPr>
        <p:spPr bwMode="auto">
          <a:xfrm rot="10031828">
            <a:off x="5292725" y="1196975"/>
            <a:ext cx="792163" cy="20875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0" name="Oval 4"/>
          <p:cNvSpPr>
            <a:spLocks noChangeArrowheads="1"/>
          </p:cNvSpPr>
          <p:nvPr/>
        </p:nvSpPr>
        <p:spPr bwMode="auto">
          <a:xfrm>
            <a:off x="5148263" y="3068638"/>
            <a:ext cx="1657350" cy="15113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folHlink"/>
                </a:solidFill>
              </a:rPr>
              <a:t>ЖИТЕЛЬ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316</Words>
  <Application>Microsoft Office PowerPoint</Application>
  <PresentationFormat>Экран (4:3)</PresentationFormat>
  <Paragraphs>86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Составь как можно больше слов из букв слова:</vt:lpstr>
      <vt:lpstr>Презентация PowerPoint</vt:lpstr>
      <vt:lpstr>Посчитай, сколько звуков в каждом слове. Запиши слова  на соответствующих кольцах пирамидки.</vt:lpstr>
      <vt:lpstr>Презентация PowerPoint</vt:lpstr>
      <vt:lpstr>Выдели в словах ударные слоги и составь из них предложение. Запиши его.</vt:lpstr>
      <vt:lpstr>Презентация PowerPoint</vt:lpstr>
      <vt:lpstr>Презентация PowerPoint</vt:lpstr>
      <vt:lpstr>Презентация PowerPoint</vt:lpstr>
      <vt:lpstr>В каждой  группе слов найди одно лишнее,  запиши его.</vt:lpstr>
      <vt:lpstr>Презентация PowerPoint</vt:lpstr>
      <vt:lpstr>Презентация PowerPoint</vt:lpstr>
      <vt:lpstr>Презентация PowerPoint</vt:lpstr>
      <vt:lpstr>Расставь предложения так, чтобы получился текст.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User</cp:lastModifiedBy>
  <cp:revision>12</cp:revision>
  <dcterms:created xsi:type="dcterms:W3CDTF">2012-02-13T15:03:35Z</dcterms:created>
  <dcterms:modified xsi:type="dcterms:W3CDTF">2015-10-16T14:57:07Z</dcterms:modified>
</cp:coreProperties>
</file>