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2"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EAD0F28-BC5A-4C73-9036-77B8C96FD84E}" type="datetimeFigureOut">
              <a:rPr lang="ru-RU" smtClean="0"/>
              <a:t>09.06.2015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5F7706-F316-41A0-B787-DD81E4015FD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EAD0F28-BC5A-4C73-9036-77B8C96FD84E}" type="datetimeFigureOut">
              <a:rPr lang="ru-RU" smtClean="0"/>
              <a:t>09.06.2015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5F7706-F316-41A0-B787-DD81E4015FD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EAD0F28-BC5A-4C73-9036-77B8C96FD84E}" type="datetimeFigureOut">
              <a:rPr lang="ru-RU" smtClean="0"/>
              <a:t>09.06.2015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5F7706-F316-41A0-B787-DD81E4015FD1}"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EAD0F28-BC5A-4C73-9036-77B8C96FD84E}" type="datetimeFigureOut">
              <a:rPr lang="ru-RU" smtClean="0"/>
              <a:t>09.06.2015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5F7706-F316-41A0-B787-DD81E4015FD1}"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EAD0F28-BC5A-4C73-9036-77B8C96FD84E}" type="datetimeFigureOut">
              <a:rPr lang="ru-RU" smtClean="0"/>
              <a:t>09.06.2015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25F7706-F316-41A0-B787-DD81E4015FD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EAD0F28-BC5A-4C73-9036-77B8C96FD84E}" type="datetimeFigureOut">
              <a:rPr lang="ru-RU" smtClean="0"/>
              <a:t>09.06.2015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5F7706-F316-41A0-B787-DD81E4015FD1}"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EAD0F28-BC5A-4C73-9036-77B8C96FD84E}" type="datetimeFigureOut">
              <a:rPr lang="ru-RU" smtClean="0"/>
              <a:t>09.06.2015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25F7706-F316-41A0-B787-DD81E4015FD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EAD0F28-BC5A-4C73-9036-77B8C96FD84E}" type="datetimeFigureOut">
              <a:rPr lang="ru-RU" smtClean="0"/>
              <a:t>09.06.2015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25F7706-F316-41A0-B787-DD81E4015FD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EAD0F28-BC5A-4C73-9036-77B8C96FD84E}" type="datetimeFigureOut">
              <a:rPr lang="ru-RU" smtClean="0"/>
              <a:t>09.06.2015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25F7706-F316-41A0-B787-DD81E4015FD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EAD0F28-BC5A-4C73-9036-77B8C96FD84E}" type="datetimeFigureOut">
              <a:rPr lang="ru-RU" smtClean="0"/>
              <a:t>09.06.2015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5F7706-F316-41A0-B787-DD81E4015FD1}"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EAD0F28-BC5A-4C73-9036-77B8C96FD84E}" type="datetimeFigureOut">
              <a:rPr lang="ru-RU" smtClean="0"/>
              <a:t>09.06.2015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25F7706-F316-41A0-B787-DD81E4015FD1}"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EAD0F28-BC5A-4C73-9036-77B8C96FD84E}" type="datetimeFigureOut">
              <a:rPr lang="ru-RU" smtClean="0"/>
              <a:t>09.06.2015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25F7706-F316-41A0-B787-DD81E4015FD1}"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http://ped-kopilka.ru/" TargetMode="Externa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692696"/>
            <a:ext cx="7772400" cy="2232248"/>
          </a:xfrm>
        </p:spPr>
        <p:txBody>
          <a:bodyPr/>
          <a:lstStyle/>
          <a:p>
            <a:r>
              <a:rPr lang="ru-RU" dirty="0"/>
              <a:t>Педагогическое общение</a:t>
            </a:r>
            <a:endParaRPr lang="ru-RU" dirty="0"/>
          </a:p>
        </p:txBody>
      </p:sp>
      <p:sp>
        <p:nvSpPr>
          <p:cNvPr id="5" name="Подзаголовок 4"/>
          <p:cNvSpPr>
            <a:spLocks noGrp="1"/>
          </p:cNvSpPr>
          <p:nvPr>
            <p:ph type="subTitle" idx="1"/>
          </p:nvPr>
        </p:nvSpPr>
        <p:spPr>
          <a:xfrm>
            <a:off x="5220072" y="4077072"/>
            <a:ext cx="3600400" cy="1872208"/>
          </a:xfrm>
        </p:spPr>
        <p:txBody>
          <a:bodyPr>
            <a:normAutofit/>
          </a:bodyPr>
          <a:lstStyle/>
          <a:p>
            <a:pPr algn="l"/>
            <a:r>
              <a:rPr lang="ru-RU" dirty="0" smtClean="0"/>
              <a:t>Выполнил:  </a:t>
            </a:r>
            <a:r>
              <a:rPr lang="ru-RU" dirty="0"/>
              <a:t>студент </a:t>
            </a:r>
            <a:r>
              <a:rPr lang="en-US" dirty="0"/>
              <a:t>I</a:t>
            </a:r>
            <a:r>
              <a:rPr lang="ru-RU" dirty="0"/>
              <a:t> курса</a:t>
            </a:r>
          </a:p>
          <a:p>
            <a:pPr algn="l"/>
            <a:r>
              <a:rPr lang="ru-RU" dirty="0"/>
              <a:t>группы ПДЗ</a:t>
            </a:r>
          </a:p>
          <a:p>
            <a:pPr algn="l"/>
            <a:r>
              <a:rPr lang="ru-RU" dirty="0"/>
              <a:t>заочной формы обучения </a:t>
            </a:r>
          </a:p>
          <a:p>
            <a:pPr algn="l"/>
            <a:r>
              <a:rPr lang="ru-RU" dirty="0"/>
              <a:t>Хрипкова  </a:t>
            </a:r>
          </a:p>
          <a:p>
            <a:pPr algn="l"/>
            <a:r>
              <a:rPr lang="ru-RU" dirty="0"/>
              <a:t>Наталья  Васильевна</a:t>
            </a:r>
          </a:p>
          <a:p>
            <a:pPr algn="l"/>
            <a:endParaRPr lang="ru-RU" dirty="0"/>
          </a:p>
        </p:txBody>
      </p:sp>
    </p:spTree>
    <p:extLst>
      <p:ext uri="{BB962C8B-B14F-4D97-AF65-F5344CB8AC3E}">
        <p14:creationId xmlns:p14="http://schemas.microsoft.com/office/powerpoint/2010/main" val="774272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a:t>Стили педагогического общения</a:t>
            </a:r>
            <a:br>
              <a:rPr lang="ru-RU" b="1" dirty="0"/>
            </a:br>
            <a:endParaRPr lang="ru-RU" dirty="0"/>
          </a:p>
        </p:txBody>
      </p:sp>
      <p:sp>
        <p:nvSpPr>
          <p:cNvPr id="3" name="Прямоугольник 2"/>
          <p:cNvSpPr/>
          <p:nvPr/>
        </p:nvSpPr>
        <p:spPr>
          <a:xfrm>
            <a:off x="402283" y="1700808"/>
            <a:ext cx="8490197" cy="4401205"/>
          </a:xfrm>
          <a:prstGeom prst="rect">
            <a:avLst/>
          </a:prstGeom>
        </p:spPr>
        <p:txBody>
          <a:bodyPr wrap="square">
            <a:spAutoFit/>
          </a:bodyPr>
          <a:lstStyle/>
          <a:p>
            <a:r>
              <a:rPr lang="ru-RU" sz="2000" dirty="0"/>
              <a:t>В.А. Кан-Калик выделяет пять различных стилей педагогического общения на основе следующих позиций:</a:t>
            </a:r>
          </a:p>
          <a:p>
            <a:r>
              <a:rPr lang="ru-RU" sz="2000" dirty="0"/>
              <a:t> </a:t>
            </a:r>
          </a:p>
          <a:p>
            <a:pPr marL="457200" indent="-457200">
              <a:buAutoNum type="arabicPeriod"/>
            </a:pPr>
            <a:r>
              <a:rPr lang="ru-RU" sz="2000" dirty="0" smtClean="0"/>
              <a:t>Стиль </a:t>
            </a:r>
            <a:r>
              <a:rPr lang="ru-RU" sz="2000" dirty="0"/>
              <a:t>общения преподавателя и учащихся на основе </a:t>
            </a:r>
            <a:r>
              <a:rPr lang="ru-RU" sz="2000" i="1" dirty="0"/>
              <a:t>увлеченности совместной творческой деятельностью</a:t>
            </a:r>
            <a:r>
              <a:rPr lang="ru-RU" sz="2000" dirty="0"/>
              <a:t>. Такое об­щение может складываться в процессе совместных исследований, руководства выполнением курсовых и дипломных работ, приглашения выпускника в аспирантуру. Оно характерно для сложившихся научных школ</a:t>
            </a:r>
            <a:r>
              <a:rPr lang="ru-RU" sz="2000" dirty="0" smtClean="0"/>
              <a:t>.</a:t>
            </a:r>
          </a:p>
          <a:p>
            <a:endParaRPr lang="ru-RU" sz="2000" dirty="0"/>
          </a:p>
          <a:p>
            <a:r>
              <a:rPr lang="ru-RU" sz="2000" dirty="0"/>
              <a:t>2. Стиль общения на основе </a:t>
            </a:r>
            <a:r>
              <a:rPr lang="ru-RU" sz="2000" i="1" dirty="0"/>
              <a:t>дружеского расположения</a:t>
            </a:r>
            <a:r>
              <a:rPr lang="ru-RU" sz="2000" dirty="0"/>
              <a:t>. Однако при этом обязательно должна быть соблюдена определенная мера </a:t>
            </a:r>
            <a:r>
              <a:rPr lang="ru-RU" sz="2000" dirty="0" err="1"/>
              <a:t>дистантности</a:t>
            </a:r>
            <a:r>
              <a:rPr lang="ru-RU" sz="2000" dirty="0"/>
              <a:t>, которая сохраняет статусные позиции и суверенность каждого из субъектов процесса педагогического взаимодействия</a:t>
            </a:r>
            <a:r>
              <a:rPr lang="ru-RU" sz="2000" dirty="0" smtClean="0"/>
              <a:t>.</a:t>
            </a:r>
            <a:endParaRPr lang="ru-RU" sz="2000" dirty="0"/>
          </a:p>
        </p:txBody>
      </p:sp>
    </p:spTree>
    <p:extLst>
      <p:ext uri="{BB962C8B-B14F-4D97-AF65-F5344CB8AC3E}">
        <p14:creationId xmlns:p14="http://schemas.microsoft.com/office/powerpoint/2010/main" val="29503181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980728"/>
            <a:ext cx="8461448" cy="4708981"/>
          </a:xfrm>
          <a:prstGeom prst="rect">
            <a:avLst/>
          </a:prstGeom>
        </p:spPr>
        <p:txBody>
          <a:bodyPr wrap="square">
            <a:spAutoFit/>
          </a:bodyPr>
          <a:lstStyle/>
          <a:p>
            <a:r>
              <a:rPr lang="ru-RU" dirty="0"/>
              <a:t>3</a:t>
            </a:r>
            <a:r>
              <a:rPr lang="ru-RU" sz="2000" dirty="0"/>
              <a:t>. Стиль общения на основе </a:t>
            </a:r>
            <a:r>
              <a:rPr lang="ru-RU" sz="2000" i="1" dirty="0"/>
              <a:t>четко установленной и неукоснительно</a:t>
            </a:r>
            <a:r>
              <a:rPr lang="ru-RU" sz="2000" dirty="0"/>
              <a:t> </a:t>
            </a:r>
            <a:r>
              <a:rPr lang="ru-RU" sz="2000" i="1" dirty="0"/>
              <a:t>выдерживаемой дистанции</a:t>
            </a:r>
            <a:r>
              <a:rPr lang="ru-RU" sz="2000" dirty="0"/>
              <a:t>. При этом преподаватель дистанцируется от учащегося, подчеркивая свой опыт и знания, различия в социальном статусе. Но дистанция должна быть основана на авторитете. В противном случае может резко снизиться общий творческий уровень совместной работы обучающего и обучаемого</a:t>
            </a:r>
            <a:r>
              <a:rPr lang="ru-RU" sz="2000" dirty="0" smtClean="0"/>
              <a:t>.</a:t>
            </a:r>
          </a:p>
          <a:p>
            <a:endParaRPr lang="ru-RU" sz="2000" dirty="0"/>
          </a:p>
          <a:p>
            <a:r>
              <a:rPr lang="ru-RU" sz="2000" dirty="0"/>
              <a:t>4. Стиль общения, основанный </a:t>
            </a:r>
            <a:r>
              <a:rPr lang="ru-RU" sz="2000" i="1" dirty="0"/>
              <a:t>на устрашении учащихся</a:t>
            </a:r>
            <a:r>
              <a:rPr lang="ru-RU" sz="2000" dirty="0"/>
              <a:t>. Является крайне негативной формой общения, носит антигуманный характер и чаще всего вскрывает педагогическую не­состоятельность прибегающего к ней преподавателя</a:t>
            </a:r>
            <a:r>
              <a:rPr lang="ru-RU" sz="2000" dirty="0" smtClean="0"/>
              <a:t>.</a:t>
            </a:r>
          </a:p>
          <a:p>
            <a:endParaRPr lang="ru-RU" sz="2000" dirty="0"/>
          </a:p>
          <a:p>
            <a:r>
              <a:rPr lang="ru-RU" sz="2000" dirty="0"/>
              <a:t>5. Стиль общения на основе </a:t>
            </a:r>
            <a:r>
              <a:rPr lang="ru-RU" sz="2000" i="1" dirty="0"/>
              <a:t>заигрывания с  учащимися</a:t>
            </a:r>
            <a:r>
              <a:rPr lang="ru-RU" sz="2000" dirty="0"/>
              <a:t>. Этот стиль общения является ложным, обычно преподаватель, прибегающий к нему, имеет целью завоевать у учеников  дешевый авторитет.</a:t>
            </a:r>
          </a:p>
        </p:txBody>
      </p:sp>
    </p:spTree>
    <p:extLst>
      <p:ext uri="{BB962C8B-B14F-4D97-AF65-F5344CB8AC3E}">
        <p14:creationId xmlns:p14="http://schemas.microsoft.com/office/powerpoint/2010/main" val="582694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0386" y="332656"/>
            <a:ext cx="8568952" cy="5632311"/>
          </a:xfrm>
          <a:prstGeom prst="rect">
            <a:avLst/>
          </a:prstGeom>
        </p:spPr>
        <p:txBody>
          <a:bodyPr wrap="square">
            <a:spAutoFit/>
          </a:bodyPr>
          <a:lstStyle/>
          <a:p>
            <a:r>
              <a:rPr lang="ru-RU" dirty="0"/>
              <a:t> </a:t>
            </a:r>
            <a:r>
              <a:rPr lang="ru-RU" sz="2000" dirty="0"/>
              <a:t>А. С. Макаренко резко осуждал такую «погоню за любовью».</a:t>
            </a:r>
          </a:p>
          <a:p>
            <a:r>
              <a:rPr lang="ru-RU" sz="2000" dirty="0"/>
              <a:t>Общение-заигрывание возникает в результате:</a:t>
            </a:r>
          </a:p>
          <a:p>
            <a:r>
              <a:rPr lang="ru-RU" sz="2000" dirty="0" smtClean="0"/>
              <a:t>а</a:t>
            </a:r>
            <a:r>
              <a:rPr lang="ru-RU" sz="2000" dirty="0"/>
              <a:t>) непонимания педагогом стоящих перед ним педагогических задач;</a:t>
            </a:r>
            <a:br>
              <a:rPr lang="ru-RU" sz="2000" dirty="0"/>
            </a:br>
            <a:r>
              <a:rPr lang="ru-RU" sz="2000" dirty="0"/>
              <a:t>б) отсутствия навыков общения;</a:t>
            </a:r>
            <a:br>
              <a:rPr lang="ru-RU" sz="2000" dirty="0"/>
            </a:br>
            <a:r>
              <a:rPr lang="ru-RU" sz="2000" dirty="0"/>
              <a:t>в) боязни общения с классом и одновременно желания наладить контакт с учениками.</a:t>
            </a:r>
          </a:p>
          <a:p>
            <a:r>
              <a:rPr lang="ru-RU" sz="2000" dirty="0"/>
              <a:t>Такие стили общения, как устрашение, заигрывание и крайние формы общения-дистанции при частом их использовании становятся своеобразными штампами, воспроизводя малоэффективные способы педагогического общения и затрудняя достижение целей учебно-воспитательного процесса</a:t>
            </a:r>
            <a:r>
              <a:rPr lang="ru-RU" sz="2000" dirty="0" smtClean="0"/>
              <a:t>.</a:t>
            </a:r>
          </a:p>
          <a:p>
            <a:r>
              <a:rPr lang="ru-RU" sz="2000" dirty="0"/>
              <a:t>В  чистом виде стили не существуют. Да и перечисленные варианты не исчерпывают все богатство самопроизвольно выработанных в длительной практике стилей общения. </a:t>
            </a:r>
            <a:r>
              <a:rPr lang="ru-RU" sz="2000" dirty="0" smtClean="0"/>
              <a:t>При </a:t>
            </a:r>
            <a:r>
              <a:rPr lang="ru-RU" sz="2000" dirty="0"/>
              <a:t>этом найденный и приемлемый стиль общения одного педагога оказывается совершенно непригодным для другого. В стиле общения ярко проявляется индивидуальность личности.</a:t>
            </a:r>
          </a:p>
          <a:p>
            <a:endParaRPr lang="ru-RU" sz="2000" dirty="0"/>
          </a:p>
        </p:txBody>
      </p:sp>
    </p:spTree>
    <p:extLst>
      <p:ext uri="{BB962C8B-B14F-4D97-AF65-F5344CB8AC3E}">
        <p14:creationId xmlns:p14="http://schemas.microsoft.com/office/powerpoint/2010/main" val="13155236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04" y="69813"/>
            <a:ext cx="9142295" cy="7140416"/>
          </a:xfrm>
          <a:prstGeom prst="rect">
            <a:avLst/>
          </a:prstGeom>
        </p:spPr>
        <p:txBody>
          <a:bodyPr wrap="square">
            <a:spAutoFit/>
          </a:bodyPr>
          <a:lstStyle/>
          <a:p>
            <a:r>
              <a:rPr lang="ru-RU" sz="2000" dirty="0"/>
              <a:t>С позиций наиболее характерного проявления в классификации стилей педагогического общения выделяются такие его разновидности, как автократический, авторитарный, демократический, свободно-либеральный, либеральный и непоследовательный.</a:t>
            </a:r>
          </a:p>
          <a:p>
            <a:r>
              <a:rPr lang="ru-RU" sz="2000" i="1" u="sng" dirty="0"/>
              <a:t>Автократический</a:t>
            </a:r>
            <a:r>
              <a:rPr lang="ru-RU" sz="2000" u="sng" dirty="0"/>
              <a:t> </a:t>
            </a:r>
            <a:r>
              <a:rPr lang="ru-RU" sz="2000" dirty="0"/>
              <a:t>(или самовластный) стиль общения имеет место в тех случаях, когда преподаватель осуществляет единоличное управление учебно-познавательной деятельностью коллектива учащихся, не позволяя им высказывать свои взгляды, не допуская каких-либо критических замечаний. При этом он последовательно предъявляет к учащимся определенную совокупность требований и осуществляет жесткий контроль их исполнения.</a:t>
            </a:r>
          </a:p>
          <a:p>
            <a:r>
              <a:rPr lang="ru-RU" sz="2000" i="1" dirty="0"/>
              <a:t> </a:t>
            </a:r>
            <a:endParaRPr lang="ru-RU" sz="2000" dirty="0"/>
          </a:p>
          <a:p>
            <a:r>
              <a:rPr lang="ru-RU" sz="2000" i="1" u="sng" dirty="0"/>
              <a:t>Авторитарный</a:t>
            </a:r>
            <a:r>
              <a:rPr lang="ru-RU" sz="2000" i="1" dirty="0"/>
              <a:t> </a:t>
            </a:r>
            <a:r>
              <a:rPr lang="ru-RU" sz="2000" dirty="0"/>
              <a:t>(или властный) стиль общения допускает возможность для учащихся участвовать в обсуждении вопросов учебной или коллективной жизни, но решение в конечном счете принимает преподаватель в соответствии со своими принципами, взглядами и установками. Авторитарный стиль общения порождает неадекватную самооценку учеников, прививает им культ силы, способствует формированию невротиков, приводит к искаженному пониманию ценностей, к высокой оценке таких качеств личности, как “умение выходить сухим из воды”, умение использовать других для выполнения того, что должен сделать сам. Основными формами взаимодействия преподавателя при этом стиле является приказ, указание, инструкция, выговор.</a:t>
            </a:r>
          </a:p>
          <a:p>
            <a:r>
              <a:rPr lang="ru-RU" sz="2000" i="1" dirty="0"/>
              <a:t> </a:t>
            </a:r>
            <a:endParaRPr lang="ru-RU" sz="2000" dirty="0"/>
          </a:p>
        </p:txBody>
      </p:sp>
    </p:spTree>
    <p:extLst>
      <p:ext uri="{BB962C8B-B14F-4D97-AF65-F5344CB8AC3E}">
        <p14:creationId xmlns:p14="http://schemas.microsoft.com/office/powerpoint/2010/main" val="1152924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19" y="404664"/>
            <a:ext cx="8446863" cy="5940088"/>
          </a:xfrm>
          <a:prstGeom prst="rect">
            <a:avLst/>
          </a:prstGeom>
        </p:spPr>
        <p:txBody>
          <a:bodyPr wrap="square">
            <a:spAutoFit/>
          </a:bodyPr>
          <a:lstStyle/>
          <a:p>
            <a:r>
              <a:rPr lang="ru-RU" sz="2000" i="1" u="sng" dirty="0"/>
              <a:t>Демократический </a:t>
            </a:r>
            <a:r>
              <a:rPr lang="ru-RU" sz="2000" u="sng" dirty="0"/>
              <a:t>стиль </a:t>
            </a:r>
            <a:r>
              <a:rPr lang="ru-RU" sz="2000" dirty="0"/>
              <a:t>общения предполагает внимание преподавателя к ученикам и учет их мнений, стремление понять их, убедить в своей правоте, а не приказывать. В этом случае преподаватель стремится вести диалогическое общение “на равных”, развивать у учащихся навыки самоуправления, максимально учитывать их индивидуальные особенности. При демократическом стиле общения преподаватель стимулирует обучаемых к творчеству, инициативе, организует условия для самореализации. Основными способами общения при этом выступают просьба, совет, информация, стремление включить всех в активную работу. Такой стиль общения отличается проч­ными учебно-научными контактами с учениками и стимулирует их к успешной познавательной деятельности.</a:t>
            </a:r>
          </a:p>
          <a:p>
            <a:r>
              <a:rPr lang="ru-RU" sz="2000" i="1" dirty="0"/>
              <a:t> </a:t>
            </a:r>
            <a:endParaRPr lang="ru-RU" sz="2000" dirty="0"/>
          </a:p>
          <a:p>
            <a:r>
              <a:rPr lang="ru-RU" sz="2000" i="1" u="sng" dirty="0"/>
              <a:t>Свободно-либеральный</a:t>
            </a:r>
            <a:r>
              <a:rPr lang="ru-RU" sz="2000" u="sng" dirty="0"/>
              <a:t> стиль </a:t>
            </a:r>
            <a:r>
              <a:rPr lang="ru-RU" sz="2000" dirty="0"/>
              <a:t>общения характеризуется фамильярностью, попустительством, анархией. Это наиболее “вредный” для дела и разрушительный стиль. Он дезорганизует нормальную учебно-познавательную деятельность учеников, снижает значение контроля ее результатов, порождает у обучаемых неопределенность, вызывает у них напряженность и тревогу.</a:t>
            </a:r>
          </a:p>
        </p:txBody>
      </p:sp>
    </p:spTree>
    <p:extLst>
      <p:ext uri="{BB962C8B-B14F-4D97-AF65-F5344CB8AC3E}">
        <p14:creationId xmlns:p14="http://schemas.microsoft.com/office/powerpoint/2010/main" val="1499758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8553008" cy="5632311"/>
          </a:xfrm>
          <a:prstGeom prst="rect">
            <a:avLst/>
          </a:prstGeom>
        </p:spPr>
        <p:txBody>
          <a:bodyPr wrap="square">
            <a:spAutoFit/>
          </a:bodyPr>
          <a:lstStyle/>
          <a:p>
            <a:r>
              <a:rPr lang="ru-RU" sz="2000" i="1" u="sng" dirty="0"/>
              <a:t>Либеральный </a:t>
            </a:r>
            <a:r>
              <a:rPr lang="ru-RU" sz="2000" u="sng" dirty="0"/>
              <a:t>стиль </a:t>
            </a:r>
            <a:r>
              <a:rPr lang="ru-RU" sz="2000" dirty="0"/>
              <a:t>общения выступает как своего рода анархический, попустительский. Преподаватель, который следует ему, старается не вмешиваться в жизнь коллектива, не проявляет активности, фактически самоустраняется от ответственности за происходящее. При использовании этого стиля преподаватель лишь формально выполняет свои функциональные обязанности, ограничиваясь только преподаванием как изложением учебного материала. Следствием подобной тактики также является отсутствие должного контроля за результатами деятельности учащихся и динамикой их личностного развития.</a:t>
            </a:r>
          </a:p>
          <a:p>
            <a:r>
              <a:rPr lang="ru-RU" sz="2000" dirty="0"/>
              <a:t> </a:t>
            </a:r>
          </a:p>
          <a:p>
            <a:r>
              <a:rPr lang="ru-RU" sz="2000" i="1" u="sng" dirty="0" smtClean="0"/>
              <a:t>Непоследовательный</a:t>
            </a:r>
            <a:r>
              <a:rPr lang="ru-RU" sz="2000" i="1" u="sng" dirty="0"/>
              <a:t>, </a:t>
            </a:r>
            <a:r>
              <a:rPr lang="ru-RU" sz="2000" u="sng" dirty="0"/>
              <a:t>алогичный стиль </a:t>
            </a:r>
            <a:r>
              <a:rPr lang="ru-RU" sz="2000" dirty="0"/>
              <a:t>общения состоит в том, что преподаватель в зависимости от внешних обстоятельств и собственного эмоционального состояния осуществляет любой из названных стилей общения, что ведет к дезорганизации и ситуативности системы взаимоотношений преподавателя с учениками, к появлению конфликтных ситуаций.</a:t>
            </a:r>
          </a:p>
          <a:p>
            <a:r>
              <a:rPr lang="ru-RU" sz="2000" dirty="0"/>
              <a:t> </a:t>
            </a:r>
          </a:p>
        </p:txBody>
      </p:sp>
    </p:spTree>
    <p:extLst>
      <p:ext uri="{BB962C8B-B14F-4D97-AF65-F5344CB8AC3E}">
        <p14:creationId xmlns:p14="http://schemas.microsoft.com/office/powerpoint/2010/main" val="14823356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412776"/>
            <a:ext cx="7632848" cy="4093428"/>
          </a:xfrm>
          <a:prstGeom prst="rect">
            <a:avLst/>
          </a:prstGeom>
        </p:spPr>
        <p:txBody>
          <a:bodyPr wrap="square">
            <a:spAutoFit/>
          </a:bodyPr>
          <a:lstStyle/>
          <a:p>
            <a:r>
              <a:rPr lang="ru-RU" sz="2000" dirty="0"/>
              <a:t>Все варианты стилей общения можно свести к двум типам: монологическому и диалогическому. </a:t>
            </a:r>
            <a:endParaRPr lang="ru-RU" sz="2000" dirty="0" smtClean="0"/>
          </a:p>
          <a:p>
            <a:endParaRPr lang="ru-RU" sz="2000" dirty="0"/>
          </a:p>
          <a:p>
            <a:r>
              <a:rPr lang="ru-RU" sz="2000" dirty="0"/>
              <a:t>При </a:t>
            </a:r>
            <a:r>
              <a:rPr lang="ru-RU" sz="2000" i="1" u="sng" dirty="0"/>
              <a:t>монологическом</a:t>
            </a:r>
            <a:r>
              <a:rPr lang="ru-RU" sz="2000" u="sng" dirty="0"/>
              <a:t> х</a:t>
            </a:r>
            <a:r>
              <a:rPr lang="ru-RU" sz="2000" dirty="0"/>
              <a:t>арактере общения осуществляются субъект-объектные отношения, где субъектом выступает преподаватель, а объектом – ученик</a:t>
            </a:r>
            <a:r>
              <a:rPr lang="ru-RU" sz="2000" dirty="0" smtClean="0"/>
              <a:t>.</a:t>
            </a:r>
          </a:p>
          <a:p>
            <a:endParaRPr lang="ru-RU" sz="2000" dirty="0" smtClean="0"/>
          </a:p>
          <a:p>
            <a:r>
              <a:rPr lang="ru-RU" sz="2000" dirty="0" smtClean="0"/>
              <a:t>При</a:t>
            </a:r>
            <a:r>
              <a:rPr lang="ru-RU" sz="2000" dirty="0"/>
              <a:t> </a:t>
            </a:r>
            <a:r>
              <a:rPr lang="ru-RU" sz="2000" i="1" u="sng" dirty="0"/>
              <a:t>диалогическом</a:t>
            </a:r>
            <a:r>
              <a:rPr lang="ru-RU" sz="2000" dirty="0"/>
              <a:t> же общении устанавливаются более продуктивные субъект-субъектные отношения, в процессе которых преподаватель взаимодействует с учениками на основе партнерских отношений, в союзе с ними. Здесь в максимальной степени реализуются принципы современной педагогики сотрудничества. </a:t>
            </a:r>
          </a:p>
        </p:txBody>
      </p:sp>
    </p:spTree>
    <p:extLst>
      <p:ext uri="{BB962C8B-B14F-4D97-AF65-F5344CB8AC3E}">
        <p14:creationId xmlns:p14="http://schemas.microsoft.com/office/powerpoint/2010/main" val="426816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6555641"/>
          </a:xfrm>
          <a:prstGeom prst="rect">
            <a:avLst/>
          </a:prstGeom>
        </p:spPr>
        <p:txBody>
          <a:bodyPr wrap="square">
            <a:spAutoFit/>
          </a:bodyPr>
          <a:lstStyle/>
          <a:p>
            <a:r>
              <a:rPr lang="ru-RU" sz="2000" dirty="0"/>
              <a:t>Различные стили общения порождают определенные </a:t>
            </a:r>
            <a:r>
              <a:rPr lang="ru-RU" sz="2000" i="1" dirty="0"/>
              <a:t>модели поведения</a:t>
            </a:r>
            <a:r>
              <a:rPr lang="ru-RU" sz="2000" b="1" i="1" dirty="0"/>
              <a:t> </a:t>
            </a:r>
            <a:r>
              <a:rPr lang="ru-RU" sz="2000" dirty="0"/>
              <a:t>преподавателя при взаимодействии с учениками. Условно их можно обозначить, следуя Л.Д. Столярен­ко, следующим </a:t>
            </a:r>
            <a:r>
              <a:rPr lang="ru-RU" sz="2000" dirty="0" smtClean="0"/>
              <a:t>образом:</a:t>
            </a:r>
            <a:endParaRPr lang="ru-RU" sz="2000" dirty="0"/>
          </a:p>
          <a:p>
            <a:r>
              <a:rPr lang="ru-RU" sz="2000" i="1" dirty="0"/>
              <a:t> </a:t>
            </a:r>
            <a:endParaRPr lang="ru-RU" sz="2000" dirty="0"/>
          </a:p>
          <a:p>
            <a:r>
              <a:rPr lang="ru-RU" sz="2000" i="1" u="sng" dirty="0"/>
              <a:t>Диктаторская </a:t>
            </a:r>
            <a:r>
              <a:rPr lang="ru-RU" sz="2000" u="sng" dirty="0"/>
              <a:t>модель </a:t>
            </a:r>
            <a:r>
              <a:rPr lang="ru-RU" sz="2000" dirty="0"/>
              <a:t>соответствует поведению преподавателя, при котором он как бы отстранен от обучаемых. Они для него существуют лишь как некая безликая ма­сса слушателей. У такого преподавателя отсутствует всякое личностное взаимодействие с ними. Педагогические функции сведены к информационному сообщению. Следствием этой мо­дели поведения выступает отсутствие необходимого психологического контакта, а следовательно, полная безынициативность и пассивность </a:t>
            </a:r>
            <a:r>
              <a:rPr lang="ru-RU" sz="2000" dirty="0" smtClean="0"/>
              <a:t>учеников.</a:t>
            </a:r>
            <a:r>
              <a:rPr lang="ru-RU" sz="2000" i="1" dirty="0"/>
              <a:t> </a:t>
            </a:r>
            <a:endParaRPr lang="ru-RU" sz="2000" dirty="0"/>
          </a:p>
          <a:p>
            <a:r>
              <a:rPr lang="ru-RU" sz="2000" i="1" u="sng" dirty="0"/>
              <a:t>Неконтактная </a:t>
            </a:r>
            <a:r>
              <a:rPr lang="ru-RU" sz="2000" u="sng" dirty="0"/>
              <a:t>модель </a:t>
            </a:r>
            <a:r>
              <a:rPr lang="ru-RU" sz="2000" dirty="0"/>
              <a:t>близка по своему психологическому содержанию к первой. Однако отличается от нее тем, что между преподавателем и учащимися существует слабая обратная связь ввиду произвольного или непреднамеренно возведенного барьера, в роли которого могут выступать отсутствие желания к сотрудничеству с какой-либо стороны, информационный, а не диалоговый характер занятия; непроизвольное подчеркивание преподавателем своего статуса, поверхностно-сни­сходительное отношение к обучаемым. Отсюда и происходит его слабое взаимодействие с учениками и подчеркнуто равно­душное отношение к нему с их стороны.</a:t>
            </a:r>
          </a:p>
        </p:txBody>
      </p:sp>
    </p:spTree>
    <p:extLst>
      <p:ext uri="{BB962C8B-B14F-4D97-AF65-F5344CB8AC3E}">
        <p14:creationId xmlns:p14="http://schemas.microsoft.com/office/powerpoint/2010/main" val="1408206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6790" y="692696"/>
            <a:ext cx="8784976" cy="5293757"/>
          </a:xfrm>
          <a:prstGeom prst="rect">
            <a:avLst/>
          </a:prstGeom>
        </p:spPr>
        <p:txBody>
          <a:bodyPr wrap="square">
            <a:spAutoFit/>
          </a:bodyPr>
          <a:lstStyle/>
          <a:p>
            <a:r>
              <a:rPr lang="ru-RU" sz="2000" u="sng" dirty="0"/>
              <a:t>Модель </a:t>
            </a:r>
            <a:r>
              <a:rPr lang="ru-RU" sz="2000" i="1" u="sng" dirty="0"/>
              <a:t>дифференцированного внимания</a:t>
            </a:r>
            <a:r>
              <a:rPr lang="ru-RU" sz="2000" dirty="0"/>
              <a:t> основана на из­бирательном отношении преподавателя к учащимся. Преподаватель при этом обычно ориентирован не на весь состав класса, а лишь на некоторую ее часть, преимущественно либо на самых талантливых учеников, либо на самых слабых. </a:t>
            </a:r>
            <a:r>
              <a:rPr lang="ru-RU" sz="2000" dirty="0" smtClean="0"/>
              <a:t>Одной </a:t>
            </a:r>
            <a:r>
              <a:rPr lang="ru-RU" sz="2000" dirty="0"/>
              <a:t>из причин такой модели общения на занятиях может явиться неумение сочетать индивидуализацию обучения учеников с фронтальным подходом. В результате нарушается целостность акта взаимодействия в системе преподаватель – коллектив учащихся, она подменяется фрагментарностью ситуативных контактов.</a:t>
            </a:r>
          </a:p>
          <a:p>
            <a:r>
              <a:rPr lang="ru-RU" sz="2000" i="1" dirty="0"/>
              <a:t> </a:t>
            </a:r>
            <a:endParaRPr lang="ru-RU" sz="2000" dirty="0"/>
          </a:p>
          <a:p>
            <a:r>
              <a:rPr lang="ru-RU" sz="2000" i="1" u="sng" dirty="0" err="1"/>
              <a:t>Гипорефлексная</a:t>
            </a:r>
            <a:r>
              <a:rPr lang="ru-RU" sz="2000" i="1" u="sng" dirty="0"/>
              <a:t> </a:t>
            </a:r>
            <a:r>
              <a:rPr lang="ru-RU" sz="2000" u="sng" dirty="0"/>
              <a:t>модель </a:t>
            </a:r>
            <a:r>
              <a:rPr lang="ru-RU" sz="2000" dirty="0"/>
              <a:t>заключается в том, что преподаватель в процессе общения с учениками как бы замкнут на себя: его речь большей частью </a:t>
            </a:r>
            <a:r>
              <a:rPr lang="ru-RU" sz="2000" dirty="0" err="1"/>
              <a:t>монологична</a:t>
            </a:r>
            <a:r>
              <a:rPr lang="ru-RU" sz="2000" dirty="0"/>
              <a:t>, он слышит только себя и никак не реагирует на слушателей, не интересуется восприятием ими учебного материала. В этом случае отсутствует необходимое взаимодействие между учениками и педагогом, его учебно-воспитательное воздействие оказывается чисто формальным.</a:t>
            </a:r>
          </a:p>
          <a:p>
            <a:r>
              <a:rPr lang="ru-RU" i="1" dirty="0"/>
              <a:t> </a:t>
            </a:r>
            <a:endParaRPr lang="ru-RU" dirty="0"/>
          </a:p>
        </p:txBody>
      </p:sp>
    </p:spTree>
    <p:extLst>
      <p:ext uri="{BB962C8B-B14F-4D97-AF65-F5344CB8AC3E}">
        <p14:creationId xmlns:p14="http://schemas.microsoft.com/office/powerpoint/2010/main" val="1961230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6409" y="260648"/>
            <a:ext cx="8856984" cy="6832640"/>
          </a:xfrm>
          <a:prstGeom prst="rect">
            <a:avLst/>
          </a:prstGeom>
        </p:spPr>
        <p:txBody>
          <a:bodyPr wrap="square">
            <a:spAutoFit/>
          </a:bodyPr>
          <a:lstStyle/>
          <a:p>
            <a:r>
              <a:rPr lang="ru-RU" sz="2000" i="1" u="sng" dirty="0" err="1"/>
              <a:t>Гиперрефлексная</a:t>
            </a:r>
            <a:r>
              <a:rPr lang="ru-RU" sz="2000" i="1" u="sng" dirty="0"/>
              <a:t> </a:t>
            </a:r>
            <a:r>
              <a:rPr lang="ru-RU" sz="2000" u="sng" dirty="0"/>
              <a:t>модель </a:t>
            </a:r>
            <a:r>
              <a:rPr lang="ru-RU" sz="2000" dirty="0"/>
              <a:t>психологически противоположна предыдущей модели. Преподаватель, избирающий такую модель поведения, озабочен не столько содержательной стороной взаимодействия, сколько тем, как он воспринимается учащимися. Межличностные отношения возводятся им в </a:t>
            </a:r>
            <a:r>
              <a:rPr lang="ru-RU" sz="2000" dirty="0" err="1"/>
              <a:t>абсолют</a:t>
            </a:r>
            <a:r>
              <a:rPr lang="ru-RU" sz="2000" dirty="0"/>
              <a:t>, приобретая для него доминирующее значение, он постоянно сомневается в действенности и убедительности своих аргументов, в правильности поступков, остро реагирует на нюансы психологической атмосферы, часто принимая их на свой счет. Такой преподаватель подобен обнаженному нерву. Выбор этой модели поведения не исключает ситуации, в которой бразды правления окажутся в руках учеников, а преподаватель займет ведомую позицию в отношениях.</a:t>
            </a:r>
          </a:p>
          <a:p>
            <a:r>
              <a:rPr lang="ru-RU" sz="2000" dirty="0"/>
              <a:t> </a:t>
            </a:r>
          </a:p>
          <a:p>
            <a:r>
              <a:rPr lang="ru-RU" sz="2000" u="sng" dirty="0"/>
              <a:t>Модель </a:t>
            </a:r>
            <a:r>
              <a:rPr lang="ru-RU" sz="2000" i="1" u="sng" dirty="0"/>
              <a:t>негибкого реагирования</a:t>
            </a:r>
            <a:r>
              <a:rPr lang="ru-RU" sz="2000" i="1" dirty="0"/>
              <a:t> </a:t>
            </a:r>
            <a:r>
              <a:rPr lang="ru-RU" sz="2000" dirty="0"/>
              <a:t>состоит в том, что свои взаимоотношения с учениками преподаватель строит по некоторой жесткой программе, где четко выдерживаются цели и задачи занятия, дидактически оправданы методические приемы, имеет место безупречная логика изложения и аргументация фактов, отшлифованы мимика и жесты, но преподаватель не обладает чувством понимания меняющейся ситуации общения. Им не учитывается состав и психическое состояние </a:t>
            </a:r>
            <a:r>
              <a:rPr lang="ru-RU" sz="2000" dirty="0" smtClean="0"/>
              <a:t>учащихся, </a:t>
            </a:r>
            <a:r>
              <a:rPr lang="ru-RU" sz="2000" dirty="0"/>
              <a:t>их возрастные и другие особенности. В результате идеально спланированное и методически отработанное занятие не достигает своей цели.</a:t>
            </a:r>
          </a:p>
          <a:p>
            <a:r>
              <a:rPr lang="ru-RU" sz="2000" dirty="0"/>
              <a:t> </a:t>
            </a:r>
          </a:p>
        </p:txBody>
      </p:sp>
    </p:spTree>
    <p:extLst>
      <p:ext uri="{BB962C8B-B14F-4D97-AF65-F5344CB8AC3E}">
        <p14:creationId xmlns:p14="http://schemas.microsoft.com/office/powerpoint/2010/main" val="32666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708920"/>
            <a:ext cx="7408333" cy="2592288"/>
          </a:xfrm>
        </p:spPr>
        <p:txBody>
          <a:bodyPr>
            <a:normAutofit fontScale="85000" lnSpcReduction="10000"/>
          </a:bodyPr>
          <a:lstStyle/>
          <a:p>
            <a:r>
              <a:rPr lang="ru-RU" u="sng" dirty="0"/>
              <a:t>Введение</a:t>
            </a:r>
            <a:r>
              <a:rPr lang="ru-RU" dirty="0"/>
              <a:t>	</a:t>
            </a:r>
          </a:p>
          <a:p>
            <a:r>
              <a:rPr lang="ru-RU" u="sng" dirty="0"/>
              <a:t>1.Сущность и структура педагогического общения</a:t>
            </a:r>
            <a:r>
              <a:rPr lang="ru-RU" dirty="0"/>
              <a:t>	</a:t>
            </a:r>
          </a:p>
          <a:p>
            <a:r>
              <a:rPr lang="ru-RU" u="sng" dirty="0"/>
              <a:t>2.Виды педагогического общения</a:t>
            </a:r>
            <a:r>
              <a:rPr lang="ru-RU" dirty="0"/>
              <a:t>	</a:t>
            </a:r>
          </a:p>
          <a:p>
            <a:r>
              <a:rPr lang="ru-RU" u="sng" dirty="0"/>
              <a:t>3.Стили педагогического </a:t>
            </a:r>
            <a:r>
              <a:rPr lang="ru-RU" u="sng" dirty="0" smtClean="0"/>
              <a:t>общения</a:t>
            </a:r>
            <a:endParaRPr lang="ru-RU" dirty="0"/>
          </a:p>
          <a:p>
            <a:r>
              <a:rPr lang="ru-RU" u="sng" dirty="0"/>
              <a:t>4. Культура педагогического общения</a:t>
            </a:r>
            <a:r>
              <a:rPr lang="ru-RU" dirty="0"/>
              <a:t>	</a:t>
            </a:r>
          </a:p>
          <a:p>
            <a:r>
              <a:rPr lang="ru-RU" u="sng" dirty="0"/>
              <a:t>Заключение</a:t>
            </a:r>
            <a:r>
              <a:rPr lang="ru-RU" dirty="0"/>
              <a:t>	</a:t>
            </a:r>
          </a:p>
          <a:p>
            <a:r>
              <a:rPr lang="ru-RU" u="sng" dirty="0"/>
              <a:t>Литература</a:t>
            </a:r>
            <a:r>
              <a:rPr lang="ru-RU" dirty="0"/>
              <a:t>	</a:t>
            </a:r>
          </a:p>
          <a:p>
            <a:endParaRPr lang="ru-RU" dirty="0"/>
          </a:p>
          <a:p>
            <a:pPr marL="0" indent="0">
              <a:buNone/>
            </a:pPr>
            <a:endParaRPr lang="ru-RU" dirty="0"/>
          </a:p>
          <a:p>
            <a:endParaRPr lang="ru-RU" dirty="0"/>
          </a:p>
        </p:txBody>
      </p:sp>
      <p:sp>
        <p:nvSpPr>
          <p:cNvPr id="3" name="Заголовок 2"/>
          <p:cNvSpPr>
            <a:spLocks noGrp="1"/>
          </p:cNvSpPr>
          <p:nvPr>
            <p:ph type="title"/>
          </p:nvPr>
        </p:nvSpPr>
        <p:spPr/>
        <p:txBody>
          <a:bodyPr>
            <a:normAutofit fontScale="90000"/>
          </a:bodyPr>
          <a:lstStyle/>
          <a:p>
            <a:r>
              <a:rPr lang="ru-RU" b="1" dirty="0"/>
              <a:t>Содержание</a:t>
            </a:r>
            <a:br>
              <a:rPr lang="ru-RU" b="1" dirty="0"/>
            </a:br>
            <a:endParaRPr lang="ru-RU" dirty="0"/>
          </a:p>
        </p:txBody>
      </p:sp>
    </p:spTree>
    <p:extLst>
      <p:ext uri="{BB962C8B-B14F-4D97-AF65-F5344CB8AC3E}">
        <p14:creationId xmlns:p14="http://schemas.microsoft.com/office/powerpoint/2010/main" val="31349939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660620"/>
            <a:ext cx="8208912" cy="2862322"/>
          </a:xfrm>
          <a:prstGeom prst="rect">
            <a:avLst/>
          </a:prstGeom>
        </p:spPr>
        <p:txBody>
          <a:bodyPr wrap="square">
            <a:spAutoFit/>
          </a:bodyPr>
          <a:lstStyle/>
          <a:p>
            <a:r>
              <a:rPr lang="ru-RU" sz="2000" u="sng" dirty="0">
                <a:solidFill>
                  <a:schemeClr val="accent2">
                    <a:lumMod val="50000"/>
                  </a:schemeClr>
                </a:solidFill>
              </a:rPr>
              <a:t>Модель </a:t>
            </a:r>
            <a:r>
              <a:rPr lang="ru-RU" sz="2000" i="1" u="sng" dirty="0">
                <a:solidFill>
                  <a:schemeClr val="accent2">
                    <a:lumMod val="50000"/>
                  </a:schemeClr>
                </a:solidFill>
              </a:rPr>
              <a:t>активного взаимодействия</a:t>
            </a:r>
            <a:r>
              <a:rPr lang="ru-RU" sz="2000" i="1" dirty="0"/>
              <a:t> </a:t>
            </a:r>
            <a:r>
              <a:rPr lang="ru-RU" sz="2000" dirty="0"/>
              <a:t>является наиболее эффективной. При этом преподаватель постоянно находится в диалоге с учениками, держит их в мажорном настроении, поощряет инициативу, легко схватывает изменения в психологическом климате класса и гибко реагирует на них. Преобладает стиль дружеского взаимодействия с сохранением необходимой ролевой дистанции. Как следствие, все возникающие учебные, организационные и этические проблемы обычно плодотворно и творчески решаются совместными усилиями. Именно поэтому такая модель поведения наиболее продуктивна.</a:t>
            </a:r>
          </a:p>
        </p:txBody>
      </p:sp>
    </p:spTree>
    <p:extLst>
      <p:ext uri="{BB962C8B-B14F-4D97-AF65-F5344CB8AC3E}">
        <p14:creationId xmlns:p14="http://schemas.microsoft.com/office/powerpoint/2010/main" val="40469458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648072"/>
          </a:xfrm>
        </p:spPr>
        <p:txBody>
          <a:bodyPr>
            <a:normAutofit fontScale="90000"/>
          </a:bodyPr>
          <a:lstStyle/>
          <a:p>
            <a:r>
              <a:rPr lang="ru-RU" b="1" dirty="0"/>
              <a:t>Культура педагогического общения</a:t>
            </a:r>
            <a:br>
              <a:rPr lang="ru-RU" b="1" dirty="0"/>
            </a:br>
            <a:endParaRPr lang="ru-RU" dirty="0"/>
          </a:p>
        </p:txBody>
      </p:sp>
      <p:sp>
        <p:nvSpPr>
          <p:cNvPr id="3" name="Прямоугольник 2"/>
          <p:cNvSpPr/>
          <p:nvPr/>
        </p:nvSpPr>
        <p:spPr>
          <a:xfrm>
            <a:off x="539552" y="836712"/>
            <a:ext cx="8208912" cy="1908215"/>
          </a:xfrm>
          <a:prstGeom prst="rect">
            <a:avLst/>
          </a:prstGeom>
        </p:spPr>
        <p:txBody>
          <a:bodyPr wrap="square">
            <a:spAutoFit/>
          </a:bodyPr>
          <a:lstStyle/>
          <a:p>
            <a:r>
              <a:rPr lang="ru-RU" sz="2000" b="1" i="1" u="sng" dirty="0">
                <a:solidFill>
                  <a:schemeClr val="accent2">
                    <a:lumMod val="50000"/>
                  </a:schemeClr>
                </a:solidFill>
              </a:rPr>
              <a:t>Культура педагогического общения </a:t>
            </a:r>
            <a:r>
              <a:rPr lang="ru-RU" sz="2000" i="1" dirty="0">
                <a:solidFill>
                  <a:schemeClr val="accent2">
                    <a:lumMod val="50000"/>
                  </a:schemeClr>
                </a:solidFill>
              </a:rPr>
              <a:t>- профессиональное общение педагога с учащимися с целью оптимизации учебно-воспитательного процесса, которое предполагает учет эмоционального состояния, интеллекта, возраста воспитанников и </a:t>
            </a:r>
            <a:r>
              <a:rPr lang="ru-RU" sz="2000" i="1" dirty="0" smtClean="0">
                <a:solidFill>
                  <a:schemeClr val="accent2">
                    <a:lumMod val="50000"/>
                  </a:schemeClr>
                </a:solidFill>
              </a:rPr>
              <a:t> </a:t>
            </a:r>
            <a:r>
              <a:rPr lang="ru-RU" sz="2000" i="1" dirty="0">
                <a:solidFill>
                  <a:schemeClr val="accent2">
                    <a:lumMod val="50000"/>
                  </a:schemeClr>
                </a:solidFill>
              </a:rPr>
              <a:t>психологического микроклимата в коллективе</a:t>
            </a:r>
            <a:r>
              <a:rPr lang="ru-RU" sz="2000" i="1" dirty="0" smtClean="0">
                <a:solidFill>
                  <a:schemeClr val="accent2">
                    <a:lumMod val="50000"/>
                  </a:schemeClr>
                </a:solidFill>
              </a:rPr>
              <a:t>.</a:t>
            </a:r>
          </a:p>
          <a:p>
            <a:endParaRPr lang="ru-RU" dirty="0">
              <a:solidFill>
                <a:schemeClr val="accent2">
                  <a:lumMod val="50000"/>
                </a:schemeClr>
              </a:solidFill>
            </a:endParaRPr>
          </a:p>
        </p:txBody>
      </p:sp>
      <p:sp>
        <p:nvSpPr>
          <p:cNvPr id="4" name="Прямоугольник 3"/>
          <p:cNvSpPr/>
          <p:nvPr/>
        </p:nvSpPr>
        <p:spPr>
          <a:xfrm>
            <a:off x="251520" y="2564904"/>
            <a:ext cx="8496944" cy="3477875"/>
          </a:xfrm>
          <a:prstGeom prst="rect">
            <a:avLst/>
          </a:prstGeom>
        </p:spPr>
        <p:txBody>
          <a:bodyPr wrap="square">
            <a:spAutoFit/>
          </a:bodyPr>
          <a:lstStyle/>
          <a:p>
            <a:r>
              <a:rPr lang="ru-RU" sz="2000" dirty="0"/>
              <a:t>Педагог постоянно сталкивается с самыми разными проблемами межличностного общения. Отсутствие культуры педагогического общения или ее низкий уровень нередко приводят к возникновению конфликтных ситуаций, напряженности в отношениях между учителем и учеником или целым классом.</a:t>
            </a:r>
          </a:p>
          <a:p>
            <a:r>
              <a:rPr lang="ru-RU" sz="2000" dirty="0"/>
              <a:t>Успешное разрешение конфликтов зависит от общей психологической грамотности и уровня педагогической культуры учителя. Основными моральными нормами, на которых основываются взаимоотношения учителя с учениками, являются: уважение достоинства каждого из своих воспитанников, доверие и внимательное отношение к их внутреннему миру, душевная чуткость и доброжелательность.</a:t>
            </a:r>
          </a:p>
        </p:txBody>
      </p:sp>
    </p:spTree>
    <p:extLst>
      <p:ext uri="{BB962C8B-B14F-4D97-AF65-F5344CB8AC3E}">
        <p14:creationId xmlns:p14="http://schemas.microsoft.com/office/powerpoint/2010/main" val="21766891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704" y="620688"/>
            <a:ext cx="8712968" cy="5632311"/>
          </a:xfrm>
          <a:prstGeom prst="rect">
            <a:avLst/>
          </a:prstGeom>
        </p:spPr>
        <p:txBody>
          <a:bodyPr wrap="square">
            <a:spAutoFit/>
          </a:bodyPr>
          <a:lstStyle/>
          <a:p>
            <a:r>
              <a:rPr lang="ru-RU" sz="2000" dirty="0"/>
              <a:t>Психологически грамотное восприятие учителем ученика поможет установить взаимопонимание и эффективное взаимодействие. Эту возможность во многом обеспечивают педагогу сформированные перцептивные умения, т.е. умение правильно оценивать по выражению лица, жестам, речи, действиям детей их эмоциональное состояние. Существуют два взаимосвязанных вида социальной перцепции: </a:t>
            </a:r>
            <a:r>
              <a:rPr lang="ru-RU" sz="2000" i="1" u="sng" dirty="0"/>
              <a:t>собственно перцептивный</a:t>
            </a:r>
            <a:r>
              <a:rPr lang="ru-RU" sz="2000" u="sng" dirty="0"/>
              <a:t> </a:t>
            </a:r>
            <a:r>
              <a:rPr lang="ru-RU" sz="2000" dirty="0"/>
              <a:t>(восприятие и слушание ребенка или другого человека) и </a:t>
            </a:r>
            <a:r>
              <a:rPr lang="ru-RU" sz="2000" i="1" u="sng" dirty="0" err="1"/>
              <a:t>эмпатийный</a:t>
            </a:r>
            <a:r>
              <a:rPr lang="ru-RU" sz="2000" u="sng" dirty="0"/>
              <a:t> </a:t>
            </a:r>
            <a:r>
              <a:rPr lang="ru-RU" sz="2000" dirty="0"/>
              <a:t>(особая чувствительность к ребенку, сопереживание и сочувствие другому).</a:t>
            </a:r>
          </a:p>
          <a:p>
            <a:r>
              <a:rPr lang="ru-RU" sz="2000" dirty="0"/>
              <a:t>Процесс социального восприятия предполагает, прежде всего, наличие культуры слушания. Многочисленные исследования показывают, что большинство работников образования не обладают в достаточной степени навыками слушания.</a:t>
            </a:r>
          </a:p>
          <a:p>
            <a:r>
              <a:rPr lang="ru-RU" sz="2000" i="1" u="sng" dirty="0"/>
              <a:t>Слушание</a:t>
            </a:r>
            <a:r>
              <a:rPr lang="ru-RU" sz="2000" u="sng" dirty="0"/>
              <a:t> –</a:t>
            </a:r>
            <a:r>
              <a:rPr lang="ru-RU" sz="2000" dirty="0"/>
              <a:t> это процесс, в ходе которого устанавливаются связи между людьми, возникает ощущение взаимопонимания, которое делает эффективным любое общение. Слушание требует определенных навыков, которым необходимо научиться учителю, так как процесс слушания занимает существенную часть его жизни.</a:t>
            </a:r>
          </a:p>
        </p:txBody>
      </p:sp>
    </p:spTree>
    <p:extLst>
      <p:ext uri="{BB962C8B-B14F-4D97-AF65-F5344CB8AC3E}">
        <p14:creationId xmlns:p14="http://schemas.microsoft.com/office/powerpoint/2010/main" val="2506671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83" y="8336"/>
            <a:ext cx="8843611" cy="6863417"/>
          </a:xfrm>
          <a:prstGeom prst="rect">
            <a:avLst/>
          </a:prstGeom>
        </p:spPr>
        <p:txBody>
          <a:bodyPr wrap="square">
            <a:spAutoFit/>
          </a:bodyPr>
          <a:lstStyle/>
          <a:p>
            <a:r>
              <a:rPr lang="ru-RU" sz="2000" dirty="0"/>
              <a:t>Высокая культура общения является одной из составляющих имиджа педагога как профессионала. </a:t>
            </a:r>
            <a:r>
              <a:rPr lang="ru-RU" sz="2000" b="1" u="sng" dirty="0"/>
              <a:t>Имидж </a:t>
            </a:r>
            <a:r>
              <a:rPr lang="ru-RU" sz="2000" dirty="0"/>
              <a:t>– это образ, впечатление, которое оставляет человек в воспоминаниях и представлениях о нем. Одной из важнейших составляющих имиджа педагога является коммуникативная толерантность. Это характеристика отношения личности к людям, показывающая степень переносимости ею неприятных или неприемлемых, по ее мнению, психических состояний, качеств и поступков партнеров по взаимодействию. Педагог, обладающий высоким уровнем коммуникативной толерантности, достаточно уравновешен, терпим и совместим с очень разными людьми. Благодаря этим достоинствам создается психологически комфортная обстановка для совместной деятельности в педагогическом процессе. Учитель должен стремиться, безусловно, принимать ребенка со всеми его недостатками, промахами, бедами.</a:t>
            </a:r>
          </a:p>
          <a:p>
            <a:r>
              <a:rPr lang="ru-RU" sz="2000" dirty="0"/>
              <a:t>Принимать ребенка – это значит:</a:t>
            </a:r>
          </a:p>
          <a:p>
            <a:pPr marL="342900" lvl="0" indent="-342900">
              <a:buFont typeface="Wingdings" panose="05000000000000000000" pitchFamily="2" charset="2"/>
              <a:buChar char="Ø"/>
            </a:pPr>
            <a:r>
              <a:rPr lang="ru-RU" sz="2000" dirty="0"/>
              <a:t>проявлять к нему терпимость, стремиться понять его и помочь ему; </a:t>
            </a:r>
          </a:p>
          <a:p>
            <a:pPr marL="342900" lvl="0" indent="-342900">
              <a:buFont typeface="Wingdings" panose="05000000000000000000" pitchFamily="2" charset="2"/>
              <a:buChar char="Ø"/>
            </a:pPr>
            <a:r>
              <a:rPr lang="ru-RU" sz="2000" dirty="0"/>
              <a:t>проявлять уважение к его личности, поддерживать в нем чувство собственного достоинства; </a:t>
            </a:r>
          </a:p>
          <a:p>
            <a:pPr marL="342900" lvl="0" indent="-342900">
              <a:buFont typeface="Wingdings" panose="05000000000000000000" pitchFamily="2" charset="2"/>
              <a:buChar char="Ø"/>
            </a:pPr>
            <a:r>
              <a:rPr lang="ru-RU" sz="2000" dirty="0"/>
              <a:t>признавать за ним право быть непохожим на других; смотреть на проблему с его позиций, его глазами; </a:t>
            </a:r>
          </a:p>
          <a:p>
            <a:pPr marL="342900" lvl="0" indent="-342900">
              <a:buFont typeface="Wingdings" panose="05000000000000000000" pitchFamily="2" charset="2"/>
              <a:buChar char="Ø"/>
            </a:pPr>
            <a:r>
              <a:rPr lang="ru-RU" sz="2000" dirty="0"/>
              <a:t>учитывать индивидуально-психологические и личностные особенности ребенка. </a:t>
            </a:r>
          </a:p>
        </p:txBody>
      </p:sp>
    </p:spTree>
    <p:extLst>
      <p:ext uri="{BB962C8B-B14F-4D97-AF65-F5344CB8AC3E}">
        <p14:creationId xmlns:p14="http://schemas.microsoft.com/office/powerpoint/2010/main" val="1705676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640960" cy="6555641"/>
          </a:xfrm>
          <a:prstGeom prst="rect">
            <a:avLst/>
          </a:prstGeom>
        </p:spPr>
        <p:txBody>
          <a:bodyPr wrap="square">
            <a:spAutoFit/>
          </a:bodyPr>
          <a:lstStyle/>
          <a:p>
            <a:r>
              <a:rPr lang="ru-RU" sz="2000" dirty="0"/>
              <a:t>Из всей совокупности взаимоотношений учителя с детьми, основанных на профессиональном долге и чувстве ответственности,  следует выделить </a:t>
            </a:r>
            <a:r>
              <a:rPr lang="ru-RU" sz="2000" b="1" i="1" u="sng" dirty="0"/>
              <a:t>педагогический такт</a:t>
            </a:r>
            <a:r>
              <a:rPr lang="ru-RU" sz="2000" dirty="0"/>
              <a:t>.</a:t>
            </a:r>
          </a:p>
          <a:p>
            <a:r>
              <a:rPr lang="ru-RU" sz="2000" dirty="0"/>
              <a:t>Педагогический такт  можно определить </a:t>
            </a:r>
            <a:r>
              <a:rPr lang="ru-RU" sz="2000" dirty="0" smtClean="0"/>
              <a:t>как</a:t>
            </a:r>
          </a:p>
          <a:p>
            <a:r>
              <a:rPr lang="ru-RU" sz="2000" i="1" dirty="0" smtClean="0"/>
              <a:t>соблюдение</a:t>
            </a:r>
            <a:r>
              <a:rPr lang="ru-RU" sz="2000" i="1" dirty="0"/>
              <a:t>  педагогического  принципа меры в общении с детьми в самых разнообразных сферах деятельности,  как умение выбрать правильный подход к учащимся,  исходя  из их личностных особенностей и отношений с ними.</a:t>
            </a:r>
            <a:r>
              <a:rPr lang="ru-RU" sz="2000" dirty="0"/>
              <a:t> </a:t>
            </a:r>
            <a:endParaRPr lang="ru-RU" sz="2000" dirty="0" smtClean="0"/>
          </a:p>
          <a:p>
            <a:r>
              <a:rPr lang="ru-RU" sz="2000" dirty="0" smtClean="0"/>
              <a:t>Тактика </a:t>
            </a:r>
            <a:r>
              <a:rPr lang="ru-RU" sz="2000" dirty="0"/>
              <a:t>поведения и действий учителя,  обладающего педагогическим тактом, состоит в предвидении возможных последствий  применения  тех  или иных  методов  и  своевременной их корректировке,  а также в том, чтобы,  предвидя последствия,  выбрать стиль и тон, время и место педагогического воздействия</a:t>
            </a:r>
            <a:r>
              <a:rPr lang="ru-RU" sz="2000" dirty="0" smtClean="0"/>
              <a:t>.</a:t>
            </a:r>
          </a:p>
          <a:p>
            <a:r>
              <a:rPr lang="ru-RU" sz="2000" dirty="0"/>
              <a:t>Учителю просто необходимо владеть словом, средством убеждения. Это ключ к решению многих ситуаций, а порой и конфликтов, которые возникают в процессе воспитательной деятельности. Недаром </a:t>
            </a:r>
            <a:r>
              <a:rPr lang="ru-RU" sz="2000" i="1" dirty="0"/>
              <a:t>древние греки говорили, что образование не дает ростков в душе, если оно не проникает до значительной глубины</a:t>
            </a:r>
            <a:r>
              <a:rPr lang="ru-RU" sz="2000" dirty="0"/>
              <a:t>. А это проникновение возможно лишь в гармоничном единстве высокого профессионализма, актерского и ораторского мастерства учителя. </a:t>
            </a:r>
          </a:p>
          <a:p>
            <a:endParaRPr lang="ru-RU" sz="2000" dirty="0"/>
          </a:p>
        </p:txBody>
      </p:sp>
    </p:spTree>
    <p:extLst>
      <p:ext uri="{BB962C8B-B14F-4D97-AF65-F5344CB8AC3E}">
        <p14:creationId xmlns:p14="http://schemas.microsoft.com/office/powerpoint/2010/main" val="42725219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714408"/>
          </a:xfrm>
        </p:spPr>
        <p:txBody>
          <a:bodyPr>
            <a:normAutofit/>
          </a:bodyPr>
          <a:lstStyle/>
          <a:p>
            <a:r>
              <a:rPr lang="ru-RU" sz="3600" b="1" dirty="0"/>
              <a:t>Заключение</a:t>
            </a:r>
          </a:p>
        </p:txBody>
      </p:sp>
      <p:sp>
        <p:nvSpPr>
          <p:cNvPr id="3" name="Прямоугольник 2"/>
          <p:cNvSpPr/>
          <p:nvPr/>
        </p:nvSpPr>
        <p:spPr>
          <a:xfrm>
            <a:off x="286597" y="1052736"/>
            <a:ext cx="8712968" cy="5724644"/>
          </a:xfrm>
          <a:prstGeom prst="rect">
            <a:avLst/>
          </a:prstGeom>
        </p:spPr>
        <p:txBody>
          <a:bodyPr wrap="square">
            <a:spAutoFit/>
          </a:bodyPr>
          <a:lstStyle/>
          <a:p>
            <a:r>
              <a:rPr lang="ru-RU" sz="2200" dirty="0"/>
              <a:t>Проблема педагогического общения является в настоящее время одной из наиболее сложных проблем современной школы, поскольку общение в педагогической деятельности выступает как средство решения учебных задач, как социально-психологическое обеспечение воспитательного процесса и как способ организации взаимоотношений педагога и детей, обеспечивающий успешность обучения и воспитания. В общении складывается важная система воспитательных взаимоотношений, способствующих эффективности воспитания и обучения. В педагогической деятельности общение приобретает функциональный и профессионально значимый характер. Оно выступает в ней как инструмент воздействия, и обычные условия и функции общения получают здесь дополнительную «нагрузку», так как из аспектов общечеловеческих перерастают в компоненты профессионально-творческие.</a:t>
            </a:r>
            <a:br>
              <a:rPr lang="ru-RU" sz="2200" dirty="0"/>
            </a:br>
            <a:r>
              <a:rPr lang="ru-RU" dirty="0"/>
              <a:t/>
            </a:r>
            <a:br>
              <a:rPr lang="ru-RU" dirty="0"/>
            </a:br>
            <a:endParaRPr lang="ru-RU" dirty="0"/>
          </a:p>
        </p:txBody>
      </p:sp>
    </p:spTree>
    <p:extLst>
      <p:ext uri="{BB962C8B-B14F-4D97-AF65-F5344CB8AC3E}">
        <p14:creationId xmlns:p14="http://schemas.microsoft.com/office/powerpoint/2010/main" val="34881929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84976" cy="7355860"/>
          </a:xfrm>
          <a:prstGeom prst="rect">
            <a:avLst/>
          </a:prstGeom>
        </p:spPr>
        <p:txBody>
          <a:bodyPr wrap="square">
            <a:spAutoFit/>
          </a:bodyPr>
          <a:lstStyle/>
          <a:p>
            <a:r>
              <a:rPr lang="ru-RU" sz="2000" dirty="0"/>
              <a:t>Педагогическое общение – система ограниченного социально-психологического взаимодействия педагога и воспитуемых, содержанием которого является обмен информацией, оказание воспитательного воздействия, организация взаимоотношений с помощью коммутативных средств. Педагог является инициатором этого процесса, организуя его и управляя им.</a:t>
            </a:r>
            <a:br>
              <a:rPr lang="ru-RU" sz="2000" dirty="0"/>
            </a:br>
            <a:r>
              <a:rPr lang="ru-RU" sz="2000" dirty="0"/>
              <a:t/>
            </a:r>
            <a:br>
              <a:rPr lang="ru-RU" sz="2000" dirty="0"/>
            </a:br>
            <a:r>
              <a:rPr lang="ru-RU" sz="2000" dirty="0"/>
              <a:t>Правильное использование средств и техники поможет педагогу избежать многих трудностей при общении. Можно узнать о том, как сделать свою речь более выразительной, как правильно планировать и готовиться к педагогическому общению, о том, как управлять мимикой и жестами.</a:t>
            </a:r>
            <a:br>
              <a:rPr lang="ru-RU" sz="2000" dirty="0"/>
            </a:br>
            <a:r>
              <a:rPr lang="ru-RU" sz="2000" dirty="0"/>
              <a:t/>
            </a:r>
            <a:br>
              <a:rPr lang="ru-RU" sz="2000" dirty="0"/>
            </a:br>
            <a:r>
              <a:rPr lang="ru-RU" sz="2000" dirty="0"/>
              <a:t>Педагогическое общение должно быть эмоционально комфортным и личностно развивающим. Профессионализм общения учителя состоит в том, чтобы преодолеть естественные трудности общения из-за различий в уровне подготовки, способности помогать ученикам обрести уверенность в общении в качестве полноправных партнеров учителя. Для учителя важно помнить, что оптимальное общение – не умение держать дисциплину, а обмен с учениками духовными ценностями.</a:t>
            </a:r>
            <a:br>
              <a:rPr lang="ru-RU" sz="2000" dirty="0"/>
            </a:br>
            <a:endParaRPr lang="ru-RU" sz="2000" dirty="0"/>
          </a:p>
          <a:p>
            <a:r>
              <a:rPr lang="ru-RU" sz="2000" dirty="0"/>
              <a:t> </a:t>
            </a:r>
          </a:p>
          <a:p>
            <a:r>
              <a:rPr lang="ru-RU" dirty="0"/>
              <a:t> </a:t>
            </a:r>
          </a:p>
          <a:p>
            <a:r>
              <a:rPr lang="ru-RU" dirty="0"/>
              <a:t> </a:t>
            </a:r>
          </a:p>
          <a:p>
            <a:r>
              <a:rPr lang="ru-RU" b="1" dirty="0"/>
              <a:t> </a:t>
            </a:r>
            <a:endParaRPr lang="ru-RU" dirty="0"/>
          </a:p>
        </p:txBody>
      </p:sp>
    </p:spTree>
    <p:extLst>
      <p:ext uri="{BB962C8B-B14F-4D97-AF65-F5344CB8AC3E}">
        <p14:creationId xmlns:p14="http://schemas.microsoft.com/office/powerpoint/2010/main" val="34340118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20080"/>
          </a:xfrm>
        </p:spPr>
        <p:txBody>
          <a:bodyPr>
            <a:normAutofit/>
          </a:bodyPr>
          <a:lstStyle/>
          <a:p>
            <a:r>
              <a:rPr lang="ru-RU" sz="3600" b="1" dirty="0"/>
              <a:t>Литература</a:t>
            </a:r>
            <a:endParaRPr lang="ru-RU" b="1" dirty="0"/>
          </a:p>
        </p:txBody>
      </p:sp>
      <p:sp>
        <p:nvSpPr>
          <p:cNvPr id="3" name="Прямоугольник 2"/>
          <p:cNvSpPr/>
          <p:nvPr/>
        </p:nvSpPr>
        <p:spPr>
          <a:xfrm>
            <a:off x="-21136" y="764704"/>
            <a:ext cx="9144000" cy="5909310"/>
          </a:xfrm>
          <a:prstGeom prst="rect">
            <a:avLst/>
          </a:prstGeom>
        </p:spPr>
        <p:txBody>
          <a:bodyPr wrap="square">
            <a:spAutoFit/>
          </a:bodyPr>
          <a:lstStyle/>
          <a:p>
            <a:r>
              <a:rPr lang="ru-RU" dirty="0" smtClean="0"/>
              <a:t>1.Бодалев </a:t>
            </a:r>
            <a:r>
              <a:rPr lang="ru-RU" dirty="0"/>
              <a:t>А. А. Психология общения. М.: Изд-во «Институт практической психологии», Воронеж: НПО «</a:t>
            </a:r>
            <a:r>
              <a:rPr lang="ru-RU" dirty="0" err="1"/>
              <a:t>Модэк</a:t>
            </a:r>
            <a:r>
              <a:rPr lang="ru-RU" dirty="0"/>
              <a:t>», 1996. – 213 с</a:t>
            </a:r>
            <a:r>
              <a:rPr lang="ru-RU" dirty="0" smtClean="0"/>
              <a:t>.</a:t>
            </a:r>
            <a:endParaRPr lang="ru-RU" dirty="0"/>
          </a:p>
          <a:p>
            <a:r>
              <a:rPr lang="ru-RU" dirty="0" smtClean="0"/>
              <a:t>2.Золотнякова </a:t>
            </a:r>
            <a:r>
              <a:rPr lang="ru-RU" dirty="0"/>
              <a:t>А. С. Личность в структуре педагогического общения. - Ростов н/Д: РГПИ, 1979. – 323 с</a:t>
            </a:r>
            <a:r>
              <a:rPr lang="ru-RU" dirty="0" smtClean="0"/>
              <a:t>.</a:t>
            </a:r>
            <a:r>
              <a:rPr lang="ru-RU" dirty="0"/>
              <a:t/>
            </a:r>
            <a:br>
              <a:rPr lang="ru-RU" dirty="0"/>
            </a:br>
            <a:r>
              <a:rPr lang="ru-RU" dirty="0" smtClean="0"/>
              <a:t>3.Каган </a:t>
            </a:r>
            <a:r>
              <a:rPr lang="ru-RU" dirty="0"/>
              <a:t>М. С. Мир общения. - М.: Просвещение, 1987. – 256 с</a:t>
            </a:r>
            <a:r>
              <a:rPr lang="ru-RU" dirty="0" smtClean="0"/>
              <a:t>.</a:t>
            </a:r>
            <a:r>
              <a:rPr lang="ru-RU" dirty="0"/>
              <a:t/>
            </a:r>
            <a:br>
              <a:rPr lang="ru-RU" dirty="0"/>
            </a:br>
            <a:r>
              <a:rPr lang="ru-RU" dirty="0" smtClean="0"/>
              <a:t>4.Кан-Калик </a:t>
            </a:r>
            <a:r>
              <a:rPr lang="ru-RU" dirty="0"/>
              <a:t>В. А. Учителю о педагогическом общении: Кн. Для учителя. - М.: Просвещение, 1987. – 290 с</a:t>
            </a:r>
            <a:r>
              <a:rPr lang="ru-RU" dirty="0" smtClean="0"/>
              <a:t>.</a:t>
            </a:r>
            <a:r>
              <a:rPr lang="ru-RU" dirty="0"/>
              <a:t/>
            </a:r>
            <a:br>
              <a:rPr lang="ru-RU" dirty="0"/>
            </a:br>
            <a:r>
              <a:rPr lang="ru-RU" dirty="0" smtClean="0"/>
              <a:t>6.Курганов </a:t>
            </a:r>
            <a:r>
              <a:rPr lang="ru-RU" dirty="0"/>
              <a:t>С. Ю. Ребенок и взрослый в учебном диалоге: </a:t>
            </a:r>
            <a:r>
              <a:rPr lang="ru-RU" dirty="0" err="1" smtClean="0"/>
              <a:t>Кн.для</a:t>
            </a:r>
            <a:r>
              <a:rPr lang="ru-RU" dirty="0" smtClean="0"/>
              <a:t> </a:t>
            </a:r>
            <a:r>
              <a:rPr lang="ru-RU" dirty="0"/>
              <a:t>учителя. М</a:t>
            </a:r>
            <a:r>
              <a:rPr lang="ru-RU" dirty="0" smtClean="0"/>
              <a:t>.,1989–249 </a:t>
            </a:r>
            <a:r>
              <a:rPr lang="ru-RU" dirty="0"/>
              <a:t/>
            </a:r>
            <a:br>
              <a:rPr lang="ru-RU" dirty="0"/>
            </a:br>
            <a:r>
              <a:rPr lang="ru-RU" dirty="0" smtClean="0"/>
              <a:t>7.Леонтьев </a:t>
            </a:r>
            <a:r>
              <a:rPr lang="ru-RU" dirty="0"/>
              <a:t>А. А. Педагогическое общение / Под ред. М. </a:t>
            </a:r>
            <a:r>
              <a:rPr lang="ru-RU" dirty="0" err="1"/>
              <a:t>К.Кабардова</a:t>
            </a:r>
            <a:r>
              <a:rPr lang="ru-RU" dirty="0"/>
              <a:t>. 2-е изд., </a:t>
            </a:r>
            <a:r>
              <a:rPr lang="ru-RU" dirty="0" err="1"/>
              <a:t>перераб</a:t>
            </a:r>
            <a:r>
              <a:rPr lang="ru-RU" dirty="0"/>
              <a:t>. и доп. М.; Нальчик, 1996. – 367 с</a:t>
            </a:r>
            <a:r>
              <a:rPr lang="ru-RU" dirty="0" smtClean="0"/>
              <a:t>.</a:t>
            </a:r>
            <a:r>
              <a:rPr lang="ru-RU" dirty="0"/>
              <a:t/>
            </a:r>
            <a:br>
              <a:rPr lang="ru-RU" dirty="0"/>
            </a:br>
            <a:r>
              <a:rPr lang="ru-RU" dirty="0" smtClean="0"/>
              <a:t>8.Лисина </a:t>
            </a:r>
            <a:r>
              <a:rPr lang="ru-RU" dirty="0"/>
              <a:t>М. И. Развитие познавательной активности детей в ходе общения с взрослыми и сверстниками // Вопросы психологии. – 1982. – № 4. – С. 52-67</a:t>
            </a:r>
            <a:r>
              <a:rPr lang="ru-RU" dirty="0" smtClean="0"/>
              <a:t>.</a:t>
            </a:r>
            <a:r>
              <a:rPr lang="ru-RU" dirty="0"/>
              <a:t/>
            </a:r>
            <a:br>
              <a:rPr lang="ru-RU" dirty="0"/>
            </a:br>
            <a:r>
              <a:rPr lang="ru-RU" dirty="0" smtClean="0"/>
              <a:t>9.Макаренко </a:t>
            </a:r>
            <a:r>
              <a:rPr lang="ru-RU" dirty="0"/>
              <a:t>А. С. Собрание сочинений: т. 4. – М.: Педагогика. – 360 с</a:t>
            </a:r>
            <a:r>
              <a:rPr lang="ru-RU" dirty="0" smtClean="0"/>
              <a:t>.</a:t>
            </a:r>
            <a:r>
              <a:rPr lang="ru-RU" dirty="0"/>
              <a:t/>
            </a:r>
            <a:br>
              <a:rPr lang="ru-RU" dirty="0"/>
            </a:br>
            <a:r>
              <a:rPr lang="ru-RU" dirty="0" smtClean="0"/>
              <a:t>10.Основы </a:t>
            </a:r>
            <a:r>
              <a:rPr lang="ru-RU" dirty="0"/>
              <a:t>педагогического мастерства: Учебное пособие / Якушева С.Д. – Оренбург.: 2004 – 230 с</a:t>
            </a:r>
            <a:r>
              <a:rPr lang="ru-RU" dirty="0" smtClean="0"/>
              <a:t>.</a:t>
            </a:r>
            <a:endParaRPr lang="ru-RU" dirty="0"/>
          </a:p>
          <a:p>
            <a:r>
              <a:rPr lang="ru-RU" dirty="0" smtClean="0"/>
              <a:t>11.Педагогическая </a:t>
            </a:r>
            <a:r>
              <a:rPr lang="ru-RU" dirty="0"/>
              <a:t>психология для студентов вузов. - Ростов н/Д: «Феникс», 2004. - C. 238-247</a:t>
            </a:r>
            <a:r>
              <a:rPr lang="ru-RU" dirty="0" smtClean="0"/>
              <a:t>.</a:t>
            </a:r>
            <a:r>
              <a:rPr lang="ru-RU" dirty="0"/>
              <a:t> </a:t>
            </a:r>
          </a:p>
          <a:p>
            <a:r>
              <a:rPr lang="ru-RU" dirty="0" smtClean="0"/>
              <a:t>12.Психология</a:t>
            </a:r>
            <a:r>
              <a:rPr lang="ru-RU" dirty="0"/>
              <a:t>: Словарь / Под ред. А. В. Петровского, М. С. </a:t>
            </a:r>
            <a:r>
              <a:rPr lang="ru-RU" dirty="0" err="1"/>
              <a:t>Ярошевского</a:t>
            </a:r>
            <a:r>
              <a:rPr lang="ru-RU" dirty="0"/>
              <a:t>. М., 2004. – 560 с</a:t>
            </a:r>
            <a:r>
              <a:rPr lang="ru-RU" dirty="0" smtClean="0"/>
              <a:t>.</a:t>
            </a:r>
            <a:endParaRPr lang="ru-RU" dirty="0"/>
          </a:p>
          <a:p>
            <a:r>
              <a:rPr lang="ru-RU" dirty="0" smtClean="0"/>
              <a:t>13.Психология</a:t>
            </a:r>
            <a:r>
              <a:rPr lang="ru-RU" dirty="0"/>
              <a:t>: Учебник для </a:t>
            </a:r>
            <a:r>
              <a:rPr lang="ru-RU" dirty="0" err="1"/>
              <a:t>пед</a:t>
            </a:r>
            <a:r>
              <a:rPr lang="ru-RU" dirty="0"/>
              <a:t>. </a:t>
            </a:r>
            <a:r>
              <a:rPr lang="ru-RU" dirty="0" smtClean="0"/>
              <a:t>Вузов/Под </a:t>
            </a:r>
            <a:r>
              <a:rPr lang="ru-RU" dirty="0"/>
              <a:t>редакцией </a:t>
            </a:r>
            <a:r>
              <a:rPr lang="ru-RU" dirty="0" err="1"/>
              <a:t>Б.А.Сосновского.М</a:t>
            </a:r>
            <a:r>
              <a:rPr lang="ru-RU" dirty="0"/>
              <a:t>., 2008. – 660 </a:t>
            </a:r>
          </a:p>
          <a:p>
            <a:r>
              <a:rPr lang="ru-RU" dirty="0" smtClean="0"/>
              <a:t>14.Интернет - </a:t>
            </a:r>
            <a:r>
              <a:rPr lang="ru-RU" dirty="0"/>
              <a:t>ресурсы:  </a:t>
            </a:r>
            <a:r>
              <a:rPr lang="en-US" u="sng" dirty="0">
                <a:hlinkClick r:id="rId2"/>
              </a:rPr>
              <a:t>http</a:t>
            </a:r>
            <a:r>
              <a:rPr lang="ru-RU" u="sng" dirty="0">
                <a:hlinkClick r:id="rId2"/>
              </a:rPr>
              <a:t>://</a:t>
            </a:r>
            <a:r>
              <a:rPr lang="en-US" u="sng" dirty="0" err="1">
                <a:hlinkClick r:id="rId2"/>
              </a:rPr>
              <a:t>ped</a:t>
            </a:r>
            <a:r>
              <a:rPr lang="ru-RU" u="sng" dirty="0">
                <a:hlinkClick r:id="rId2"/>
              </a:rPr>
              <a:t>-</a:t>
            </a:r>
            <a:r>
              <a:rPr lang="en-US" u="sng" dirty="0" err="1">
                <a:hlinkClick r:id="rId2"/>
              </a:rPr>
              <a:t>kopilka</a:t>
            </a:r>
            <a:r>
              <a:rPr lang="ru-RU" u="sng" dirty="0">
                <a:hlinkClick r:id="rId2"/>
              </a:rPr>
              <a:t>.</a:t>
            </a:r>
            <a:r>
              <a:rPr lang="en-US" u="sng" dirty="0" err="1">
                <a:hlinkClick r:id="rId2"/>
              </a:rPr>
              <a:t>ru</a:t>
            </a:r>
            <a:r>
              <a:rPr lang="ru-RU" u="sng" dirty="0" smtClean="0">
                <a:hlinkClick r:id="rId2"/>
              </a:rPr>
              <a:t>/</a:t>
            </a:r>
            <a:r>
              <a:rPr lang="ru-RU" u="sng" dirty="0" smtClean="0"/>
              <a:t>.</a:t>
            </a:r>
            <a:endParaRPr lang="ru-RU" dirty="0"/>
          </a:p>
        </p:txBody>
      </p:sp>
    </p:spTree>
    <p:extLst>
      <p:ext uri="{BB962C8B-B14F-4D97-AF65-F5344CB8AC3E}">
        <p14:creationId xmlns:p14="http://schemas.microsoft.com/office/powerpoint/2010/main" val="42044446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146603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124744"/>
            <a:ext cx="8568951" cy="5001419"/>
          </a:xfrm>
        </p:spPr>
        <p:txBody>
          <a:bodyPr>
            <a:normAutofit fontScale="92500" lnSpcReduction="10000"/>
          </a:bodyPr>
          <a:lstStyle/>
          <a:p>
            <a:r>
              <a:rPr lang="ru-RU" dirty="0"/>
              <a:t>Общение является центральной проблемой педагогики и педагогической психологии. Оно выступает основным средством решения задач обучения, воспитания и личностного развития учащихся и направлено на создание благоприятного психологического климата, оптима­льного состояния учебно-воспитательного процесса и эффек­тивное достижение педагогической цели.</a:t>
            </a:r>
          </a:p>
          <a:p>
            <a:pPr marL="0" indent="0">
              <a:buNone/>
            </a:pPr>
            <a:r>
              <a:rPr lang="ru-RU" dirty="0"/>
              <a:t> </a:t>
            </a:r>
          </a:p>
          <a:p>
            <a:r>
              <a:rPr lang="ru-RU" dirty="0"/>
              <a:t>Сфера педагогического труда, как известно, относится к так называемому </a:t>
            </a:r>
            <a:r>
              <a:rPr lang="ru-RU" dirty="0" err="1"/>
              <a:t>социономическому</a:t>
            </a:r>
            <a:r>
              <a:rPr lang="ru-RU" dirty="0"/>
              <a:t> типу (по классификации Е.А. Климова), или такому виду профессиональной деятельности, в котором ведущую роль играет процесс общения. Общение является основным средством, через которое осуществляется реализация задач обучения и воспитания.  </a:t>
            </a:r>
          </a:p>
          <a:p>
            <a:pPr marL="0" indent="0">
              <a:buNone/>
            </a:pPr>
            <a:r>
              <a:rPr lang="ru-RU" dirty="0"/>
              <a:t> </a:t>
            </a:r>
          </a:p>
        </p:txBody>
      </p:sp>
      <p:sp>
        <p:nvSpPr>
          <p:cNvPr id="3" name="Заголовок 2"/>
          <p:cNvSpPr>
            <a:spLocks noGrp="1"/>
          </p:cNvSpPr>
          <p:nvPr>
            <p:ph type="title"/>
          </p:nvPr>
        </p:nvSpPr>
        <p:spPr/>
        <p:txBody>
          <a:bodyPr>
            <a:normAutofit fontScale="90000"/>
          </a:bodyPr>
          <a:lstStyle/>
          <a:p>
            <a:r>
              <a:rPr lang="ru-RU" b="1" dirty="0"/>
              <a:t>Введение</a:t>
            </a:r>
            <a:br>
              <a:rPr lang="ru-RU" b="1" dirty="0"/>
            </a:br>
            <a:endParaRPr lang="ru-RU" dirty="0"/>
          </a:p>
        </p:txBody>
      </p:sp>
    </p:spTree>
    <p:extLst>
      <p:ext uri="{BB962C8B-B14F-4D97-AF65-F5344CB8AC3E}">
        <p14:creationId xmlns:p14="http://schemas.microsoft.com/office/powerpoint/2010/main" val="2700682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628800"/>
            <a:ext cx="8229600" cy="4896544"/>
          </a:xfrm>
        </p:spPr>
        <p:txBody>
          <a:bodyPr>
            <a:noAutofit/>
          </a:bodyPr>
          <a:lstStyle/>
          <a:p>
            <a:pPr marL="274320" lvl="0" indent="-274320" algn="l">
              <a:spcBef>
                <a:spcPct val="20000"/>
              </a:spcBef>
            </a:pPr>
            <a:r>
              <a:rPr lang="ru-RU" sz="2000" dirty="0">
                <a:solidFill>
                  <a:srgbClr val="1F497D"/>
                </a:solidFill>
                <a:ea typeface="+mn-ea"/>
                <a:cs typeface="+mn-cs"/>
              </a:rPr>
              <a:t>Начало изучению этих вопросов положили несколько направлений исследований, проводившихся и проводимых в стране. Это работы по вопросам </a:t>
            </a:r>
            <a:r>
              <a:rPr lang="ru-RU" sz="2000" i="1" dirty="0">
                <a:solidFill>
                  <a:srgbClr val="1F497D"/>
                </a:solidFill>
                <a:ea typeface="+mn-ea"/>
                <a:cs typeface="+mn-cs"/>
              </a:rPr>
              <a:t>социальной перцепции </a:t>
            </a:r>
            <a:r>
              <a:rPr lang="ru-RU" sz="2000" dirty="0">
                <a:solidFill>
                  <a:srgbClr val="1F497D"/>
                </a:solidFill>
                <a:ea typeface="+mn-ea"/>
                <a:cs typeface="+mn-cs"/>
              </a:rPr>
              <a:t>(А.А. </a:t>
            </a:r>
            <a:r>
              <a:rPr lang="ru-RU" sz="2000" dirty="0" err="1">
                <a:solidFill>
                  <a:srgbClr val="1F497D"/>
                </a:solidFill>
                <a:ea typeface="+mn-ea"/>
                <a:cs typeface="+mn-cs"/>
              </a:rPr>
              <a:t>Бодалев</a:t>
            </a:r>
            <a:r>
              <a:rPr lang="ru-RU" sz="2000" dirty="0">
                <a:solidFill>
                  <a:srgbClr val="1F497D"/>
                </a:solidFill>
                <a:ea typeface="+mn-ea"/>
                <a:cs typeface="+mn-cs"/>
              </a:rPr>
              <a:t> и его сотрудники), </a:t>
            </a:r>
            <a:r>
              <a:rPr lang="ru-RU" sz="2000" i="1" dirty="0">
                <a:solidFill>
                  <a:srgbClr val="1F497D"/>
                </a:solidFill>
                <a:ea typeface="+mn-ea"/>
                <a:cs typeface="+mn-cs"/>
              </a:rPr>
              <a:t>исследования по теории коллектива и межличностных отношений в педагогическом процессе</a:t>
            </a:r>
            <a:r>
              <a:rPr lang="ru-RU" sz="2000" dirty="0">
                <a:solidFill>
                  <a:srgbClr val="1F497D"/>
                </a:solidFill>
                <a:ea typeface="+mn-ea"/>
                <a:cs typeface="+mn-cs"/>
              </a:rPr>
              <a:t> (А.В. Петровский и его сотрудники, </a:t>
            </a:r>
            <a:r>
              <a:rPr lang="ru-RU" sz="2000" dirty="0" err="1">
                <a:solidFill>
                  <a:srgbClr val="1F497D"/>
                </a:solidFill>
                <a:ea typeface="+mn-ea"/>
                <a:cs typeface="+mn-cs"/>
              </a:rPr>
              <a:t>Я.Л.Коломинский</a:t>
            </a:r>
            <a:r>
              <a:rPr lang="ru-RU" sz="2000" dirty="0">
                <a:solidFill>
                  <a:srgbClr val="1F497D"/>
                </a:solidFill>
                <a:ea typeface="+mn-ea"/>
                <a:cs typeface="+mn-cs"/>
              </a:rPr>
              <a:t>), </a:t>
            </a:r>
            <a:r>
              <a:rPr lang="ru-RU" sz="2000" i="1" dirty="0">
                <a:solidFill>
                  <a:srgbClr val="1F497D"/>
                </a:solidFill>
                <a:ea typeface="+mn-ea"/>
                <a:cs typeface="+mn-cs"/>
              </a:rPr>
              <a:t>цикл трудов по психологии труда учителя </a:t>
            </a:r>
            <a:r>
              <a:rPr lang="ru-RU" sz="2000" dirty="0">
                <a:solidFill>
                  <a:srgbClr val="1F497D"/>
                </a:solidFill>
                <a:ea typeface="+mn-ea"/>
                <a:cs typeface="+mn-cs"/>
              </a:rPr>
              <a:t>(Н.В. Кузьмина и ее сотрудники, А.И. Щербаков и его сотрудники). </a:t>
            </a:r>
            <a:r>
              <a:rPr lang="ru-RU" sz="2000" dirty="0" smtClean="0">
                <a:solidFill>
                  <a:srgbClr val="1F497D"/>
                </a:solidFill>
                <a:ea typeface="+mn-ea"/>
                <a:cs typeface="+mn-cs"/>
              </a:rPr>
              <a:t/>
            </a:r>
            <a:br>
              <a:rPr lang="ru-RU" sz="2000" dirty="0" smtClean="0">
                <a:solidFill>
                  <a:srgbClr val="1F497D"/>
                </a:solidFill>
                <a:ea typeface="+mn-ea"/>
                <a:cs typeface="+mn-cs"/>
              </a:rPr>
            </a:br>
            <a:r>
              <a:rPr lang="ru-RU" sz="2000" dirty="0" smtClean="0">
                <a:solidFill>
                  <a:srgbClr val="1F497D"/>
                </a:solidFill>
                <a:ea typeface="+mn-ea"/>
                <a:cs typeface="+mn-cs"/>
              </a:rPr>
              <a:t>Эти </a:t>
            </a:r>
            <a:r>
              <a:rPr lang="ru-RU" sz="2000" dirty="0">
                <a:solidFill>
                  <a:srgbClr val="1F497D"/>
                </a:solidFill>
                <a:ea typeface="+mn-ea"/>
                <a:cs typeface="+mn-cs"/>
              </a:rPr>
              <a:t>психологические исследования в известной мере подготовили появление в середине 70-х гг. ряда первых отечественных работ по проблемам педагогического общения (В.А. Кан-Калик, С.В. Кондратьева, А.А. Леонтьев, Я.Л. </a:t>
            </a:r>
            <a:r>
              <a:rPr lang="ru-RU" sz="2000" dirty="0" err="1">
                <a:solidFill>
                  <a:srgbClr val="1F497D"/>
                </a:solidFill>
                <a:ea typeface="+mn-ea"/>
                <a:cs typeface="+mn-cs"/>
              </a:rPr>
              <a:t>Коломинский</a:t>
            </a:r>
            <a:r>
              <a:rPr lang="ru-RU" sz="2000" dirty="0">
                <a:solidFill>
                  <a:srgbClr val="1F497D"/>
                </a:solidFill>
                <a:ea typeface="+mn-ea"/>
                <a:cs typeface="+mn-cs"/>
              </a:rPr>
              <a:t>). В них была предпринята попытка изучить структуру и особенности педагогической коммуникации, выделить ее основные образующие компоненты, изучить их взаимосвязь с содержательными и методическими аспектами как педагогического процесса, так и деятельности самого педагога. Так была выделена и формализована категория педагогического общения, которая в педагогической деятельности выступает как ее социально-психологический стержень.</a:t>
            </a:r>
            <a:br>
              <a:rPr lang="ru-RU" sz="2000" dirty="0">
                <a:solidFill>
                  <a:srgbClr val="1F497D"/>
                </a:solidFill>
                <a:ea typeface="+mn-ea"/>
                <a:cs typeface="+mn-cs"/>
              </a:rPr>
            </a:br>
            <a:r>
              <a:rPr lang="ru-RU" sz="2000" dirty="0">
                <a:solidFill>
                  <a:srgbClr val="1F497D"/>
                </a:solidFill>
                <a:ea typeface="+mn-ea"/>
                <a:cs typeface="+mn-cs"/>
              </a:rPr>
              <a:t/>
            </a:r>
            <a:br>
              <a:rPr lang="ru-RU" sz="2000" dirty="0">
                <a:solidFill>
                  <a:srgbClr val="1F497D"/>
                </a:solidFill>
                <a:ea typeface="+mn-ea"/>
                <a:cs typeface="+mn-cs"/>
              </a:rPr>
            </a:br>
            <a:endParaRPr lang="ru-RU" sz="6600" dirty="0"/>
          </a:p>
        </p:txBody>
      </p:sp>
    </p:spTree>
    <p:extLst>
      <p:ext uri="{BB962C8B-B14F-4D97-AF65-F5344CB8AC3E}">
        <p14:creationId xmlns:p14="http://schemas.microsoft.com/office/powerpoint/2010/main" val="1780708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1484784"/>
            <a:ext cx="8784975" cy="4896544"/>
          </a:xfrm>
        </p:spPr>
        <p:txBody>
          <a:bodyPr>
            <a:normAutofit lnSpcReduction="10000"/>
          </a:bodyPr>
          <a:lstStyle/>
          <a:p>
            <a:r>
              <a:rPr lang="ru-RU" dirty="0"/>
              <a:t>Педагогическое общение представляет собой специфическую форму делового межличностного общения, имеющую свои характерные особенности, и в то же время подчиняющуюся общим психологическим закономерностям, присущим общению как форме взаимодействия человека с другими людьми, включающей коммуникативный, интерактивный и перцептивный компоненты.</a:t>
            </a:r>
          </a:p>
          <a:p>
            <a:r>
              <a:rPr lang="ru-RU" dirty="0"/>
              <a:t>Педагогическое общение является основной формой осуществления педагогического процесса. Его продуктивность определяется, прежде всего, целями и ценностями образования и, соответственно, общения, необходимого для его осуществления. </a:t>
            </a:r>
            <a:endParaRPr lang="ru-RU" dirty="0"/>
          </a:p>
        </p:txBody>
      </p:sp>
      <p:sp>
        <p:nvSpPr>
          <p:cNvPr id="3" name="Заголовок 2"/>
          <p:cNvSpPr>
            <a:spLocks noGrp="1"/>
          </p:cNvSpPr>
          <p:nvPr>
            <p:ph type="title"/>
          </p:nvPr>
        </p:nvSpPr>
        <p:spPr>
          <a:xfrm>
            <a:off x="457200" y="476672"/>
            <a:ext cx="8229600" cy="1114384"/>
          </a:xfrm>
        </p:spPr>
        <p:txBody>
          <a:bodyPr>
            <a:normAutofit fontScale="90000"/>
          </a:bodyPr>
          <a:lstStyle/>
          <a:p>
            <a:pPr lvl="0"/>
            <a:r>
              <a:rPr lang="ru-RU" b="1" dirty="0"/>
              <a:t>Сущность и структура педагогического общения</a:t>
            </a:r>
            <a:br>
              <a:rPr lang="ru-RU" b="1" dirty="0"/>
            </a:br>
            <a:endParaRPr lang="ru-RU" dirty="0"/>
          </a:p>
        </p:txBody>
      </p:sp>
    </p:spTree>
    <p:extLst>
      <p:ext uri="{BB962C8B-B14F-4D97-AF65-F5344CB8AC3E}">
        <p14:creationId xmlns:p14="http://schemas.microsoft.com/office/powerpoint/2010/main" val="519719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5"/>
            <a:ext cx="8568952" cy="5632311"/>
          </a:xfrm>
          <a:prstGeom prst="rect">
            <a:avLst/>
          </a:prstGeom>
        </p:spPr>
        <p:txBody>
          <a:bodyPr wrap="square">
            <a:spAutoFit/>
          </a:bodyPr>
          <a:lstStyle/>
          <a:p>
            <a:r>
              <a:rPr lang="ru-RU" sz="2000" dirty="0"/>
              <a:t>Таким образом, </a:t>
            </a:r>
            <a:r>
              <a:rPr lang="ru-RU" sz="2400" i="1" u="sng" dirty="0">
                <a:solidFill>
                  <a:schemeClr val="accent2">
                    <a:lumMod val="50000"/>
                  </a:schemeClr>
                </a:solidFill>
              </a:rPr>
              <a:t>педагогическое общение </a:t>
            </a:r>
            <a:r>
              <a:rPr lang="ru-RU" sz="2400" i="1" dirty="0">
                <a:solidFill>
                  <a:schemeClr val="accent2">
                    <a:lumMod val="50000"/>
                  </a:schemeClr>
                </a:solidFill>
              </a:rPr>
              <a:t>– это многоплановый процесс организации, установления и развития коммуникации, взаимопонимания и взаимодействия между учащимися и педагогами, порождаемый целями, характером и содержанием их совместной деятельности</a:t>
            </a:r>
            <a:r>
              <a:rPr lang="ru-RU" sz="2000" i="1" dirty="0" smtClean="0">
                <a:solidFill>
                  <a:schemeClr val="accent2">
                    <a:lumMod val="50000"/>
                  </a:schemeClr>
                </a:solidFill>
              </a:rPr>
              <a:t>.</a:t>
            </a:r>
          </a:p>
          <a:p>
            <a:endParaRPr lang="ru-RU" sz="2000" i="1" dirty="0" smtClean="0">
              <a:solidFill>
                <a:schemeClr val="accent2">
                  <a:lumMod val="50000"/>
                </a:schemeClr>
              </a:solidFill>
            </a:endParaRPr>
          </a:p>
          <a:p>
            <a:r>
              <a:rPr lang="ru-RU" sz="2000" dirty="0"/>
              <a:t>В общении выделяют </a:t>
            </a:r>
            <a:r>
              <a:rPr lang="ru-RU" sz="2000" i="1" dirty="0"/>
              <a:t>коммуникативную, интерактивную и перцептивную </a:t>
            </a:r>
            <a:r>
              <a:rPr lang="ru-RU" sz="2000" dirty="0"/>
              <a:t>стороны. Существенно, что все эти стороны общения проявляются одновременно.</a:t>
            </a:r>
          </a:p>
          <a:p>
            <a:r>
              <a:rPr lang="ru-RU" sz="2000" i="1" dirty="0"/>
              <a:t>Коммуникативная</a:t>
            </a:r>
            <a:r>
              <a:rPr lang="ru-RU" sz="2000" dirty="0"/>
              <a:t>  сторона реализуется в обмене информацией, </a:t>
            </a:r>
            <a:r>
              <a:rPr lang="ru-RU" sz="2000" i="1" dirty="0"/>
              <a:t>интерактивная </a:t>
            </a:r>
            <a:r>
              <a:rPr lang="ru-RU" sz="2000" dirty="0"/>
              <a:t>– в регуляции взаимодействия партнеров общения при условии однозначности кодирования и декодирования ими знаковых (вербальных, невербальных) систем общения, </a:t>
            </a:r>
            <a:endParaRPr lang="ru-RU" sz="2000" dirty="0" smtClean="0"/>
          </a:p>
          <a:p>
            <a:r>
              <a:rPr lang="ru-RU" sz="2000" i="1" dirty="0" smtClean="0"/>
              <a:t>перцептивная</a:t>
            </a:r>
            <a:r>
              <a:rPr lang="ru-RU" sz="2000" dirty="0" smtClean="0"/>
              <a:t> </a:t>
            </a:r>
            <a:r>
              <a:rPr lang="ru-RU" sz="2000" dirty="0"/>
              <a:t>же – в «прочтении» собеседника за счет таких психологических механизмов, как сравнение, идентификация, апперцепция, рефлексия. </a:t>
            </a:r>
            <a:endParaRPr lang="ru-RU" sz="2000" i="1" dirty="0">
              <a:solidFill>
                <a:schemeClr val="accent2">
                  <a:lumMod val="50000"/>
                </a:schemeClr>
              </a:solidFill>
            </a:endParaRPr>
          </a:p>
          <a:p>
            <a:r>
              <a:rPr lang="ru-RU" sz="2000" i="1" dirty="0">
                <a:solidFill>
                  <a:schemeClr val="accent2">
                    <a:lumMod val="50000"/>
                  </a:schemeClr>
                </a:solidFill>
              </a:rPr>
              <a:t> </a:t>
            </a:r>
          </a:p>
        </p:txBody>
      </p:sp>
    </p:spTree>
    <p:extLst>
      <p:ext uri="{BB962C8B-B14F-4D97-AF65-F5344CB8AC3E}">
        <p14:creationId xmlns:p14="http://schemas.microsoft.com/office/powerpoint/2010/main" val="3273974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620688"/>
            <a:ext cx="8568952" cy="5324535"/>
          </a:xfrm>
          <a:prstGeom prst="rect">
            <a:avLst/>
          </a:prstGeom>
        </p:spPr>
        <p:txBody>
          <a:bodyPr wrap="square">
            <a:spAutoFit/>
          </a:bodyPr>
          <a:lstStyle/>
          <a:p>
            <a:r>
              <a:rPr lang="ru-RU" sz="2000" i="1" u="sng" dirty="0"/>
              <a:t>Функционально педагогическое общение </a:t>
            </a:r>
            <a:r>
              <a:rPr lang="ru-RU" sz="2000" dirty="0"/>
              <a:t>– это контактное (дистантное), информационное, побудительное, координационное взаимодействие, устанавливающее отношения всех субъектов образовательного процесса. </a:t>
            </a:r>
            <a:r>
              <a:rPr lang="ru-RU" sz="2000" dirty="0" smtClean="0"/>
              <a:t>Образующийся </a:t>
            </a:r>
            <a:r>
              <a:rPr lang="ru-RU" sz="2000" dirty="0"/>
              <a:t>в нем специфический синтез всех его основных характеристик выражается в новом качественном содержании взаимодействия субъектов образовательного процесса, определяемого особенностями той системы отношений или «педагогической системы», в которой они находятся.</a:t>
            </a:r>
          </a:p>
          <a:p>
            <a:r>
              <a:rPr lang="ru-RU" sz="2000" dirty="0"/>
              <a:t> </a:t>
            </a:r>
          </a:p>
          <a:p>
            <a:r>
              <a:rPr lang="ru-RU" sz="2000" dirty="0"/>
              <a:t>Выделяют следующие характеристики общения в процессе педагогической деятельности:</a:t>
            </a:r>
          </a:p>
          <a:p>
            <a:pPr marL="342900" lvl="0" indent="-342900">
              <a:buFont typeface="Wingdings" panose="05000000000000000000" pitchFamily="2" charset="2"/>
              <a:buChar char="v"/>
            </a:pPr>
            <a:r>
              <a:rPr lang="ru-RU" sz="2000" dirty="0"/>
              <a:t>Общая сложившаяся система общения педагога и учащихся (определенный стиль общения);</a:t>
            </a:r>
          </a:p>
          <a:p>
            <a:pPr marL="342900" lvl="0" indent="-342900">
              <a:buFont typeface="Wingdings" panose="05000000000000000000" pitchFamily="2" charset="2"/>
              <a:buChar char="v"/>
            </a:pPr>
            <a:r>
              <a:rPr lang="ru-RU" sz="2000" dirty="0"/>
              <a:t>Система общения, характерная для конкретного этапа педагогической деятельности;</a:t>
            </a:r>
          </a:p>
          <a:p>
            <a:pPr marL="342900" lvl="0" indent="-342900">
              <a:buFont typeface="Wingdings" panose="05000000000000000000" pitchFamily="2" charset="2"/>
              <a:buChar char="v"/>
            </a:pPr>
            <a:r>
              <a:rPr lang="ru-RU" sz="2000" dirty="0"/>
              <a:t>Ситуативная система общения, возникающая при решении конкретной педагогической и коммуникативной задачи.</a:t>
            </a:r>
          </a:p>
        </p:txBody>
      </p:sp>
    </p:spTree>
    <p:extLst>
      <p:ext uri="{BB962C8B-B14F-4D97-AF65-F5344CB8AC3E}">
        <p14:creationId xmlns:p14="http://schemas.microsoft.com/office/powerpoint/2010/main" val="1271406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ru-RU" b="1" dirty="0"/>
              <a:t>Виды педагогического общения</a:t>
            </a:r>
            <a:br>
              <a:rPr lang="ru-RU" b="1" dirty="0"/>
            </a:br>
            <a:r>
              <a:rPr lang="ru-RU" sz="2200" dirty="0" smtClean="0"/>
              <a:t>(классификация по </a:t>
            </a:r>
            <a:r>
              <a:rPr lang="ru-RU" sz="2200" dirty="0" err="1" smtClean="0"/>
              <a:t>А.А.Леонтьеву</a:t>
            </a:r>
            <a:r>
              <a:rPr lang="ru-RU" sz="2200" dirty="0" smtClean="0"/>
              <a:t>)</a:t>
            </a:r>
            <a:endParaRPr lang="ru-RU" sz="2200" dirty="0"/>
          </a:p>
        </p:txBody>
      </p:sp>
      <p:pic>
        <p:nvPicPr>
          <p:cNvPr id="3" name="Рисунок 2" descr="http://buklib.net/image/72/o_4e8a4866eaa498a9_html_6cdb6f1.gif"/>
          <p:cNvPicPr/>
          <p:nvPr/>
        </p:nvPicPr>
        <p:blipFill>
          <a:blip r:embed="rId2" cstate="print">
            <a:extLst>
              <a:ext uri="{BEBA8EAE-BF5A-486C-A8C5-ECC9F3942E4B}">
                <a14:imgProps xmlns:a14="http://schemas.microsoft.com/office/drawing/2010/main">
                  <a14:imgLayer r:embed="rId3">
                    <a14:imgEffect>
                      <a14:sharpenSoften amount="50000"/>
                    </a14:imgEffect>
                    <a14:imgEffect>
                      <a14:colorTemperature colorTemp="72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755576" y="1772816"/>
            <a:ext cx="7848872" cy="4464496"/>
          </a:xfrm>
          <a:prstGeom prst="rect">
            <a:avLst/>
          </a:prstGeom>
          <a:noFill/>
          <a:ln>
            <a:noFill/>
          </a:ln>
        </p:spPr>
      </p:pic>
    </p:spTree>
    <p:extLst>
      <p:ext uri="{BB962C8B-B14F-4D97-AF65-F5344CB8AC3E}">
        <p14:creationId xmlns:p14="http://schemas.microsoft.com/office/powerpoint/2010/main" val="1070220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0536" y="332656"/>
            <a:ext cx="8784976" cy="5940088"/>
          </a:xfrm>
          <a:prstGeom prst="rect">
            <a:avLst/>
          </a:prstGeom>
        </p:spPr>
        <p:txBody>
          <a:bodyPr wrap="square">
            <a:spAutoFit/>
          </a:bodyPr>
          <a:lstStyle/>
          <a:p>
            <a:r>
              <a:rPr lang="ru-RU" sz="2000" dirty="0"/>
              <a:t>1. </a:t>
            </a:r>
            <a:r>
              <a:rPr lang="ru-RU" sz="2000" i="1" u="sng" dirty="0"/>
              <a:t>Социально-ориентированное общение</a:t>
            </a:r>
            <a:r>
              <a:rPr lang="ru-RU" sz="2000" dirty="0"/>
              <a:t>, формами которого являются лекция, доклад, ораторская речь, обращенная к некоторой аудитории. Лектор или докладчик выступает при этом как представитель общества, он побуждает людей к непосредственной социальной активности, стремится объединить слушателей вокруг некоторой социально значимой идеи, задачи и т.п., обеспечивает “фон” для социального воздействия, формирует идеи, изменяет их убеждения.</a:t>
            </a:r>
          </a:p>
          <a:p>
            <a:r>
              <a:rPr lang="ru-RU" sz="2000" dirty="0"/>
              <a:t> </a:t>
            </a:r>
            <a:r>
              <a:rPr lang="ru-RU" sz="2000" dirty="0" smtClean="0"/>
              <a:t>2</a:t>
            </a:r>
            <a:r>
              <a:rPr lang="ru-RU" sz="2000" dirty="0"/>
              <a:t>. </a:t>
            </a:r>
            <a:r>
              <a:rPr lang="ru-RU" sz="2000" i="1" u="sng" dirty="0"/>
              <a:t>Групповое предметно-ориентированное общение</a:t>
            </a:r>
            <a:r>
              <a:rPr lang="ru-RU" sz="2000" dirty="0"/>
              <a:t>. Здесь на первом месте стоят производственные отношения. Цель такого общения и его предмет состоят в организации коллективного взаимодействия участников общения в совместном труде, в учебе.</a:t>
            </a:r>
          </a:p>
          <a:p>
            <a:r>
              <a:rPr lang="ru-RU" sz="2000" dirty="0"/>
              <a:t> </a:t>
            </a:r>
            <a:r>
              <a:rPr lang="ru-RU" sz="2000" dirty="0" smtClean="0"/>
              <a:t>3</a:t>
            </a:r>
            <a:r>
              <a:rPr lang="ru-RU" sz="2000" dirty="0"/>
              <a:t>. </a:t>
            </a:r>
            <a:r>
              <a:rPr lang="ru-RU" sz="2000" i="1" u="sng" dirty="0"/>
              <a:t>Личностно-ориентированное общение</a:t>
            </a:r>
            <a:r>
              <a:rPr lang="ru-RU" sz="2000" dirty="0"/>
              <a:t> представляет собой общение субъектов учебно-воспитательного процесса друг с другом, направленное на решение личностных задач, в том числе и в процессе совместной деятельности.</a:t>
            </a:r>
          </a:p>
          <a:p>
            <a:r>
              <a:rPr lang="ru-RU" sz="2000" dirty="0"/>
              <a:t> </a:t>
            </a:r>
            <a:r>
              <a:rPr lang="ru-RU" sz="2000" dirty="0" smtClean="0"/>
              <a:t>4</a:t>
            </a:r>
            <a:r>
              <a:rPr lang="ru-RU" sz="2000" dirty="0"/>
              <a:t>. </a:t>
            </a:r>
            <a:r>
              <a:rPr lang="ru-RU" sz="2000" i="1" u="sng" dirty="0"/>
              <a:t>Психологические взаимоотношения</a:t>
            </a:r>
            <a:r>
              <a:rPr lang="ru-RU" sz="2000" dirty="0"/>
              <a:t> представляют собой особый вид общения, при котором, по словам А.А. Леонтьева, взаимоотношения “субъективно для человека стоят в центре; он порой не догадывается, что за ними скрыты отношения общественные”.</a:t>
            </a:r>
          </a:p>
        </p:txBody>
      </p:sp>
    </p:spTree>
    <p:extLst>
      <p:ext uri="{BB962C8B-B14F-4D97-AF65-F5344CB8AC3E}">
        <p14:creationId xmlns:p14="http://schemas.microsoft.com/office/powerpoint/2010/main" val="21246308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Другая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BF"/>
      </a:hlink>
      <a:folHlink>
        <a:srgbClr val="800080"/>
      </a:folHlink>
    </a:clrScheme>
    <a:fontScheme name="Сетка">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217</TotalTime>
  <Words>1139</Words>
  <Application>Microsoft Office PowerPoint</Application>
  <PresentationFormat>Экран (4:3)</PresentationFormat>
  <Paragraphs>120</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Волна</vt:lpstr>
      <vt:lpstr>Педагогическое общение</vt:lpstr>
      <vt:lpstr>Содержание </vt:lpstr>
      <vt:lpstr>Введение </vt:lpstr>
      <vt:lpstr>Начало изучению этих вопросов положили несколько направлений исследований, проводившихся и проводимых в стране. Это работы по вопросам социальной перцепции (А.А. Бодалев и его сотрудники), исследования по теории коллектива и межличностных отношений в педагогическом процессе (А.В. Петровский и его сотрудники, Я.Л.Коломинский), цикл трудов по психологии труда учителя (Н.В. Кузьмина и ее сотрудники, А.И. Щербаков и его сотрудники).  Эти психологические исследования в известной мере подготовили появление в середине 70-х гг. ряда первых отечественных работ по проблемам педагогического общения (В.А. Кан-Калик, С.В. Кондратьева, А.А. Леонтьев, Я.Л. Коломинский). В них была предпринята попытка изучить структуру и особенности педагогической коммуникации, выделить ее основные образующие компоненты, изучить их взаимосвязь с содержательными и методическими аспектами как педагогического процесса, так и деятельности самого педагога. Так была выделена и формализована категория педагогического общения, которая в педагогической деятельности выступает как ее социально-психологический стержень.  </vt:lpstr>
      <vt:lpstr>Сущность и структура педагогического общения </vt:lpstr>
      <vt:lpstr>Презентация PowerPoint</vt:lpstr>
      <vt:lpstr>Презентация PowerPoint</vt:lpstr>
      <vt:lpstr>Виды педагогического общения (классификация по А.А.Леонтьеву)</vt:lpstr>
      <vt:lpstr>Презентация PowerPoint</vt:lpstr>
      <vt:lpstr>Стили педагогического общения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Культура педагогического общения </vt:lpstr>
      <vt:lpstr>Презентация PowerPoint</vt:lpstr>
      <vt:lpstr>Презентация PowerPoint</vt:lpstr>
      <vt:lpstr>Презентация PowerPoint</vt:lpstr>
      <vt:lpstr>Заключение</vt:lpstr>
      <vt:lpstr>Презентация PowerPoint</vt:lpstr>
      <vt:lpstr>Литература</vt:lpstr>
      <vt:lpstr>Спасибо за внимание!</vt:lpstr>
    </vt:vector>
  </TitlesOfParts>
  <Company>UralSOFT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Педагогическое общение</dc:title>
  <dc:creator>Пользователь Windows</dc:creator>
  <cp:lastModifiedBy>Пользователь Windows</cp:lastModifiedBy>
  <cp:revision>17</cp:revision>
  <dcterms:created xsi:type="dcterms:W3CDTF">2015-06-09T14:00:14Z</dcterms:created>
  <dcterms:modified xsi:type="dcterms:W3CDTF">2015-06-09T17:37:36Z</dcterms:modified>
</cp:coreProperties>
</file>