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71480"/>
            <a:ext cx="61722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МБОУ «НОШ» с.Хову-Аксы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59370" y="1643050"/>
            <a:ext cx="6625532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Доклад по теме: Положение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наставничестве</a:t>
            </a:r>
          </a:p>
          <a:p>
            <a:pPr algn="r"/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Руководитель ШМО:</a:t>
            </a:r>
          </a:p>
          <a:p>
            <a:pPr algn="r"/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Ланзыы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А.Н.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901014" cy="6116786"/>
          </a:xfrm>
        </p:spPr>
        <p:txBody>
          <a:bodyPr>
            <a:normAutofit fontScale="92500" lnSpcReduction="20000"/>
          </a:bodyPr>
          <a:lstStyle/>
          <a:p>
            <a:pPr algn="just" fontAlgn="base"/>
            <a:r>
              <a:rPr lang="ru-RU" sz="2600" b="1" i="1" dirty="0" smtClean="0"/>
              <a:t>Школьное наставничество </a:t>
            </a:r>
            <a:r>
              <a:rPr lang="ru-RU" sz="2600" dirty="0" smtClean="0"/>
              <a:t>– разновидность индивидуальной воспитательной работы с впервые принятыми учителями, не имеющими трудового стажа педагогической деятельности в образовательных учреждениях или со специалистами, назначенными на должность, по которой они не имеют опыта работы.</a:t>
            </a:r>
          </a:p>
          <a:p>
            <a:pPr algn="just" fontAlgn="base"/>
            <a:r>
              <a:rPr lang="ru-RU" sz="2600" b="1" i="1" dirty="0" smtClean="0"/>
              <a:t>Наставник</a:t>
            </a:r>
            <a:r>
              <a:rPr lang="ru-RU" sz="2600" dirty="0" smtClean="0"/>
              <a:t> – опытный учитель, обладающий высокими профессиональными и нравственными качествами, знаниями в области методики преподавания и воспитания.</a:t>
            </a:r>
          </a:p>
          <a:p>
            <a:pPr algn="just" fontAlgn="base"/>
            <a:r>
              <a:rPr lang="ru-RU" sz="2600" b="1" i="1" dirty="0" smtClean="0"/>
              <a:t>Молодой специалист </a:t>
            </a:r>
            <a:r>
              <a:rPr lang="ru-RU" sz="2600" dirty="0" smtClean="0"/>
              <a:t>– начинающий учитель, как правило, овладевший знаниями основ педагогики по программе вуза, проявивший желание и склонность к дальнейшему совершенствованию своих навыков и умений. Он повышает свою квалификацию под непосредственным руководством наставника по согласованному плану профессионального становления.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686700" cy="6045348"/>
          </a:xfrm>
        </p:spPr>
        <p:txBody>
          <a:bodyPr>
            <a:normAutofit fontScale="92500" lnSpcReduction="20000"/>
          </a:bodyPr>
          <a:lstStyle/>
          <a:p>
            <a:pPr algn="ctr" fontAlgn="base">
              <a:buNone/>
            </a:pPr>
            <a:r>
              <a:rPr lang="ru-RU" b="1" i="1" u="sng" dirty="0" smtClean="0"/>
              <a:t>Цели </a:t>
            </a:r>
            <a:r>
              <a:rPr lang="ru-RU" b="1" i="1" u="sng" dirty="0" smtClean="0"/>
              <a:t>и задачи наставничества:</a:t>
            </a:r>
            <a:endParaRPr lang="ru-RU" b="1" i="1" dirty="0" smtClean="0"/>
          </a:p>
          <a:p>
            <a:pPr algn="just" fontAlgn="base"/>
            <a:r>
              <a:rPr lang="ru-RU" dirty="0" smtClean="0"/>
              <a:t>1.Целью </a:t>
            </a:r>
            <a:r>
              <a:rPr lang="ru-RU" dirty="0" smtClean="0"/>
              <a:t>школьного наставничества в школе является оказание помощи молодым учителям в их профессиональном становлении, а также формирование в школе кадрового ядра.</a:t>
            </a:r>
          </a:p>
          <a:p>
            <a:pPr algn="just" fontAlgn="base"/>
            <a:r>
              <a:rPr lang="ru-RU" dirty="0" smtClean="0"/>
              <a:t>2</a:t>
            </a:r>
            <a:r>
              <a:rPr lang="ru-RU" dirty="0" smtClean="0"/>
              <a:t>. Основными задачами школьного наставничества являются:</a:t>
            </a:r>
          </a:p>
          <a:p>
            <a:pPr algn="just" fontAlgn="base"/>
            <a:r>
              <a:rPr lang="ru-RU" dirty="0" smtClean="0"/>
              <a:t>- привитие молодым специалистам интереса к педагогической деятельности и закрепление учителей в школе;</a:t>
            </a:r>
          </a:p>
          <a:p>
            <a:pPr algn="just" fontAlgn="base"/>
            <a:r>
              <a:rPr lang="ru-RU" dirty="0" smtClean="0"/>
              <a:t>- ускорение процесса профессионального становления учителя и развитие способности самостоятельно и качественно выполнять возложенные на него обязанности по занимаемой должности;</a:t>
            </a:r>
          </a:p>
          <a:p>
            <a:pPr algn="just" fontAlgn="base"/>
            <a:r>
              <a:rPr lang="ru-RU" dirty="0" smtClean="0"/>
              <a:t>- адаптация по корпоративной культуре, усвоение лучших традиций коллектива школы и правил поведения в образовательном учреждении, сознательного и творческого отношения к выполнению обязанностей учителя.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0"/>
            <a:ext cx="7929618" cy="6858000"/>
          </a:xfrm>
        </p:spPr>
        <p:txBody>
          <a:bodyPr>
            <a:noAutofit/>
          </a:bodyPr>
          <a:lstStyle/>
          <a:p>
            <a:pPr algn="ctr" fontAlgn="base">
              <a:buNone/>
            </a:pPr>
            <a:r>
              <a:rPr lang="ru-RU" sz="2000" b="1" i="1" u="sng" dirty="0" smtClean="0"/>
              <a:t>Обязанности наставника:</a:t>
            </a:r>
            <a:endParaRPr lang="ru-RU" sz="2000" b="1" i="1" dirty="0" smtClean="0"/>
          </a:p>
          <a:p>
            <a:pPr algn="just" fontAlgn="base"/>
            <a:r>
              <a:rPr lang="ru-RU" sz="2000" dirty="0" smtClean="0"/>
              <a:t>- Знать требования законодательства в сфере образования, ведомственных нормативных актов, определяющих права и обязанности молодого специалиста по занимаемой должности;</a:t>
            </a:r>
          </a:p>
          <a:p>
            <a:pPr algn="just" fontAlgn="base"/>
            <a:r>
              <a:rPr lang="ru-RU" sz="2000" dirty="0" smtClean="0"/>
              <a:t>- разрабатывать совместно с молодым специалистом план профессионального становления последнего с учетом уровня его интеллектуального развития, педагогической, методической и профессиональной подготовки по предмету;</a:t>
            </a:r>
          </a:p>
          <a:p>
            <a:pPr algn="just" fontAlgn="base"/>
            <a:r>
              <a:rPr lang="ru-RU" sz="2000" dirty="0" smtClean="0"/>
              <a:t>- изучать деловые и нравственные качества молодого специалиста, его отношение к проведению занятий, коллективу школы, учащимся и их родителям, увлечения, наклонности, круг </a:t>
            </a:r>
            <a:r>
              <a:rPr lang="ru-RU" sz="2000" dirty="0" err="1" smtClean="0"/>
              <a:t>досугового</a:t>
            </a:r>
            <a:r>
              <a:rPr lang="ru-RU" sz="2000" dirty="0" smtClean="0"/>
              <a:t> общения;</a:t>
            </a:r>
          </a:p>
          <a:p>
            <a:pPr algn="just" fontAlgn="base"/>
            <a:r>
              <a:rPr lang="ru-RU" sz="2000" dirty="0" smtClean="0"/>
              <a:t>- знакомить молодого специалиста со школой, с расположением учебных классов, кабинетов, служебных и бытовых помещений;</a:t>
            </a:r>
          </a:p>
          <a:p>
            <a:pPr algn="just" fontAlgn="base"/>
            <a:r>
              <a:rPr lang="ru-RU" sz="2000" dirty="0" smtClean="0"/>
              <a:t>- вводить в должность (знакомить с основными обязанностями, требованиями, предъявляемыми к учителю – предметнику, правилами внутреннего трудового распорядка, охраны труда и техники безопасности);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758138" cy="6188224"/>
          </a:xfrm>
        </p:spPr>
        <p:txBody>
          <a:bodyPr>
            <a:normAutofit fontScale="62500" lnSpcReduction="20000"/>
          </a:bodyPr>
          <a:lstStyle/>
          <a:p>
            <a:pPr algn="just" fontAlgn="base"/>
            <a:r>
              <a:rPr lang="ru-RU" sz="2900" dirty="0" smtClean="0"/>
              <a:t>- проводить необходимое обучение; контролировать и оценивать самостоятельное проведение молодым специалистом учебных занятий и внеклассных мероприятий;</a:t>
            </a:r>
          </a:p>
          <a:p>
            <a:pPr algn="just" fontAlgn="base"/>
            <a:r>
              <a:rPr lang="ru-RU" sz="2900" dirty="0" smtClean="0"/>
              <a:t>- разрабатывать совместно с молодым специалистом План профессионального становления; давать конкретные задания с определенным сроком их выполнения; контролировать работу, оказывать необходимую помощь;</a:t>
            </a:r>
          </a:p>
          <a:p>
            <a:pPr algn="just" fontAlgn="base"/>
            <a:r>
              <a:rPr lang="ru-RU" sz="2900" dirty="0" smtClean="0"/>
              <a:t>- оказывать молодому специалисту индивидуальную помощь в овладении педагогической профессией, практическими приемами и способами качественного проведения занятий, выявлять и совместно устранять допущенные ошибки;</a:t>
            </a:r>
          </a:p>
          <a:p>
            <a:pPr algn="just" fontAlgn="base"/>
            <a:r>
              <a:rPr lang="ru-RU" sz="2900" dirty="0" smtClean="0"/>
              <a:t>- личным примером развивать положительные качества молодого специалиста, корректировать его поведение в школе, привлекать к участию в общественной жизни коллектива, содействовать развитию общекультурного и профессионального кругозора;</a:t>
            </a:r>
          </a:p>
          <a:p>
            <a:pPr algn="just" fontAlgn="base"/>
            <a:r>
              <a:rPr lang="ru-RU" sz="2900" dirty="0" smtClean="0"/>
              <a:t>- участвовать в обсуждении вопросов, связанных с педагогической и общественной деятельностью молодого специалиста, вносить предложения о его поощрении или применении мер воспитательного и дисциплинарного воздействия;</a:t>
            </a:r>
          </a:p>
          <a:p>
            <a:pPr algn="just" fontAlgn="base"/>
            <a:r>
              <a:rPr lang="ru-RU" sz="2900" dirty="0" smtClean="0"/>
              <a:t>- подводить итоги профессиональной адаптации молодого специалиста, составлять отчет по итогам наставничества с заключением о результатах прохождения адаптации, с предложениями по дальнейшей работе молодого специалиста.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615262" cy="6188224"/>
          </a:xfrm>
        </p:spPr>
        <p:txBody>
          <a:bodyPr>
            <a:normAutofit fontScale="77500" lnSpcReduction="20000"/>
          </a:bodyPr>
          <a:lstStyle/>
          <a:p>
            <a:pPr algn="ctr" fontAlgn="base">
              <a:buNone/>
            </a:pPr>
            <a:r>
              <a:rPr lang="ru-RU" b="1" i="1" u="sng" dirty="0" smtClean="0"/>
              <a:t>Обязанности молодого специалиста:</a:t>
            </a:r>
            <a:endParaRPr lang="ru-RU" b="1" i="1" dirty="0" smtClean="0"/>
          </a:p>
          <a:p>
            <a:pPr fontAlgn="base"/>
            <a:r>
              <a:rPr lang="ru-RU" dirty="0" smtClean="0"/>
              <a:t>1</a:t>
            </a:r>
            <a:r>
              <a:rPr lang="ru-RU" dirty="0" smtClean="0"/>
              <a:t>. Кандидатура молодого специалиста для закрепления наставника рассматривается на заседании методического объединения с указанием срока наставничества и будущей специализации и утверждается приказом директора школы.</a:t>
            </a:r>
          </a:p>
          <a:p>
            <a:pPr fontAlgn="base"/>
            <a:r>
              <a:rPr lang="ru-RU" dirty="0" smtClean="0"/>
              <a:t>2</a:t>
            </a:r>
            <a:r>
              <a:rPr lang="ru-RU" dirty="0" smtClean="0"/>
              <a:t>.   В период наставничества молодой специалист обязан:</a:t>
            </a:r>
          </a:p>
          <a:p>
            <a:pPr fontAlgn="base"/>
            <a:r>
              <a:rPr lang="ru-RU" dirty="0" smtClean="0"/>
              <a:t>- изучать Закон РФ «Об образовании», нормативные акты, определяющие его служебную деятельность, структуру, штаты, особенности деятельности школы и функциональные обязанности по занимаемой должности;</a:t>
            </a:r>
          </a:p>
          <a:p>
            <a:pPr fontAlgn="base"/>
            <a:r>
              <a:rPr lang="ru-RU" dirty="0" smtClean="0"/>
              <a:t>- выполнять план профессионального становления в установленные сроки;</a:t>
            </a:r>
          </a:p>
          <a:p>
            <a:pPr fontAlgn="base"/>
            <a:r>
              <a:rPr lang="ru-RU" dirty="0" smtClean="0"/>
              <a:t>- постоянно работать над повышением профессионального мастерства, овладевать практическими навыками по занимаемой должности;</a:t>
            </a:r>
          </a:p>
          <a:p>
            <a:pPr fontAlgn="base"/>
            <a:r>
              <a:rPr lang="ru-RU" dirty="0" smtClean="0"/>
              <a:t>- учиться у наставника передовым методам и формам работы, правильно строить свои взаимоотношения с ним;</a:t>
            </a:r>
          </a:p>
          <a:p>
            <a:pPr fontAlgn="base"/>
            <a:r>
              <a:rPr lang="ru-RU" dirty="0" smtClean="0"/>
              <a:t>- совершенствовать свой общеобразовательный и культурный уровень;</a:t>
            </a:r>
          </a:p>
          <a:p>
            <a:pPr fontAlgn="base"/>
            <a:r>
              <a:rPr lang="ru-RU" dirty="0" smtClean="0"/>
              <a:t>- периодически отчитываться о своей работе перед наставником и руководителем методического объединения.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686700" cy="6116786"/>
          </a:xfrm>
        </p:spPr>
        <p:txBody>
          <a:bodyPr>
            <a:normAutofit fontScale="32500" lnSpcReduction="20000"/>
          </a:bodyPr>
          <a:lstStyle/>
          <a:p>
            <a:pPr algn="ctr" fontAlgn="base">
              <a:buNone/>
            </a:pPr>
            <a:r>
              <a:rPr lang="ru-RU" sz="5200" b="1" i="1" u="sng" dirty="0" smtClean="0"/>
              <a:t>Права наставника:</a:t>
            </a:r>
            <a:endParaRPr lang="ru-RU" sz="5200" b="1" i="1" dirty="0" smtClean="0"/>
          </a:p>
          <a:p>
            <a:pPr algn="just" fontAlgn="base"/>
            <a:r>
              <a:rPr lang="ru-RU" sz="5200" dirty="0" smtClean="0"/>
              <a:t>1</a:t>
            </a:r>
            <a:r>
              <a:rPr lang="ru-RU" sz="5200" dirty="0" smtClean="0"/>
              <a:t>. С согласия заместителя директора по УВР подключать для дополнительного обучения молодого специалиста других сотрудников школы;</a:t>
            </a:r>
          </a:p>
          <a:p>
            <a:pPr algn="just" fontAlgn="base"/>
            <a:r>
              <a:rPr lang="ru-RU" sz="5200" dirty="0" smtClean="0"/>
              <a:t>2</a:t>
            </a:r>
            <a:r>
              <a:rPr lang="ru-RU" sz="5200" dirty="0" smtClean="0"/>
              <a:t>. Требовать рабочие отчеты у молодого специалиста как в устной, так и в письменной форме</a:t>
            </a:r>
            <a:r>
              <a:rPr lang="ru-RU" sz="5200" dirty="0" smtClean="0"/>
              <a:t>.</a:t>
            </a:r>
          </a:p>
          <a:p>
            <a:pPr algn="ctr" fontAlgn="base">
              <a:buNone/>
            </a:pPr>
            <a:r>
              <a:rPr lang="ru-RU" sz="5200" b="1" i="1" u="sng" dirty="0" smtClean="0"/>
              <a:t>Права молодого специалиста:</a:t>
            </a:r>
            <a:endParaRPr lang="ru-RU" sz="5200" b="1" i="1" dirty="0" smtClean="0"/>
          </a:p>
          <a:p>
            <a:pPr algn="just" fontAlgn="base">
              <a:buNone/>
            </a:pPr>
            <a:r>
              <a:rPr lang="ru-RU" sz="5200" dirty="0" smtClean="0"/>
              <a:t>     Молодой </a:t>
            </a:r>
            <a:r>
              <a:rPr lang="ru-RU" sz="5200" dirty="0" smtClean="0"/>
              <a:t>специалист имеет право:</a:t>
            </a:r>
          </a:p>
          <a:p>
            <a:pPr algn="just" fontAlgn="base"/>
            <a:r>
              <a:rPr lang="ru-RU" sz="5200" dirty="0" smtClean="0"/>
              <a:t>- вносить на рассмотрение администрации гимназии предложения по совершенствованию работы, связанной с наставничеством;</a:t>
            </a:r>
          </a:p>
          <a:p>
            <a:pPr algn="just" fontAlgn="base"/>
            <a:r>
              <a:rPr lang="ru-RU" sz="5200" dirty="0" smtClean="0"/>
              <a:t>- защищать профессиональную честь и достоинство;</a:t>
            </a:r>
          </a:p>
          <a:p>
            <a:pPr algn="just" fontAlgn="base"/>
            <a:r>
              <a:rPr lang="ru-RU" sz="5200" dirty="0" smtClean="0"/>
              <a:t>- знакомиться с жалобами и другими документами, содержащими оценку его работы, давать по ним объяснения;</a:t>
            </a:r>
          </a:p>
          <a:p>
            <a:pPr algn="just" fontAlgn="base"/>
            <a:r>
              <a:rPr lang="ru-RU" sz="5200" dirty="0" smtClean="0"/>
              <a:t>- посещать внешние организации по вопросам, связанным с педагогической деятельностью;</a:t>
            </a:r>
          </a:p>
          <a:p>
            <a:pPr algn="just" fontAlgn="base"/>
            <a:r>
              <a:rPr lang="ru-RU" sz="5200" dirty="0" smtClean="0"/>
              <a:t>- повышать квалификацию удобным для себя способом;</a:t>
            </a:r>
          </a:p>
          <a:p>
            <a:pPr algn="just" fontAlgn="base"/>
            <a:r>
              <a:rPr lang="ru-RU" sz="5200" dirty="0" smtClean="0"/>
              <a:t>- защищать свои интересы самостоятельно и (или) через представителя, в том числе адвоката, в случае дисциплинарного или служебного расследования, связанного с нарушением норм профессиональной этики;</a:t>
            </a:r>
          </a:p>
          <a:p>
            <a:pPr algn="just" fontAlgn="base"/>
            <a:r>
              <a:rPr lang="ru-RU" sz="5200" dirty="0" smtClean="0"/>
              <a:t>- требовать конфиденциальности дисциплинарного (служебного) расследования, за исключением случаев, предусмотренных законом.</a:t>
            </a:r>
          </a:p>
          <a:p>
            <a:pPr fontAlgn="base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758138" cy="6116786"/>
          </a:xfrm>
        </p:spPr>
        <p:txBody>
          <a:bodyPr>
            <a:normAutofit fontScale="92500"/>
          </a:bodyPr>
          <a:lstStyle/>
          <a:p>
            <a:pPr algn="ctr" fontAlgn="base">
              <a:buNone/>
            </a:pPr>
            <a:r>
              <a:rPr lang="ru-RU" b="1" i="1" u="sng" dirty="0" smtClean="0"/>
              <a:t>Документы, регламентирующие наставничество:</a:t>
            </a:r>
            <a:endParaRPr lang="ru-RU" b="1" i="1" dirty="0" smtClean="0"/>
          </a:p>
          <a:p>
            <a:pPr algn="just" fontAlgn="base">
              <a:buNone/>
            </a:pPr>
            <a:r>
              <a:rPr lang="ru-RU" dirty="0" smtClean="0"/>
              <a:t> </a:t>
            </a:r>
            <a:r>
              <a:rPr lang="ru-RU" dirty="0" smtClean="0"/>
              <a:t>         К </a:t>
            </a:r>
            <a:r>
              <a:rPr lang="ru-RU" dirty="0" smtClean="0"/>
              <a:t>документам, регламентирующим деятельность наставников, относятся:</a:t>
            </a:r>
          </a:p>
          <a:p>
            <a:pPr algn="just" fontAlgn="base"/>
            <a:r>
              <a:rPr lang="ru-RU" dirty="0" smtClean="0"/>
              <a:t>- настоящее Положение;</a:t>
            </a:r>
          </a:p>
          <a:p>
            <a:pPr algn="just" fontAlgn="base"/>
            <a:r>
              <a:rPr lang="ru-RU" dirty="0" smtClean="0"/>
              <a:t>- приказ директора школы об организации наставничества;</a:t>
            </a:r>
          </a:p>
          <a:p>
            <a:pPr algn="just" fontAlgn="base"/>
            <a:r>
              <a:rPr lang="ru-RU" dirty="0" smtClean="0"/>
              <a:t>- планы работы педагогического совета, учебно-воспитательного совета, методических объединений;</a:t>
            </a:r>
          </a:p>
          <a:p>
            <a:pPr algn="just" fontAlgn="base"/>
            <a:r>
              <a:rPr lang="ru-RU" dirty="0" smtClean="0"/>
              <a:t>- протоколы заседаний педагогического совета, учебно-воспитательного совета, методических объединений, на которых рассматривались вопросы наставничества;</a:t>
            </a:r>
          </a:p>
          <a:p>
            <a:pPr algn="just" fontAlgn="base"/>
            <a:r>
              <a:rPr lang="ru-RU" dirty="0" smtClean="0"/>
              <a:t>- методические рекомендации и обзоры по передовому опыту проведения работы по наставничеству.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2428868"/>
            <a:ext cx="68242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  <a:b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</TotalTime>
  <Words>761</Words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МБОУ «НОШ» с.Хову-Аксы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«НОШ» с.Хову-Аксы</dc:title>
  <dc:creator>1</dc:creator>
  <cp:lastModifiedBy>1</cp:lastModifiedBy>
  <cp:revision>2</cp:revision>
  <dcterms:created xsi:type="dcterms:W3CDTF">2015-10-15T10:50:49Z</dcterms:created>
  <dcterms:modified xsi:type="dcterms:W3CDTF">2015-10-15T11:07:56Z</dcterms:modified>
</cp:coreProperties>
</file>