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0" r:id="rId2"/>
    <p:sldMasterId id="2147483724" r:id="rId3"/>
    <p:sldMasterId id="2147483736" r:id="rId4"/>
    <p:sldMasterId id="2147483750" r:id="rId5"/>
  </p:sldMasterIdLst>
  <p:notesMasterIdLst>
    <p:notesMasterId r:id="rId37"/>
  </p:notesMasterIdLst>
  <p:sldIdLst>
    <p:sldId id="256" r:id="rId6"/>
    <p:sldId id="299" r:id="rId7"/>
    <p:sldId id="276" r:id="rId8"/>
    <p:sldId id="259" r:id="rId9"/>
    <p:sldId id="271" r:id="rId10"/>
    <p:sldId id="260" r:id="rId11"/>
    <p:sldId id="301" r:id="rId12"/>
    <p:sldId id="261" r:id="rId13"/>
    <p:sldId id="284" r:id="rId14"/>
    <p:sldId id="302" r:id="rId15"/>
    <p:sldId id="262" r:id="rId16"/>
    <p:sldId id="285" r:id="rId17"/>
    <p:sldId id="279" r:id="rId18"/>
    <p:sldId id="263" r:id="rId19"/>
    <p:sldId id="292" r:id="rId20"/>
    <p:sldId id="293" r:id="rId21"/>
    <p:sldId id="264" r:id="rId22"/>
    <p:sldId id="266" r:id="rId23"/>
    <p:sldId id="272" r:id="rId24"/>
    <p:sldId id="286" r:id="rId25"/>
    <p:sldId id="267" r:id="rId26"/>
    <p:sldId id="304" r:id="rId27"/>
    <p:sldId id="268" r:id="rId28"/>
    <p:sldId id="305" r:id="rId29"/>
    <p:sldId id="280" r:id="rId30"/>
    <p:sldId id="281" r:id="rId31"/>
    <p:sldId id="282" r:id="rId32"/>
    <p:sldId id="270" r:id="rId33"/>
    <p:sldId id="287" r:id="rId34"/>
    <p:sldId id="274" r:id="rId35"/>
    <p:sldId id="27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6" autoAdjust="0"/>
    <p:restoredTop sz="94660"/>
  </p:normalViewPr>
  <p:slideViewPr>
    <p:cSldViewPr>
      <p:cViewPr varScale="1">
        <p:scale>
          <a:sx n="79" d="100"/>
          <a:sy n="79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4134114788563331E-2"/>
          <c:y val="8.5718605983569188E-2"/>
          <c:w val="0.91428571428571426"/>
          <c:h val="0.827338129496402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69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6-7 кл</c:v>
                </c:pt>
                <c:pt idx="1">
                  <c:v>8-9кл</c:v>
                </c:pt>
                <c:pt idx="2">
                  <c:v>10-11 кл</c:v>
                </c:pt>
                <c:pt idx="3">
                  <c:v>учителя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40</c:v>
                </c:pt>
                <c:pt idx="1">
                  <c:v>100</c:v>
                </c:pt>
                <c:pt idx="2">
                  <c:v>140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0"/>
        <c:shape val="box"/>
        <c:axId val="30928256"/>
        <c:axId val="28537984"/>
        <c:axId val="0"/>
      </c:bar3DChart>
      <c:catAx>
        <c:axId val="30928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23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436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853798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28537984"/>
        <c:scaling>
          <c:orientation val="minMax"/>
        </c:scaling>
        <c:delete val="0"/>
        <c:axPos val="l"/>
        <c:majorGridlines>
          <c:spPr>
            <a:ln w="423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23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436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9282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36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Время разговора по мобильному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1-5 минут</c:v>
                </c:pt>
                <c:pt idx="1">
                  <c:v>5-10 минут</c:v>
                </c:pt>
                <c:pt idx="2">
                  <c:v>более 10 минут</c:v>
                </c:pt>
                <c:pt idx="3">
                  <c:v>более 30 минут</c:v>
                </c:pt>
                <c:pt idx="4">
                  <c:v>более 60 минут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12</c:v>
                </c:pt>
                <c:pt idx="2">
                  <c:v>15</c:v>
                </c:pt>
                <c:pt idx="3">
                  <c:v>21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841269841269843E-2"/>
          <c:y val="4.0767386091127102E-2"/>
          <c:w val="0.91428571428571426"/>
          <c:h val="0.820143884892086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696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6-7 кл</c:v>
                </c:pt>
                <c:pt idx="1">
                  <c:v>8-9 кл</c:v>
                </c:pt>
                <c:pt idx="2">
                  <c:v>10-11 кл</c:v>
                </c:pt>
                <c:pt idx="3">
                  <c:v>учителя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0994816"/>
        <c:axId val="30996352"/>
        <c:axId val="0"/>
      </c:bar3DChart>
      <c:catAx>
        <c:axId val="3099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2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438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996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0996352"/>
        <c:scaling>
          <c:orientation val="minMax"/>
        </c:scaling>
        <c:delete val="0"/>
        <c:axPos val="l"/>
        <c:majorGridlines>
          <c:spPr>
            <a:ln w="424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2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438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994816"/>
        <c:crosses val="autoZero"/>
        <c:crossBetween val="between"/>
      </c:valAx>
      <c:spPr>
        <a:noFill/>
        <a:ln w="339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38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Использование телефона в развлекательных целях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Постоянное использование</c:v>
                </c:pt>
                <c:pt idx="1">
                  <c:v>Иногда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25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Испытываете ли Вы недомогание после использования мобильного?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Да, часто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42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Могли бы Вы отказаться от влияния мобильного телефона узнав о его отрицательном воздействии?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Нет, но мог(ла) бы ограничить использование</c:v>
                </c:pt>
                <c:pt idx="2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32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9770A-5B37-4066-8B69-1EEEE625FC93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8A790-E7D9-4A96-B76C-F57A49F11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37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8A790-E7D9-4A96-B76C-F57A49F11A8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да3"/>
          <p:cNvSpPr/>
          <p:nvPr/>
        </p:nvSpPr>
        <p:spPr>
          <a:xfrm>
            <a:off x="1914" y="5243130"/>
            <a:ext cx="9141714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Небо"/>
          <p:cNvSpPr/>
          <p:nvPr/>
        </p:nvSpPr>
        <p:spPr>
          <a:xfrm>
            <a:off x="1914" y="0"/>
            <a:ext cx="9141714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Вода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069" y="5497898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Вода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069" y="5221111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-1069" y="5961106"/>
            <a:ext cx="9141714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9404" y="1309047"/>
            <a:ext cx="7202092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9404" y="4038600"/>
            <a:ext cx="72009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1309047"/>
            <a:ext cx="7200939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4038600"/>
            <a:ext cx="72009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5840" y="1572768"/>
            <a:ext cx="3429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572768"/>
            <a:ext cx="3429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05840" y="2365861"/>
            <a:ext cx="3429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572768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365861"/>
            <a:ext cx="3429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10" y="685800"/>
            <a:ext cx="51435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70310" y="685800"/>
            <a:ext cx="51435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440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440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10" y="685800"/>
            <a:ext cx="51435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56832" y="6601968"/>
            <a:ext cx="720090" cy="2377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05840" y="6601968"/>
            <a:ext cx="5369814" cy="2377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658100" y="6601968"/>
            <a:ext cx="480060" cy="2377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8" name="Вода3"/>
          <p:cNvSpPr/>
          <p:nvPr/>
        </p:nvSpPr>
        <p:spPr>
          <a:xfrm>
            <a:off x="1914" y="6064102"/>
            <a:ext cx="9141714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Вода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069" y="6256182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Вода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069" y="5979395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713232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832" y="6601968"/>
            <a:ext cx="7200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ru-RU" smtClean="0"/>
              <a:pPr/>
              <a:t>15.10.2015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5840" y="6601968"/>
            <a:ext cx="5369814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0" y="6601968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6840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3600">
          <p15:clr>
            <a:srgbClr val="F26B43"/>
          </p15:clr>
        </p15:guide>
        <p15:guide id="6" pos="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winalite-sibir.ru/products/11/" TargetMode="Externa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излучения мобильного телефона на организм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2000240"/>
            <a:ext cx="602594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"Добровольное облучение мозга микроволнами</a:t>
            </a:r>
            <a:endParaRPr lang="ru-RU" dirty="0" smtClean="0"/>
          </a:p>
          <a:p>
            <a:r>
              <a:rPr lang="ru-RU" b="1" i="1" dirty="0" smtClean="0"/>
              <a:t>                   от мобильного телефона – 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                        это самый крупный</a:t>
            </a:r>
            <a:endParaRPr lang="ru-RU" dirty="0" smtClean="0"/>
          </a:p>
          <a:p>
            <a:r>
              <a:rPr lang="ru-RU" b="1" i="1" dirty="0" smtClean="0"/>
              <a:t> биологический эксперимент над человеком".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                                          Профессор </a:t>
            </a:r>
            <a:r>
              <a:rPr lang="ru-RU" b="1" dirty="0" err="1" smtClean="0"/>
              <a:t>Лэйф</a:t>
            </a:r>
            <a:r>
              <a:rPr lang="ru-RU" b="1" dirty="0" smtClean="0"/>
              <a:t> </a:t>
            </a:r>
            <a:r>
              <a:rPr lang="ru-RU" b="1" dirty="0" err="1" smtClean="0"/>
              <a:t>Сэлфорд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14752"/>
            <a:ext cx="3677145" cy="27171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382000" cy="664797"/>
          </a:xfrm>
        </p:spPr>
        <p:txBody>
          <a:bodyPr/>
          <a:lstStyle/>
          <a:p>
            <a:r>
              <a:rPr lang="ru-RU" dirty="0" smtClean="0"/>
              <a:t>  Опухоль мозга     </a:t>
            </a:r>
            <a:endParaRPr lang="ru-RU" dirty="0"/>
          </a:p>
        </p:txBody>
      </p:sp>
      <p:pic>
        <p:nvPicPr>
          <p:cNvPr id="4" name="Picture 2" descr="D:\Documents and Settings\Владимир\Рабочий стол\237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619154" cy="4935212"/>
          </a:xfrm>
          <a:prstGeom prst="rect">
            <a:avLst/>
          </a:prstGeom>
          <a:noFill/>
          <a:ln>
            <a:solidFill>
              <a:srgbClr val="575F6D"/>
            </a:solidFill>
          </a:ln>
        </p:spPr>
      </p:pic>
    </p:spTree>
    <p:extLst>
      <p:ext uri="{BB962C8B-B14F-4D97-AF65-F5344CB8AC3E}">
        <p14:creationId xmlns:p14="http://schemas.microsoft.com/office/powerpoint/2010/main" val="4168458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Влияние на иммунную систему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472518" cy="47149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Снижение содержания в крови облученного организма лейкоцитов, лимфоцитов, моноцитов</a:t>
            </a:r>
          </a:p>
          <a:p>
            <a:endParaRPr lang="ru-RU" sz="1600" dirty="0" smtClean="0"/>
          </a:p>
          <a:p>
            <a:endParaRPr lang="ru-RU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</p:txBody>
      </p:sp>
      <p:pic>
        <p:nvPicPr>
          <p:cNvPr id="4" name="Рисунок 3" descr="colester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000504"/>
            <a:ext cx="4212782" cy="2457456"/>
          </a:xfrm>
          <a:prstGeom prst="rect">
            <a:avLst/>
          </a:prstGeom>
        </p:spPr>
      </p:pic>
      <p:pic>
        <p:nvPicPr>
          <p:cNvPr id="5" name="Рисунок 4" descr="thebestwas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685587"/>
            <a:ext cx="3048005" cy="317241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5043494" cy="692948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Гибель некоторых полезных для нас микробов, а также изменение их свойств. </a:t>
            </a:r>
            <a:endParaRPr lang="ru-RU" dirty="0"/>
          </a:p>
        </p:txBody>
      </p:sp>
      <p:pic>
        <p:nvPicPr>
          <p:cNvPr id="4" name="Рисунок 3" descr="gut-skin-ax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571480"/>
            <a:ext cx="3357586" cy="2518166"/>
          </a:xfrm>
          <a:prstGeom prst="rect">
            <a:avLst/>
          </a:prstGeom>
        </p:spPr>
      </p:pic>
      <p:pic>
        <p:nvPicPr>
          <p:cNvPr id="5" name="Рисунок 4" descr="Microflor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3339727" cy="25717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Влияние на анализаторы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71546"/>
            <a:ext cx="8382000" cy="25521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Изменения сетчатки по типу 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ангиопатии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(поражения сосудов), склероз сосудов сетчатки.</a:t>
            </a:r>
          </a:p>
          <a:p>
            <a:endParaRPr lang="ru-RU" sz="1600" dirty="0"/>
          </a:p>
        </p:txBody>
      </p:sp>
      <p:pic>
        <p:nvPicPr>
          <p:cNvPr id="1026" name="Picture 2" descr="C:\Users\Виктор\Desktop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286124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Влияние на эндокринную систему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285859"/>
            <a:ext cx="5167290" cy="46434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Увеличение содержания адреналина в крови и активация процессов свертывания крови. </a:t>
            </a:r>
          </a:p>
          <a:p>
            <a:endParaRPr lang="ru-RU" dirty="0"/>
          </a:p>
        </p:txBody>
      </p:sp>
      <p:pic>
        <p:nvPicPr>
          <p:cNvPr id="4" name="Рисунок 3" descr="635137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785926"/>
            <a:ext cx="2714644" cy="407196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1040285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Снижается выработка гормона окситоцина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0027-013-Oksitots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571744"/>
            <a:ext cx="4476750" cy="35147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412875"/>
            <a:ext cx="3976686" cy="3046988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Накапливается избыток гормонов коры надпочечников в крови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4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2524139" cy="34420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на сердечно - сосудистую систему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4"/>
            <a:ext cx="3690934" cy="5087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Лабильность пульса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Аритмия </a:t>
            </a:r>
          </a:p>
          <a:p>
            <a:pPr algn="ctr">
              <a:buNone/>
            </a:pP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Экстрасистолия</a:t>
            </a:r>
          </a:p>
          <a:p>
            <a:endParaRPr lang="ru-RU" sz="3600" dirty="0"/>
          </a:p>
        </p:txBody>
      </p:sp>
      <p:pic>
        <p:nvPicPr>
          <p:cNvPr id="4" name="Рисунок 3" descr="pu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143116"/>
            <a:ext cx="2476500" cy="1857375"/>
          </a:xfrm>
          <a:prstGeom prst="rect">
            <a:avLst/>
          </a:prstGeom>
        </p:spPr>
      </p:pic>
      <p:pic>
        <p:nvPicPr>
          <p:cNvPr id="5" name="Рисунок 4" descr="77392166_large_4524271_504058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429000"/>
            <a:ext cx="2612569" cy="3143248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785793"/>
            <a:ext cx="2305061" cy="24874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/>
              <a:t>Влияние на половую систему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32305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Число сперматозоидов сокращается на одну треть</a:t>
            </a:r>
          </a:p>
          <a:p>
            <a:endParaRPr lang="ru-RU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496"/>
            <a:ext cx="3504356" cy="2381256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143248"/>
            <a:ext cx="2390775" cy="19145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Влияние на беременных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37576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Нерождённый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ребенок начинает страдать </a:t>
            </a:r>
            <a:r>
              <a:rPr lang="ru-RU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гипоксии</a:t>
            </a:r>
          </a:p>
          <a:p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lvl="8">
              <a:buNone/>
            </a:pPr>
            <a:endParaRPr lang="ru-RU" dirty="0" smtClean="0"/>
          </a:p>
        </p:txBody>
      </p:sp>
      <p:pic>
        <p:nvPicPr>
          <p:cNvPr id="4" name="Рисунок 3" descr="gipoksiya-ploda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643050"/>
            <a:ext cx="3333750" cy="33337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76328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Самые опасные телефоны:</a:t>
            </a:r>
            <a:endParaRPr lang="ru-RU" dirty="0"/>
          </a:p>
          <a:p>
            <a:r>
              <a:rPr lang="ru-RU" b="1" dirty="0"/>
              <a:t>•	</a:t>
            </a:r>
            <a:r>
              <a:rPr lang="en-US" b="1" dirty="0"/>
              <a:t>Motorola </a:t>
            </a:r>
            <a:r>
              <a:rPr lang="en-US" b="1" dirty="0" err="1"/>
              <a:t>Slvr</a:t>
            </a:r>
            <a:r>
              <a:rPr lang="en-US" b="1" dirty="0"/>
              <a:t> L</a:t>
            </a:r>
            <a:r>
              <a:rPr lang="ru-RU" b="1" dirty="0"/>
              <a:t>6 –       1,58 Вт/кг;</a:t>
            </a:r>
            <a:endParaRPr lang="ru-RU" dirty="0"/>
          </a:p>
          <a:p>
            <a:r>
              <a:rPr lang="en-US" b="1" dirty="0"/>
              <a:t>•	Motorola V120c –       1,55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V265 -          1,55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V70 –           1,54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C290 –         1,53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P8767 –       1,53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ST7868 –      1,53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Motorola ST7868W –  1,53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</a:t>
            </a:r>
            <a:r>
              <a:rPr lang="en-US" b="1" dirty="0" smtClean="0"/>
              <a:t>LG                              </a:t>
            </a:r>
            <a:r>
              <a:rPr lang="en-US" b="1" dirty="0"/>
              <a:t>–   </a:t>
            </a:r>
            <a:r>
              <a:rPr lang="en-US" b="1" dirty="0" smtClean="0"/>
              <a:t>1,51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Palm Treo 650 GSM –  1,51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 smtClean="0"/>
              <a:t>;</a:t>
            </a:r>
            <a:endParaRPr lang="ru-RU" dirty="0"/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  </a:t>
            </a:r>
            <a:r>
              <a:rPr lang="ru-RU" b="1" dirty="0"/>
              <a:t>М</a:t>
            </a:r>
            <a:r>
              <a:rPr lang="ru-RU" b="1" dirty="0" smtClean="0"/>
              <a:t>енее опасные </a:t>
            </a:r>
            <a:r>
              <a:rPr lang="ru-RU" b="1" dirty="0"/>
              <a:t>телефоны:</a:t>
            </a:r>
            <a:endParaRPr lang="ru-RU" dirty="0"/>
          </a:p>
          <a:p>
            <a:r>
              <a:rPr lang="ru-RU" b="1" dirty="0"/>
              <a:t>•	</a:t>
            </a:r>
            <a:r>
              <a:rPr lang="ru-RU" b="1" dirty="0" err="1"/>
              <a:t>Audiovox</a:t>
            </a:r>
            <a:r>
              <a:rPr lang="ru-RU" b="1" dirty="0"/>
              <a:t> PPC66001 –             0,12 Вт/кг;</a:t>
            </a:r>
            <a:endParaRPr lang="ru-RU" dirty="0"/>
          </a:p>
          <a:p>
            <a:r>
              <a:rPr lang="ru-RU" b="1" dirty="0"/>
              <a:t>•	</a:t>
            </a:r>
            <a:r>
              <a:rPr lang="en-US" b="1" dirty="0"/>
              <a:t>Motorola </a:t>
            </a:r>
            <a:r>
              <a:rPr lang="en-US" b="1" dirty="0" err="1"/>
              <a:t>MPx</a:t>
            </a:r>
            <a:r>
              <a:rPr lang="ru-RU" b="1" dirty="0"/>
              <a:t>200 –                0,2 Вт/кг;</a:t>
            </a:r>
            <a:endParaRPr lang="ru-RU" dirty="0"/>
          </a:p>
          <a:p>
            <a:r>
              <a:rPr lang="en-US" b="1" dirty="0"/>
              <a:t>•	Motorola </a:t>
            </a:r>
            <a:r>
              <a:rPr lang="en-US" b="1" dirty="0" err="1"/>
              <a:t>Timeport</a:t>
            </a:r>
            <a:r>
              <a:rPr lang="en-US" b="1" dirty="0"/>
              <a:t> L7089   – 0,22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Qualcomm pdQ-1900 –     </a:t>
            </a:r>
            <a:r>
              <a:rPr lang="ru-RU" b="1" dirty="0"/>
              <a:t>   </a:t>
            </a:r>
            <a:r>
              <a:rPr lang="en-US" b="1" dirty="0"/>
              <a:t>   0,2634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de-DE" b="1" dirty="0"/>
              <a:t>•	T-Mobile </a:t>
            </a:r>
            <a:r>
              <a:rPr lang="de-DE" b="1" dirty="0" err="1"/>
              <a:t>Sidekick</a:t>
            </a:r>
            <a:r>
              <a:rPr lang="de-DE" b="1" dirty="0"/>
              <a:t> –                  0,276 </a:t>
            </a:r>
            <a:r>
              <a:rPr lang="ru-RU" b="1" dirty="0"/>
              <a:t>Вт</a:t>
            </a:r>
            <a:r>
              <a:rPr lang="de-DE" b="1" dirty="0"/>
              <a:t>/</a:t>
            </a:r>
            <a:r>
              <a:rPr lang="ru-RU" b="1" dirty="0"/>
              <a:t>кг</a:t>
            </a:r>
            <a:r>
              <a:rPr lang="de-DE" b="1" dirty="0"/>
              <a:t>;</a:t>
            </a:r>
            <a:endParaRPr lang="ru-RU" dirty="0"/>
          </a:p>
          <a:p>
            <a:r>
              <a:rPr lang="en-US" b="1" dirty="0"/>
              <a:t>•	Samsung SGH–S100 –             0,296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Samsung SGH-S105 –              0,296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Sony Ericsson Z600-                 0,31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Mitsubishi G360 –             </a:t>
            </a:r>
            <a:r>
              <a:rPr lang="ru-RU" b="1" dirty="0"/>
              <a:t>  </a:t>
            </a:r>
            <a:r>
              <a:rPr lang="en-US" b="1" dirty="0"/>
              <a:t>    0,32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;</a:t>
            </a:r>
            <a:endParaRPr lang="ru-RU" dirty="0"/>
          </a:p>
          <a:p>
            <a:r>
              <a:rPr lang="en-US" b="1" dirty="0"/>
              <a:t>•	Siemens S40 -                           0,33 </a:t>
            </a:r>
            <a:r>
              <a:rPr lang="ru-RU" b="1" dirty="0"/>
              <a:t>Вт</a:t>
            </a:r>
            <a:r>
              <a:rPr lang="en-US" b="1" dirty="0"/>
              <a:t>/</a:t>
            </a:r>
            <a:r>
              <a:rPr lang="ru-RU" b="1" dirty="0"/>
              <a:t>кг</a:t>
            </a:r>
            <a:r>
              <a:rPr lang="en-US" b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2606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0310" y="685800"/>
            <a:ext cx="4644632" cy="58150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Могут возникать хромосомные нарушения</a:t>
            </a:r>
          </a:p>
          <a:p>
            <a:pPr algn="ctr"/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Нарушается внутриклеточный обмен веществ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61041705.8092389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28604"/>
            <a:ext cx="2742362" cy="3000396"/>
          </a:xfrm>
          <a:prstGeom prst="rect">
            <a:avLst/>
          </a:prstGeom>
        </p:spPr>
      </p:pic>
      <p:pic>
        <p:nvPicPr>
          <p:cNvPr id="6" name="Рисунок 5" descr="ce1947af74684bcdc78922ff9422ba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1489" y="3571877"/>
            <a:ext cx="3853436" cy="2571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Анкетирование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/>
          </a:p>
          <a:p>
            <a:pPr lvl="0"/>
            <a:r>
              <a:rPr lang="ru-RU" sz="2400" i="1" dirty="0"/>
              <a:t>Сколько времени в день Вы разговариваете по мобильному              телефону?</a:t>
            </a:r>
          </a:p>
          <a:p>
            <a:pPr lvl="0"/>
            <a:r>
              <a:rPr lang="ru-RU" sz="2400" i="1" dirty="0"/>
              <a:t>Используете ли Вы телефон в развлекательных целях?</a:t>
            </a:r>
          </a:p>
          <a:p>
            <a:pPr lvl="0"/>
            <a:r>
              <a:rPr lang="ru-RU" sz="2400" i="1" dirty="0"/>
              <a:t> Чувствуете ли Вы недомогание или слабость после долгих   разговоров по мобильному?</a:t>
            </a:r>
          </a:p>
          <a:p>
            <a:pPr lvl="0"/>
            <a:r>
              <a:rPr lang="ru-RU" sz="2400" i="1" dirty="0"/>
              <a:t>Испытывали ли Вы головные боли после разговора по мобильному?</a:t>
            </a:r>
          </a:p>
          <a:p>
            <a:pPr lvl="0"/>
            <a:r>
              <a:rPr lang="ru-RU" sz="2400" i="1" dirty="0"/>
              <a:t>Знаете ли вы, что сотовый телефон вреден для вашего здоровья?</a:t>
            </a:r>
          </a:p>
          <a:p>
            <a:pPr lvl="0"/>
            <a:r>
              <a:rPr lang="ru-RU" sz="2400" i="1" dirty="0"/>
              <a:t>Могли бы Вы отказаться от мобильного, узнав  о его отрицательном влиянии на организм?</a:t>
            </a:r>
          </a:p>
          <a:p>
            <a:pPr lvl="0"/>
            <a:r>
              <a:rPr lang="ru-RU" sz="2400" i="1" dirty="0"/>
              <a:t>Знакомы ли вам меры безопасности при работе с сотовым телефоном?</a:t>
            </a:r>
          </a:p>
          <a:p>
            <a:pPr lvl="0"/>
            <a:r>
              <a:rPr lang="ru-RU" sz="2400" i="1" dirty="0"/>
              <a:t>Применяете ли вы меры для уменьшения излучения на организм?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42852"/>
            <a:ext cx="7239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3. Среднее время на разговоры в сутки (мин.)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graphicFrame>
        <p:nvGraphicFramePr>
          <p:cNvPr id="6" name="Содержимое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359371"/>
              </p:ext>
            </p:extLst>
          </p:nvPr>
        </p:nvGraphicFramePr>
        <p:xfrm>
          <a:off x="428596" y="-52050"/>
          <a:ext cx="8247860" cy="7585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229298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02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00034" y="142852"/>
            <a:ext cx="7239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4. Средняя продолжительность разговора (мин.)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819865"/>
              </p:ext>
            </p:extLst>
          </p:nvPr>
        </p:nvGraphicFramePr>
        <p:xfrm>
          <a:off x="50800" y="1475292"/>
          <a:ext cx="8042300" cy="5331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519414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880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229600" cy="595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880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защиты от излучения сотового телефона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5230835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покупке телефона следует интересоваться величиной SAR;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 используйте телефон в случае низкого качества связи (см. на индикатор уровня приема телефона);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держите телефон не ближе 2-х см. от головы;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сначала дождитесь соединения, только потом подносите телефон к голове;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Носить телефон лучше всего в сумке, дипломате или рюкзаке.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etooth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гарнитур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00043"/>
            <a:ext cx="8382000" cy="5613845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 и в офисе следует пользоваться обычными проводными телефонами;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не следует разговаривать непрерывно более 3 – 4 минут;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пользуйтесь чаще услугами SMS;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не следует пользоваться сотовыми телефонами детям;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не следует разговаривать в автомашине по сотовому телефону. В автомобиле используйте сотовый телефон с внешней антенной, которую лучше всего располагать в  центре крыши;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Наиболее эффективной защитой являются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стикеры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WinGuard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разработанных компанией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Виналайт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(международный патент на поглощающий материал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стикера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 ZL97108989.2);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/>
          </a:p>
        </p:txBody>
      </p:sp>
      <p:pic>
        <p:nvPicPr>
          <p:cNvPr id="4" name="Рисунок 3" descr="371_medium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5143512"/>
            <a:ext cx="2540000" cy="1409700"/>
          </a:xfrm>
          <a:prstGeom prst="rect">
            <a:avLst/>
          </a:prstGeom>
        </p:spPr>
      </p:pic>
      <p:sp>
        <p:nvSpPr>
          <p:cNvPr id="6" name="Стрелка углом вверх 5"/>
          <p:cNvSpPr/>
          <p:nvPr/>
        </p:nvSpPr>
        <p:spPr bwMode="auto">
          <a:xfrm rot="5400000">
            <a:off x="4822033" y="5322107"/>
            <a:ext cx="928694" cy="857256"/>
          </a:xfrm>
          <a:prstGeom prst="bentUpArrow">
            <a:avLst>
              <a:gd name="adj1" fmla="val 25000"/>
              <a:gd name="adj2" fmla="val 26918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red-telefonov-3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6778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SAR</a:t>
            </a:r>
            <a:r>
              <a:rPr lang="ru-RU" dirty="0" smtClean="0"/>
              <a:t> – удельный показатель поглощения,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4054" y="1628800"/>
            <a:ext cx="2857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показывающий максимальную удельную мощность, поглощаемую человеческим телом при пользовании мобильным телефоном.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382000" cy="42307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Некоторые могут возразить: "Жить вообще вредно, от этого умирают, что ни возьми - все в нашей жизни губительно действует (быстрее или медленнее)!" Может быть, но, как говорится, кто предупрежден, тот вооружен. Лучше знать, что и к чему ведет, и какие последствия ждут в будущем. А дальше уже дело лично каждого - прислушиваться к советам или оставить все как есть.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174722" y="980728"/>
            <a:ext cx="4723956" cy="4937178"/>
          </a:xfrm>
        </p:spPr>
        <p:txBody>
          <a:bodyPr>
            <a:normAutofit fontScale="97500"/>
          </a:bodyPr>
          <a:lstStyle/>
          <a:p>
            <a:pPr algn="ctr">
              <a:buNone/>
            </a:pPr>
            <a:r>
              <a:rPr lang="ru-RU" dirty="0" smtClean="0"/>
              <a:t>     Работу выполнили</a:t>
            </a:r>
            <a:r>
              <a:rPr lang="ru-RU" dirty="0"/>
              <a:t>: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/>
              <a:t>о</a:t>
            </a:r>
            <a:r>
              <a:rPr lang="ru-RU" dirty="0" smtClean="0"/>
              <a:t>бучающиеся 9 </a:t>
            </a:r>
            <a:r>
              <a:rPr lang="ru-RU" dirty="0" smtClean="0"/>
              <a:t>«</a:t>
            </a:r>
            <a:r>
              <a:rPr lang="ru-RU" dirty="0" err="1" smtClean="0"/>
              <a:t>А»</a:t>
            </a:r>
            <a:r>
              <a:rPr lang="ru-RU" dirty="0" err="1" smtClean="0"/>
              <a:t>класса</a:t>
            </a:r>
            <a:r>
              <a:rPr lang="ru-RU" dirty="0" smtClean="0"/>
              <a:t>,</a:t>
            </a:r>
            <a:endParaRPr lang="ru-RU" sz="3100" b="1" dirty="0" smtClean="0"/>
          </a:p>
          <a:p>
            <a:pPr algn="ctr">
              <a:buNone/>
            </a:pPr>
            <a:r>
              <a:rPr lang="ru-RU" sz="2800" b="1" dirty="0" smtClean="0"/>
              <a:t> студентки  5курса</a:t>
            </a:r>
            <a:endParaRPr lang="ru-RU" sz="2800" b="1" dirty="0"/>
          </a:p>
          <a:p>
            <a:pPr algn="ctr">
              <a:buNone/>
            </a:pPr>
            <a:r>
              <a:rPr lang="ru-RU" sz="2800" b="1" dirty="0" smtClean="0"/>
              <a:t>лечебного </a:t>
            </a:r>
            <a:r>
              <a:rPr lang="ru-RU" sz="2800" b="1" dirty="0"/>
              <a:t>факультета СГМА</a:t>
            </a:r>
            <a:br>
              <a:rPr lang="ru-RU" sz="2800" b="1" dirty="0"/>
            </a:br>
            <a:endParaRPr lang="ru-RU" sz="3100" b="1" dirty="0" smtClean="0"/>
          </a:p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/>
              <a:t>Р</a:t>
            </a:r>
            <a:r>
              <a:rPr lang="ru-RU" dirty="0" smtClean="0"/>
              <a:t>уководитель: </a:t>
            </a:r>
          </a:p>
          <a:p>
            <a:pPr algn="ctr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Крымкова</a:t>
            </a:r>
            <a:r>
              <a:rPr lang="ru-RU" dirty="0" smtClean="0"/>
              <a:t> Г.А.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214282" y="1928802"/>
            <a:ext cx="3960440" cy="374441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609841"/>
              </p:ext>
            </p:extLst>
          </p:nvPr>
        </p:nvGraphicFramePr>
        <p:xfrm>
          <a:off x="0" y="-7"/>
          <a:ext cx="9143999" cy="6824096"/>
        </p:xfrm>
        <a:graphic>
          <a:graphicData uri="http://schemas.openxmlformats.org/drawingml/2006/table">
            <a:tbl>
              <a:tblPr/>
              <a:tblGrid>
                <a:gridCol w="4556235"/>
                <a:gridCol w="4587764"/>
              </a:tblGrid>
              <a:tr h="651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Модель сотового телефона</a:t>
                      </a:r>
                      <a:endParaRPr lang="ru-RU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SAR</a:t>
                      </a:r>
                      <a:r>
                        <a:rPr lang="ru-RU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 – удельный показатель поглощения, Вт/кг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b="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kumimoji="0" lang="ru-RU" sz="20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3G</a:t>
                      </a:r>
                      <a:endParaRPr lang="ru-RU" sz="2000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1,03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b="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kumimoji="0" lang="ru-RU" sz="20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3GS</a:t>
                      </a:r>
                      <a:endParaRPr lang="ru-RU" sz="2000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0,52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1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kumimoji="0" lang="ru-RU" sz="20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4G</a:t>
                      </a:r>
                      <a:endParaRPr lang="ru-RU" sz="2000" b="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1,11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b="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kumimoji="0" lang="ru-RU" sz="20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4S</a:t>
                      </a:r>
                      <a:endParaRPr lang="ru-RU" sz="2000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1,15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21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HTC </a:t>
                      </a: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Sensation</a:t>
                      </a:r>
                      <a:r>
                        <a:rPr kumimoji="0" lang="ru-RU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4G </a:t>
                      </a: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Pyramid</a:t>
                      </a:r>
                      <a:endParaRPr lang="ru-RU" sz="20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0,35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864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HTC S510E Desire S Saga</a:t>
                      </a:r>
                      <a:endParaRPr lang="ru-RU" sz="20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0,36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Nokia</a:t>
                      </a:r>
                      <a:r>
                        <a:rPr kumimoji="0" lang="ru-RU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1680 </a:t>
                      </a: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Classic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0,74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LG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1,30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Nokia</a:t>
                      </a:r>
                      <a:r>
                        <a:rPr kumimoji="0" lang="ru-RU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5130 </a:t>
                      </a: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XpressMusic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1,16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Nokia</a:t>
                      </a:r>
                      <a:r>
                        <a:rPr kumimoji="0" lang="ru-RU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N8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1,08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Sony Ericsson Z600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0,19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Samsung GT-I9220 Galaxy S III S3 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0,26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Samsung GT-S5570 Galaxy Mini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0,96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Samsung GT-I9100 Galaxy S II 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0,35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Samsung GT-S5830 Galaxy Ace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0,84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200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Samsung GT-N7000 Galaxy Note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0,39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76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Измерение излучения разных моделей сотовых телефонов</a:t>
            </a:r>
            <a:br>
              <a:rPr lang="ru-RU" sz="2800" i="1" dirty="0" smtClean="0"/>
            </a:br>
            <a:r>
              <a:rPr lang="ru-RU" sz="2800" i="1" dirty="0" smtClean="0"/>
              <a:t> через помехи в колебательном контуре. 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65528"/>
              </p:ext>
            </p:extLst>
          </p:nvPr>
        </p:nvGraphicFramePr>
        <p:xfrm>
          <a:off x="323528" y="980728"/>
          <a:ext cx="8496944" cy="5760640"/>
        </p:xfrm>
        <a:graphic>
          <a:graphicData uri="http://schemas.openxmlformats.org/drawingml/2006/table">
            <a:tbl>
              <a:tblPr/>
              <a:tblGrid>
                <a:gridCol w="2123570"/>
                <a:gridCol w="2124458"/>
                <a:gridCol w="2124458"/>
                <a:gridCol w="2124458"/>
              </a:tblGrid>
              <a:tr h="792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телефона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телефона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Сдвиг от нормы (1,5)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78105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IPhone 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0,4 – 1,5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Nokia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5330 XpressMusic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0,7 – 1,6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0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Nokia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303 Asha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0,9 – 1,7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HTC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T7272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Touch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Pro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 – 1,5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0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Samsung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GT-I9000 Galaxy S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1,3 – 1,7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HTC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Sensation XL Bass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1,4 – 1,7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Вред мобильного телефона: психологическая зависимость</a:t>
            </a:r>
            <a:endParaRPr lang="ru-RU" dirty="0"/>
          </a:p>
        </p:txBody>
      </p:sp>
      <p:pic>
        <p:nvPicPr>
          <p:cNvPr id="4" name="Содержимое 3" descr="big_10831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3638702" cy="2736304"/>
          </a:xfr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9000" y="1484784"/>
            <a:ext cx="3175000" cy="419100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3754612"/>
            <a:ext cx="4680520" cy="31033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05804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Психологическая </a:t>
            </a:r>
            <a:r>
              <a:rPr lang="ru-RU" sz="3200" b="1" dirty="0" smtClean="0"/>
              <a:t> зависимость  от  телефона может  проявляться  в  следующих  видах:</a:t>
            </a:r>
          </a:p>
          <a:p>
            <a:endParaRPr lang="ru-RU" sz="2000" b="1" dirty="0" smtClean="0"/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3200" i="1" dirty="0" smtClean="0"/>
              <a:t>информационная  мания</a:t>
            </a:r>
            <a:r>
              <a:rPr lang="ru-RU" sz="3200" dirty="0" smtClean="0"/>
              <a:t> </a:t>
            </a:r>
            <a:r>
              <a:rPr lang="ru-RU" sz="2800" dirty="0" smtClean="0"/>
              <a:t>- владелец телефона постоянно ждёт звонка или SMS;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i="1" dirty="0" smtClean="0"/>
              <a:t>зависимость человека от  девайса -</a:t>
            </a:r>
            <a:r>
              <a:rPr lang="ru-RU" sz="2800" dirty="0" smtClean="0"/>
              <a:t> владелец телефона стремится прикупить новую модель, какие-либо аксессуары;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i="1" dirty="0" smtClean="0"/>
              <a:t>беспокойство </a:t>
            </a:r>
            <a:r>
              <a:rPr lang="ru-RU" sz="2800" i="1" dirty="0"/>
              <a:t>по поводу отсутствия </a:t>
            </a:r>
            <a:r>
              <a:rPr lang="ru-RU" sz="2800" i="1" dirty="0" smtClean="0"/>
              <a:t>телефона</a:t>
            </a:r>
            <a:endParaRPr lang="ru-RU" sz="28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i="1" dirty="0"/>
              <a:t>звуковые </a:t>
            </a:r>
            <a:r>
              <a:rPr lang="ru-RU" sz="2800" i="1" dirty="0" smtClean="0"/>
              <a:t>галлюцинации</a:t>
            </a:r>
            <a:endParaRPr lang="ru-RU" sz="2800" dirty="0"/>
          </a:p>
          <a:p>
            <a:pPr lvl="0" algn="ctr"/>
            <a:r>
              <a:rPr lang="ru-RU" sz="2800" dirty="0" smtClean="0"/>
              <a:t>      Эта </a:t>
            </a:r>
            <a:r>
              <a:rPr lang="ru-RU" sz="2800" dirty="0"/>
              <a:t>зависимость сейчас вводится в ранг заболевания, </a:t>
            </a:r>
            <a:r>
              <a:rPr lang="ru-RU" sz="2800" dirty="0" smtClean="0"/>
              <a:t>которое </a:t>
            </a:r>
            <a:r>
              <a:rPr lang="ru-RU" sz="2800" dirty="0"/>
              <a:t>называется «</a:t>
            </a:r>
            <a:r>
              <a:rPr lang="ru-RU" sz="2800" dirty="0" err="1" smtClean="0"/>
              <a:t>номофобия</a:t>
            </a:r>
            <a:r>
              <a:rPr lang="ru-RU" sz="2800" dirty="0" smtClean="0"/>
              <a:t>».</a:t>
            </a:r>
            <a:endParaRPr lang="ru-RU" sz="2800" dirty="0"/>
          </a:p>
          <a:p>
            <a:r>
              <a:rPr lang="ru-RU" sz="28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501364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8086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357818" cy="7043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                                                             </a:t>
            </a:r>
            <a:r>
              <a:rPr lang="ru-RU" sz="2800" b="1" dirty="0" smtClean="0"/>
              <a:t>Влияние на центральную нервную систему</a:t>
            </a:r>
            <a:endParaRPr lang="ru-RU" sz="2800" b="1" i="1" dirty="0" smtClean="0"/>
          </a:p>
          <a:p>
            <a:endParaRPr lang="ru-RU" sz="2800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Нарушается функция высшей нервной системы</a:t>
            </a:r>
            <a:endParaRPr lang="ru-RU" sz="3600" i="1" dirty="0" smtClean="0">
              <a:solidFill>
                <a:srgbClr val="FFFF00"/>
              </a:solidFill>
            </a:endParaRPr>
          </a:p>
          <a:p>
            <a:endParaRPr lang="ru-RU" sz="3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Снижается </a:t>
            </a:r>
            <a:r>
              <a:rPr lang="ru-RU" sz="3600" i="1" dirty="0" smtClean="0">
                <a:solidFill>
                  <a:srgbClr val="FFFF00"/>
                </a:solidFill>
              </a:rPr>
              <a:t>устойчивость к стрессам</a:t>
            </a:r>
          </a:p>
        </p:txBody>
      </p:sp>
      <p:pic>
        <p:nvPicPr>
          <p:cNvPr id="4" name="Рисунок 3" descr="article-2029228-01C3E98B000004B0-620_233x423_pop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214554"/>
            <a:ext cx="3571900" cy="27146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4543428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Вегетативно-сосудистая </a:t>
            </a:r>
            <a:r>
              <a:rPr lang="ru-RU" sz="4000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дистония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(ВСД), или нейроциркуляторная </a:t>
            </a:r>
            <a:r>
              <a:rPr lang="ru-RU" sz="4000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дистония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(НЦД).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nuoc-c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071942"/>
            <a:ext cx="3675464" cy="2643206"/>
          </a:xfrm>
          <a:prstGeom prst="rect">
            <a:avLst/>
          </a:prstGeom>
        </p:spPr>
      </p:pic>
      <p:pic>
        <p:nvPicPr>
          <p:cNvPr id="4" name="Рисунок 3" descr="sarclinic-zabolevaniya-nervnoj-sistemy-vegeto-sosudistaya-distoniya-vsd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57166"/>
            <a:ext cx="2678907" cy="35718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cean_16x9_TP102895251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Textured template_Green Segoe_TP10286782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TS010286731</Template>
  <TotalTime>1191</TotalTime>
  <Words>635</Words>
  <Application>Microsoft Office PowerPoint</Application>
  <PresentationFormat>Экран (4:3)</PresentationFormat>
  <Paragraphs>187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Blue Segoe 4-3 template-template_April-17-2007</vt:lpstr>
      <vt:lpstr>Белый текст и шрифт Courier для слайдов с кодом</vt:lpstr>
      <vt:lpstr>Ocean_16x9_TP102895251</vt:lpstr>
      <vt:lpstr>1_Textured template_Green Segoe_TP10286782</vt:lpstr>
      <vt:lpstr>1_Белый текст и шрифт Courier для слайдов с кодом</vt:lpstr>
      <vt:lpstr>Влияние излучения мобильного телефона на организм человека</vt:lpstr>
      <vt:lpstr>Презентация PowerPoint</vt:lpstr>
      <vt:lpstr>SAR – удельный показатель поглощения,</vt:lpstr>
      <vt:lpstr>Презентация PowerPoint</vt:lpstr>
      <vt:lpstr>Измерение излучения разных моделей сотовых телефонов  через помехи в колебательном контуре. </vt:lpstr>
      <vt:lpstr>Вред мобильного телефона: психологическая зависимость</vt:lpstr>
      <vt:lpstr>Презентация PowerPoint</vt:lpstr>
      <vt:lpstr> </vt:lpstr>
      <vt:lpstr>Презентация PowerPoint</vt:lpstr>
      <vt:lpstr>  Опухоль мозга     </vt:lpstr>
      <vt:lpstr>Влияние на иммунную систему</vt:lpstr>
      <vt:lpstr>Презентация PowerPoint</vt:lpstr>
      <vt:lpstr>Влияние на анализаторы</vt:lpstr>
      <vt:lpstr> Влияние на эндокринную систему</vt:lpstr>
      <vt:lpstr>Презентация PowerPoint</vt:lpstr>
      <vt:lpstr>Презентация PowerPoint</vt:lpstr>
      <vt:lpstr>Влияние на сердечно - сосудистую систему</vt:lpstr>
      <vt:lpstr>Влияние на половую систему</vt:lpstr>
      <vt:lpstr>Влияние на беременных</vt:lpstr>
      <vt:lpstr>Презентация PowerPoint</vt:lpstr>
      <vt:lpstr>Анкетирование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 защиты от излучения сотового телефона </vt:lpstr>
      <vt:lpstr>Презентация PowerPoint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Х</cp:lastModifiedBy>
  <cp:revision>144</cp:revision>
  <dcterms:created xsi:type="dcterms:W3CDTF">2013-02-27T12:21:11Z</dcterms:created>
  <dcterms:modified xsi:type="dcterms:W3CDTF">2015-10-15T13:42:11Z</dcterms:modified>
</cp:coreProperties>
</file>