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pptx" ContentType="application/vnd.openxmlformats-officedocument.presentationml.presentation"/>
  <Default Extension="vml" ContentType="application/vnd.openxmlformats-officedocument.vmlDrawing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notesMasterIdLst>
    <p:notesMasterId r:id="rId12"/>
  </p:notesMasterIdLst>
  <p:sldIdLst>
    <p:sldId id="256" r:id="rId2"/>
    <p:sldId id="265" r:id="rId3"/>
    <p:sldId id="261" r:id="rId4"/>
    <p:sldId id="264" r:id="rId5"/>
    <p:sldId id="263" r:id="rId6"/>
    <p:sldId id="262" r:id="rId7"/>
    <p:sldId id="266" r:id="rId8"/>
    <p:sldId id="257" r:id="rId9"/>
    <p:sldId id="259" r:id="rId10"/>
    <p:sldId id="260" r:id="rId11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94" autoAdjust="0"/>
    <p:restoredTop sz="94660"/>
  </p:normalViewPr>
  <p:slideViewPr>
    <p:cSldViewPr>
      <p:cViewPr varScale="1">
        <p:scale>
          <a:sx n="81" d="100"/>
          <a:sy n="81" d="100"/>
        </p:scale>
        <p:origin x="-54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63692E0-01CF-4074-996B-7D4274135872}" type="datetimeFigureOut">
              <a:rPr lang="ru-RU" smtClean="0"/>
              <a:t>16.10.2015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D200C98-572C-4A00-BB0D-A8AB478697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19077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200C98-572C-4A00-BB0D-A8AB4786973D}" type="slidenum">
              <a:rPr lang="ru-RU" smtClean="0"/>
              <a:t>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7EAF463A-BC7C-46EE-9F1E-7F377CCA4891}" type="datetimeFigureOut">
              <a:rPr lang="en-US" smtClean="0"/>
              <a:pPr/>
              <a:t>10/16/2015</a:t>
            </a:fld>
            <a:endParaRPr lang="en-US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10/16/2015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10/16/2015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10/16/2015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EAF463A-BC7C-46EE-9F1E-7F377CCA4891}" type="datetimeFigureOut">
              <a:rPr lang="en-US" smtClean="0"/>
              <a:pPr/>
              <a:t>10/16/2015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10/16/2015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10/16/2015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10/16/2015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EAF463A-BC7C-46EE-9F1E-7F377CCA4891}" type="datetimeFigureOut">
              <a:rPr lang="en-US" smtClean="0"/>
              <a:pPr/>
              <a:t>10/16/2015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10/16/2015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10/16/2015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7EAF463A-BC7C-46EE-9F1E-7F377CCA4891}" type="datetimeFigureOut">
              <a:rPr lang="en-US" smtClean="0"/>
              <a:pPr/>
              <a:t>10/16/2015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2.emf"/><Relationship Id="rId4" Type="http://schemas.openxmlformats.org/officeDocument/2006/relationships/package" Target="../embeddings/Microsoft_PowerPoint_Presentation1.pptx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609600" y="152400"/>
          <a:ext cx="8153400" cy="6324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7" name="Презентация" r:id="rId4" imgW="4134710" imgH="3099970" progId="PowerPoint.Show.12">
                  <p:embed/>
                </p:oleObj>
              </mc:Choice>
              <mc:Fallback>
                <p:oleObj name="Презентация" r:id="rId4" imgW="4134710" imgH="3099970" progId="PowerPoint.Show.12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9600" y="152400"/>
                        <a:ext cx="8153400" cy="6324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2362200" y="5715000"/>
            <a:ext cx="5634876" cy="64633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ru-RU" dirty="0" smtClean="0">
                <a:latin typeface="Segoe Script" pitchFamily="34" charset="0"/>
              </a:rPr>
              <a:t>Подготовила учитель начальных классов</a:t>
            </a:r>
          </a:p>
          <a:p>
            <a:pPr algn="ctr"/>
            <a:r>
              <a:rPr lang="ru-RU" dirty="0" smtClean="0">
                <a:latin typeface="Segoe Script" pitchFamily="34" charset="0"/>
              </a:rPr>
              <a:t>Алимбаева Ляля </a:t>
            </a:r>
            <a:r>
              <a:rPr lang="ru-RU" dirty="0" err="1" smtClean="0">
                <a:latin typeface="Segoe Script" pitchFamily="34" charset="0"/>
              </a:rPr>
              <a:t>Тухтаровна</a:t>
            </a:r>
            <a:endParaRPr lang="ru-RU" dirty="0">
              <a:latin typeface="Segoe Script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57200" y="838200"/>
            <a:ext cx="7239000" cy="624840"/>
          </a:xfrm>
          <a:solidFill>
            <a:srgbClr val="FFFF00"/>
          </a:solidFill>
        </p:spPr>
        <p:txBody>
          <a:bodyPr anchor="ctr">
            <a:normAutofit/>
          </a:bodyPr>
          <a:lstStyle/>
          <a:p>
            <a:pPr algn="ctr"/>
            <a:r>
              <a:rPr lang="ru-RU" sz="1800" dirty="0" smtClean="0">
                <a:solidFill>
                  <a:srgbClr val="7030A0"/>
                </a:solidFill>
                <a:latin typeface="Segoe Script" pitchFamily="34" charset="0"/>
              </a:rPr>
              <a:t>Какие технологии можно применить в начальной школе?</a:t>
            </a:r>
            <a:endParaRPr lang="ru-RU" sz="1800" dirty="0">
              <a:solidFill>
                <a:srgbClr val="7030A0"/>
              </a:solidFill>
              <a:latin typeface="Segoe Script" pitchFamily="34" charset="0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4" name="Рисунок 3" descr="http://im7-tub-ru.yandex.net/i?id=594561439-49-72&amp;n=21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9600" y="2514600"/>
            <a:ext cx="3124200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4343400" y="1905000"/>
            <a:ext cx="3886200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Courier New" pitchFamily="49" charset="0"/>
              <a:buChar char="o"/>
            </a:pPr>
            <a:r>
              <a:rPr lang="ru-RU" dirty="0" smtClean="0"/>
              <a:t>Развивающее обучение</a:t>
            </a:r>
          </a:p>
          <a:p>
            <a:endParaRPr lang="ru-RU" dirty="0" smtClean="0"/>
          </a:p>
          <a:p>
            <a:pPr>
              <a:buFont typeface="Courier New" pitchFamily="49" charset="0"/>
              <a:buChar char="o"/>
            </a:pPr>
            <a:r>
              <a:rPr lang="ru-RU" dirty="0" smtClean="0"/>
              <a:t>Проектные методы обучения</a:t>
            </a:r>
          </a:p>
          <a:p>
            <a:endParaRPr lang="ru-RU" dirty="0" smtClean="0"/>
          </a:p>
          <a:p>
            <a:pPr>
              <a:buFont typeface="Courier New" pitchFamily="49" charset="0"/>
              <a:buChar char="o"/>
            </a:pPr>
            <a:r>
              <a:rPr lang="ru-RU" dirty="0" err="1" smtClean="0"/>
              <a:t>Разноуровневое</a:t>
            </a:r>
            <a:r>
              <a:rPr lang="ru-RU" dirty="0" smtClean="0"/>
              <a:t> обучение</a:t>
            </a:r>
          </a:p>
          <a:p>
            <a:endParaRPr lang="ru-RU" dirty="0" smtClean="0"/>
          </a:p>
          <a:p>
            <a:pPr>
              <a:buFont typeface="Courier New" pitchFamily="49" charset="0"/>
              <a:buChar char="o"/>
            </a:pPr>
            <a:r>
              <a:rPr lang="ru-RU" dirty="0" smtClean="0"/>
              <a:t>Игровые технологии</a:t>
            </a:r>
          </a:p>
          <a:p>
            <a:endParaRPr lang="ru-RU" dirty="0" smtClean="0"/>
          </a:p>
          <a:p>
            <a:pPr>
              <a:buFont typeface="Courier New" pitchFamily="49" charset="0"/>
              <a:buChar char="o"/>
            </a:pPr>
            <a:r>
              <a:rPr lang="ru-RU" dirty="0" err="1" smtClean="0"/>
              <a:t>Здоровьесберегающие</a:t>
            </a:r>
            <a:r>
              <a:rPr lang="ru-RU" dirty="0" smtClean="0"/>
              <a:t> технологии</a:t>
            </a:r>
          </a:p>
          <a:p>
            <a:pPr>
              <a:buFont typeface="Courier New" pitchFamily="49" charset="0"/>
              <a:buChar char="o"/>
            </a:pPr>
            <a:endParaRPr lang="ru-RU" dirty="0" smtClean="0"/>
          </a:p>
          <a:p>
            <a:pPr>
              <a:buFont typeface="Courier New" pitchFamily="49" charset="0"/>
              <a:buChar char="o"/>
            </a:pPr>
            <a:r>
              <a:rPr lang="ru-RU" dirty="0" smtClean="0"/>
              <a:t>Исследовательские методы обучения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>
            <a:normAutofit/>
          </a:bodyPr>
          <a:lstStyle/>
          <a:p>
            <a:pPr algn="ctr"/>
            <a:r>
              <a:rPr lang="ru-RU" sz="2800" dirty="0" smtClean="0">
                <a:solidFill>
                  <a:srgbClr val="7030A0"/>
                </a:solidFill>
                <a:latin typeface="Segoe Script" pitchFamily="34" charset="0"/>
              </a:rPr>
              <a:t>Актуальность данной технолог</a:t>
            </a:r>
            <a:r>
              <a:rPr lang="ru-RU" sz="2800" dirty="0" smtClean="0">
                <a:solidFill>
                  <a:srgbClr val="7030A0"/>
                </a:solidFill>
              </a:rPr>
              <a:t>ии</a:t>
            </a:r>
            <a:endParaRPr lang="ru-RU" sz="2800" dirty="0">
              <a:solidFill>
                <a:srgbClr val="7030A0"/>
              </a:solidFill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sz="half" idx="1"/>
          </p:nvPr>
        </p:nvSpPr>
        <p:spPr>
          <a:xfrm>
            <a:off x="3886200" y="1905000"/>
            <a:ext cx="4130040" cy="4525963"/>
          </a:xfrm>
          <a:solidFill>
            <a:srgbClr val="92D050"/>
          </a:solidFill>
        </p:spPr>
        <p:txBody>
          <a:bodyPr>
            <a:normAutofit fontScale="70000" lnSpcReduction="20000"/>
          </a:bodyPr>
          <a:lstStyle/>
          <a:p>
            <a:pPr algn="ctr"/>
            <a:r>
              <a:rPr lang="ru-RU" sz="2800" dirty="0" smtClean="0"/>
              <a:t>определяется развитием высокого уровня мотивации к учебной деятельности, активизации познавательных интересов учащихся.</a:t>
            </a:r>
          </a:p>
          <a:p>
            <a:pPr algn="ctr"/>
            <a:r>
              <a:rPr lang="ru-RU" sz="2800" dirty="0" smtClean="0"/>
              <a:t> </a:t>
            </a:r>
            <a:r>
              <a:rPr lang="ru-RU" dirty="0" smtClean="0"/>
              <a:t>Использование технологии проблемного обучения позволяет повысить качество образования учащихся.</a:t>
            </a:r>
          </a:p>
          <a:p>
            <a:pPr algn="ctr"/>
            <a:r>
              <a:rPr lang="ru-RU" dirty="0" smtClean="0"/>
              <a:t> Учащиеся не получают готовые знания, а в результате постановки проблемной ситуации начинают поиск решения, открывая новые знания самостоятельно.</a:t>
            </a:r>
            <a:endParaRPr lang="ru-RU" dirty="0"/>
          </a:p>
        </p:txBody>
      </p:sp>
      <p:pic>
        <p:nvPicPr>
          <p:cNvPr id="5" name="Содержимое 4" descr="http://shkolagdz.ru/image.php?aHR0cDovL2dhbGluYS1zb2xlaWwubmFyb2QyLnJ1L21ldG9kaWNoZXNrYXlhX2tvcGlsa2EvdGVobm9sb2dpaS9rZWlzLW1ldG9kL2tlaXMuZ2lmP3JhbmQ9MTExNDI2OTA1MjMxMTQ0"/>
          <p:cNvPicPr>
            <a:picLocks noGrp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533400" y="2057400"/>
            <a:ext cx="2643188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00B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152400"/>
            <a:ext cx="7239000" cy="1310640"/>
          </a:xfrm>
          <a:solidFill>
            <a:srgbClr val="FFFF00"/>
          </a:solidFill>
        </p:spPr>
        <p:txBody>
          <a:bodyPr>
            <a:normAutofit fontScale="90000"/>
          </a:bodyPr>
          <a:lstStyle/>
          <a:p>
            <a:pPr algn="ctr"/>
            <a:r>
              <a:rPr lang="ru-RU" i="1" dirty="0" smtClean="0"/>
              <a:t/>
            </a:r>
            <a:br>
              <a:rPr lang="ru-RU" i="1" dirty="0" smtClean="0"/>
            </a:br>
            <a:r>
              <a:rPr lang="ru-RU" i="1" dirty="0" smtClean="0"/>
              <a:t/>
            </a:r>
            <a:br>
              <a:rPr lang="ru-RU" i="1" dirty="0" smtClean="0"/>
            </a:br>
            <a:r>
              <a:rPr lang="ru-RU" i="1" dirty="0" smtClean="0"/>
              <a:t/>
            </a:r>
            <a:br>
              <a:rPr lang="ru-RU" i="1" dirty="0" smtClean="0"/>
            </a:br>
            <a:r>
              <a:rPr lang="ru-RU" i="1" dirty="0" smtClean="0"/>
              <a:t/>
            </a:r>
            <a:br>
              <a:rPr lang="ru-RU" i="1" dirty="0" smtClean="0"/>
            </a:br>
            <a:r>
              <a:rPr lang="ru-RU" i="1" dirty="0" smtClean="0"/>
              <a:t/>
            </a:r>
            <a:br>
              <a:rPr lang="ru-RU" i="1" dirty="0" smtClean="0"/>
            </a:br>
            <a:r>
              <a:rPr lang="ru-RU" i="1" dirty="0" smtClean="0"/>
              <a:t/>
            </a:r>
            <a:br>
              <a:rPr lang="ru-RU" i="1" dirty="0" smtClean="0"/>
            </a:br>
            <a:r>
              <a:rPr lang="ru-RU" i="1" dirty="0" smtClean="0"/>
              <a:t/>
            </a:r>
            <a:br>
              <a:rPr lang="ru-RU" i="1" dirty="0" smtClean="0"/>
            </a:br>
            <a:r>
              <a:rPr lang="ru-RU" i="1" dirty="0" smtClean="0"/>
              <a:t/>
            </a:r>
            <a:br>
              <a:rPr lang="ru-RU" i="1" dirty="0" smtClean="0"/>
            </a:br>
            <a:r>
              <a:rPr lang="ru-RU" i="1" dirty="0" smtClean="0"/>
              <a:t/>
            </a:r>
            <a:br>
              <a:rPr lang="ru-RU" i="1" dirty="0" smtClean="0"/>
            </a:br>
            <a:r>
              <a:rPr lang="ru-RU" i="1" dirty="0" smtClean="0"/>
              <a:t/>
            </a:r>
            <a:br>
              <a:rPr lang="ru-RU" i="1" dirty="0" smtClean="0"/>
            </a:br>
            <a:r>
              <a:rPr lang="ru-RU" i="1" dirty="0" smtClean="0"/>
              <a:t/>
            </a:r>
            <a:br>
              <a:rPr lang="ru-RU" i="1" dirty="0" smtClean="0"/>
            </a:br>
            <a:r>
              <a:rPr lang="ru-RU" i="1" dirty="0" smtClean="0"/>
              <a:t/>
            </a:r>
            <a:br>
              <a:rPr lang="ru-RU" i="1" dirty="0" smtClean="0"/>
            </a:br>
            <a:r>
              <a:rPr lang="ru-RU" i="1" dirty="0" smtClean="0"/>
              <a:t/>
            </a:r>
            <a:br>
              <a:rPr lang="ru-RU" i="1" dirty="0" smtClean="0"/>
            </a:br>
            <a:r>
              <a:rPr lang="ru-RU" i="1" dirty="0" smtClean="0"/>
              <a:t/>
            </a:r>
            <a:br>
              <a:rPr lang="ru-RU" i="1" dirty="0" smtClean="0"/>
            </a:br>
            <a:r>
              <a:rPr lang="ru-RU" i="1" dirty="0" smtClean="0"/>
              <a:t/>
            </a:r>
            <a:br>
              <a:rPr lang="ru-RU" i="1" dirty="0" smtClean="0"/>
            </a:br>
            <a:r>
              <a:rPr lang="ru-RU" sz="3100" i="1" dirty="0" smtClean="0">
                <a:solidFill>
                  <a:srgbClr val="7030A0"/>
                </a:solidFill>
                <a:latin typeface="Segoe Script" pitchFamily="34" charset="0"/>
              </a:rPr>
              <a:t>Проблемное обучение целесообразно применять:</a:t>
            </a:r>
            <a:br>
              <a:rPr lang="ru-RU" sz="3100" i="1" dirty="0" smtClean="0">
                <a:solidFill>
                  <a:srgbClr val="7030A0"/>
                </a:solidFill>
                <a:latin typeface="Segoe Script" pitchFamily="34" charset="0"/>
              </a:rPr>
            </a:br>
            <a:endParaRPr lang="ru-RU" sz="3100" i="1" dirty="0">
              <a:solidFill>
                <a:srgbClr val="7030A0"/>
              </a:solidFill>
              <a:latin typeface="Segoe Script" pitchFamily="34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solidFill>
            <a:srgbClr val="00B0F0"/>
          </a:solidFill>
        </p:spPr>
        <p:txBody>
          <a:bodyPr>
            <a:normAutofit fontScale="92500" lnSpcReduction="10000"/>
          </a:bodyPr>
          <a:lstStyle/>
          <a:p>
            <a:pPr fontAlgn="base"/>
            <a:r>
              <a:rPr lang="ru-RU" dirty="0" smtClean="0"/>
              <a:t>- когда содержание учебного материала содержит причинно-следственные связи и зависимости и направлено на формирование понятий, законов и теорий,</a:t>
            </a:r>
          </a:p>
          <a:p>
            <a:pPr fontAlgn="base"/>
            <a:r>
              <a:rPr lang="ru-RU" dirty="0" smtClean="0"/>
              <a:t>- когда ученики подготовлены к проблемному изучению темы и решают задачи на развитие самостоятельности мышления, формирование исследовательских умений, творческого подхода к делу, т.к. для слабых учащихся этот метод оказывается трудным,</a:t>
            </a:r>
          </a:p>
          <a:p>
            <a:r>
              <a:rPr lang="ru-RU" dirty="0" smtClean="0"/>
              <a:t>- когда у учителя есть время для проблемного изучения темы, т.к. оно требует больших затрат времени</a:t>
            </a:r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304800"/>
            <a:ext cx="7239000" cy="1447800"/>
          </a:xfrm>
          <a:solidFill>
            <a:srgbClr val="FFFF00"/>
          </a:solidFill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  </a:t>
            </a:r>
            <a:r>
              <a:rPr lang="ru-RU" sz="2000" dirty="0" smtClean="0">
                <a:solidFill>
                  <a:srgbClr val="FF0000"/>
                </a:solidFill>
              </a:rPr>
              <a:t> </a:t>
            </a:r>
            <a:r>
              <a:rPr lang="ru-RU" sz="2000" i="1" dirty="0" smtClean="0">
                <a:solidFill>
                  <a:srgbClr val="FF0000"/>
                </a:solidFill>
                <a:latin typeface="Segoe Script" pitchFamily="34" charset="0"/>
              </a:rPr>
              <a:t>Цель </a:t>
            </a:r>
            <a:r>
              <a:rPr lang="ru-RU" sz="2000" i="1" dirty="0" smtClean="0">
                <a:solidFill>
                  <a:srgbClr val="7030A0"/>
                </a:solidFill>
                <a:latin typeface="Segoe Script" pitchFamily="34" charset="0"/>
              </a:rPr>
              <a:t>применения технологии проблемного обучения:</a:t>
            </a:r>
            <a:r>
              <a:rPr lang="ru-RU" sz="2000" dirty="0" smtClean="0">
                <a:solidFill>
                  <a:srgbClr val="7030A0"/>
                </a:solidFill>
                <a:latin typeface="Segoe Script" pitchFamily="34" charset="0"/>
              </a:rPr>
              <a:t> </a:t>
            </a:r>
            <a:br>
              <a:rPr lang="ru-RU" sz="2000" dirty="0" smtClean="0">
                <a:solidFill>
                  <a:srgbClr val="7030A0"/>
                </a:solidFill>
                <a:latin typeface="Segoe Script" pitchFamily="34" charset="0"/>
              </a:rPr>
            </a:br>
            <a:r>
              <a:rPr lang="ru-RU" sz="2000" dirty="0" smtClean="0">
                <a:solidFill>
                  <a:srgbClr val="7030A0"/>
                </a:solidFill>
                <a:latin typeface="Segoe Script" pitchFamily="34" charset="0"/>
              </a:rPr>
              <a:t>научить учащихся идти путем самостоятельных находок и открытий.</a:t>
            </a:r>
            <a:br>
              <a:rPr lang="ru-RU" sz="2000" dirty="0" smtClean="0">
                <a:solidFill>
                  <a:srgbClr val="7030A0"/>
                </a:solidFill>
                <a:latin typeface="Segoe Script" pitchFamily="34" charset="0"/>
              </a:rPr>
            </a:br>
            <a:endParaRPr lang="ru-RU" sz="2000" dirty="0">
              <a:solidFill>
                <a:srgbClr val="7030A0"/>
              </a:solidFill>
              <a:latin typeface="Segoe Script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62000" y="2057400"/>
            <a:ext cx="7391400" cy="4550736"/>
          </a:xfrm>
          <a:solidFill>
            <a:srgbClr val="92D050"/>
          </a:solidFill>
        </p:spPr>
        <p:txBody>
          <a:bodyPr/>
          <a:lstStyle/>
          <a:p>
            <a:pPr fontAlgn="base"/>
            <a:r>
              <a:rPr lang="ru-RU" dirty="0" smtClean="0"/>
              <a:t>Для достижения этой цели надо решать следующие </a:t>
            </a:r>
            <a:r>
              <a:rPr lang="ru-RU" i="1" dirty="0" smtClean="0"/>
              <a:t>задачи:</a:t>
            </a:r>
            <a:endParaRPr lang="ru-RU" dirty="0" smtClean="0"/>
          </a:p>
          <a:p>
            <a:pPr fontAlgn="base"/>
            <a:r>
              <a:rPr lang="ru-RU" dirty="0" smtClean="0"/>
              <a:t>1. Создать условия для приобретения учащимися средств познания и исследования.</a:t>
            </a:r>
          </a:p>
          <a:p>
            <a:pPr fontAlgn="base"/>
            <a:r>
              <a:rPr lang="ru-RU" dirty="0" smtClean="0"/>
              <a:t>2. Повысить познавательную активность в процессе овладения знаниями.</a:t>
            </a:r>
          </a:p>
          <a:p>
            <a:pPr fontAlgn="base"/>
            <a:r>
              <a:rPr lang="ru-RU" dirty="0" smtClean="0"/>
              <a:t>3. Применять дифференцированный и интегрированный подход в учебном и воспитательном процессе.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>
            <a:normAutofit/>
          </a:bodyPr>
          <a:lstStyle/>
          <a:p>
            <a:pPr algn="ctr"/>
            <a:r>
              <a:rPr lang="ru-RU" dirty="0" smtClean="0"/>
              <a:t> </a:t>
            </a:r>
            <a:r>
              <a:rPr lang="ru-RU" sz="2800" dirty="0" smtClean="0">
                <a:solidFill>
                  <a:srgbClr val="7030A0"/>
                </a:solidFill>
                <a:latin typeface="Segoe Script" pitchFamily="34" charset="0"/>
              </a:rPr>
              <a:t>Приемы создания проблемных ситуаций</a:t>
            </a:r>
            <a:endParaRPr lang="ru-RU" sz="2800" dirty="0">
              <a:solidFill>
                <a:srgbClr val="7030A0"/>
              </a:solidFill>
              <a:latin typeface="Segoe Script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276600" y="1600200"/>
            <a:ext cx="5715000" cy="4876800"/>
          </a:xfrm>
          <a:solidFill>
            <a:srgbClr val="92D050"/>
          </a:solidFill>
        </p:spPr>
        <p:txBody>
          <a:bodyPr>
            <a:normAutofit fontScale="55000" lnSpcReduction="20000"/>
          </a:bodyPr>
          <a:lstStyle/>
          <a:p>
            <a:pPr fontAlgn="base"/>
            <a:r>
              <a:rPr lang="ru-RU" dirty="0" smtClean="0"/>
              <a:t>- Подвести школьников к противоречию и предложить им самим найти способ его решения;</a:t>
            </a:r>
          </a:p>
          <a:p>
            <a:pPr fontAlgn="base"/>
            <a:endParaRPr lang="ru-RU" dirty="0" smtClean="0"/>
          </a:p>
          <a:p>
            <a:pPr fontAlgn="base"/>
            <a:r>
              <a:rPr lang="ru-RU" dirty="0" smtClean="0"/>
              <a:t>- Изложить различные точки зрения на один и тот же вопрос;</a:t>
            </a:r>
          </a:p>
          <a:p>
            <a:pPr fontAlgn="base"/>
            <a:endParaRPr lang="ru-RU" dirty="0" smtClean="0"/>
          </a:p>
          <a:p>
            <a:pPr fontAlgn="base"/>
            <a:r>
              <a:rPr lang="ru-RU" dirty="0" smtClean="0"/>
              <a:t>- Предложить классу рассмотреть явление с различных позиций;</a:t>
            </a:r>
          </a:p>
          <a:p>
            <a:pPr fontAlgn="base"/>
            <a:endParaRPr lang="ru-RU" dirty="0" smtClean="0"/>
          </a:p>
          <a:p>
            <a:pPr fontAlgn="base"/>
            <a:r>
              <a:rPr lang="ru-RU" dirty="0" smtClean="0"/>
              <a:t>- Побудить учащихся делать сравнения, обобщения, выводы из ситуации, сопоставлять факты.</a:t>
            </a:r>
          </a:p>
          <a:p>
            <a:pPr fontAlgn="base"/>
            <a:endParaRPr lang="ru-RU" dirty="0" smtClean="0"/>
          </a:p>
          <a:p>
            <a:pPr fontAlgn="base"/>
            <a:r>
              <a:rPr lang="ru-RU" dirty="0" smtClean="0"/>
              <a:t>- Ставить конкретные вопросы на обобщение, обоснование, конкретизацию, логику рассуждения.</a:t>
            </a:r>
          </a:p>
          <a:p>
            <a:pPr fontAlgn="base"/>
            <a:endParaRPr lang="ru-RU" dirty="0" smtClean="0"/>
          </a:p>
          <a:p>
            <a:pPr fontAlgn="base"/>
            <a:r>
              <a:rPr lang="ru-RU" dirty="0" smtClean="0"/>
              <a:t>- Определить проблемные теоретические и практические задания (например: исследовательские);</a:t>
            </a:r>
          </a:p>
          <a:p>
            <a:pPr fontAlgn="base">
              <a:buNone/>
            </a:pPr>
            <a:endParaRPr lang="ru-RU" dirty="0" smtClean="0"/>
          </a:p>
          <a:p>
            <a:pPr fontAlgn="base"/>
            <a:r>
              <a:rPr lang="ru-RU" dirty="0" smtClean="0"/>
              <a:t>- Ставить проблемные задачи (например: с недостающими, избыточными или противоречивыми данными, с заведомо допущенными ошибками и др.).</a:t>
            </a:r>
          </a:p>
          <a:p>
            <a:endParaRPr lang="ru-RU" dirty="0"/>
          </a:p>
        </p:txBody>
      </p:sp>
      <p:pic>
        <p:nvPicPr>
          <p:cNvPr id="5" name="Содержимое 4" descr="http://900igr.net/datai/pedagogika/SHkola-2100/0006-015-Obrazovatelnaja-sistema-SHkola-2100.png"/>
          <p:cNvPicPr>
            <a:picLocks noGrp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57201" y="2118200"/>
            <a:ext cx="2667000" cy="3642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7239000" cy="1463040"/>
          </a:xfrm>
          <a:solidFill>
            <a:srgbClr val="FFFF00"/>
          </a:solidFill>
        </p:spPr>
        <p:txBody>
          <a:bodyPr>
            <a:normAutofit fontScale="90000"/>
          </a:bodyPr>
          <a:lstStyle/>
          <a:p>
            <a:pPr algn="ctr"/>
            <a:r>
              <a:rPr lang="ru-RU" sz="2700" dirty="0" smtClean="0">
                <a:solidFill>
                  <a:srgbClr val="7030A0"/>
                </a:solidFill>
                <a:latin typeface="Segoe Script" pitchFamily="34" charset="0"/>
              </a:rPr>
              <a:t/>
            </a:r>
            <a:br>
              <a:rPr lang="ru-RU" sz="2700" dirty="0" smtClean="0">
                <a:solidFill>
                  <a:srgbClr val="7030A0"/>
                </a:solidFill>
                <a:latin typeface="Segoe Script" pitchFamily="34" charset="0"/>
              </a:rPr>
            </a:br>
            <a:r>
              <a:rPr lang="ru-RU" sz="2700" dirty="0" smtClean="0">
                <a:solidFill>
                  <a:srgbClr val="7030A0"/>
                </a:solidFill>
                <a:latin typeface="Segoe Script" pitchFamily="34" charset="0"/>
              </a:rPr>
              <a:t/>
            </a:r>
            <a:br>
              <a:rPr lang="ru-RU" sz="2700" dirty="0" smtClean="0">
                <a:solidFill>
                  <a:srgbClr val="7030A0"/>
                </a:solidFill>
                <a:latin typeface="Segoe Script" pitchFamily="34" charset="0"/>
              </a:rPr>
            </a:br>
            <a:r>
              <a:rPr lang="ru-RU" sz="2700" dirty="0" smtClean="0">
                <a:solidFill>
                  <a:srgbClr val="7030A0"/>
                </a:solidFill>
                <a:latin typeface="Segoe Script" pitchFamily="34" charset="0"/>
              </a:rPr>
              <a:t>Этапы постановки и решения проблемы</a:t>
            </a:r>
            <a:r>
              <a:rPr lang="ru-RU" dirty="0" smtClean="0">
                <a:solidFill>
                  <a:srgbClr val="7030A0"/>
                </a:solidFill>
                <a:latin typeface="Segoe Script" pitchFamily="34" charset="0"/>
              </a:rPr>
              <a:t/>
            </a:r>
            <a:br>
              <a:rPr lang="ru-RU" dirty="0" smtClean="0">
                <a:solidFill>
                  <a:srgbClr val="7030A0"/>
                </a:solidFill>
                <a:latin typeface="Segoe Script" pitchFamily="34" charset="0"/>
              </a:rPr>
            </a:br>
            <a:endParaRPr lang="ru-RU" dirty="0">
              <a:solidFill>
                <a:srgbClr val="7030A0"/>
              </a:solidFill>
              <a:latin typeface="Segoe Script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905000"/>
            <a:ext cx="7239000" cy="4550736"/>
          </a:xfrm>
          <a:solidFill>
            <a:srgbClr val="00B0F0"/>
          </a:solidFill>
        </p:spPr>
        <p:txBody>
          <a:bodyPr>
            <a:normAutofit lnSpcReduction="10000"/>
          </a:bodyPr>
          <a:lstStyle/>
          <a:p>
            <a:pPr fontAlgn="base"/>
            <a:r>
              <a:rPr lang="ru-RU" dirty="0" smtClean="0"/>
              <a:t>1. Постановка задания, содержащего противоречие и вызывающего проблемную ситуацию.</a:t>
            </a:r>
          </a:p>
          <a:p>
            <a:pPr fontAlgn="base"/>
            <a:r>
              <a:rPr lang="ru-RU" dirty="0" smtClean="0"/>
              <a:t>2. Анализ проблемной ситуации, формулирование проблемы.</a:t>
            </a:r>
          </a:p>
          <a:p>
            <a:pPr fontAlgn="base"/>
            <a:r>
              <a:rPr lang="ru-RU" dirty="0" smtClean="0"/>
              <a:t>3.Поиск решения проблемы (проверка гипотез, методов решения проблемы).</a:t>
            </a:r>
          </a:p>
          <a:p>
            <a:pPr fontAlgn="base"/>
            <a:r>
              <a:rPr lang="ru-RU" dirty="0" smtClean="0"/>
              <a:t>4.Решение проблемы (выбор метода решения, фиксирование алгоритма).</a:t>
            </a:r>
          </a:p>
          <a:p>
            <a:pPr fontAlgn="base"/>
            <a:r>
              <a:rPr lang="ru-RU" dirty="0" smtClean="0"/>
              <a:t>5.Первичное усвоение новых знаний, способов учебных действий.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066800" y="381000"/>
            <a:ext cx="7242175" cy="1143000"/>
          </a:xfrm>
          <a:solidFill>
            <a:srgbClr val="FFFF00"/>
          </a:solidFill>
        </p:spPr>
        <p:txBody>
          <a:bodyPr anchor="b">
            <a:normAutofit/>
          </a:bodyPr>
          <a:lstStyle/>
          <a:p>
            <a:pPr algn="ctr"/>
            <a:r>
              <a:rPr lang="ru-RU" sz="2400" dirty="0" smtClean="0">
                <a:solidFill>
                  <a:srgbClr val="7030A0"/>
                </a:solidFill>
                <a:latin typeface="Segoe Script" pitchFamily="34" charset="0"/>
              </a:rPr>
              <a:t>Аспектами успешного урока являются:</a:t>
            </a:r>
            <a:br>
              <a:rPr lang="ru-RU" sz="2400" dirty="0" smtClean="0">
                <a:solidFill>
                  <a:srgbClr val="7030A0"/>
                </a:solidFill>
                <a:latin typeface="Segoe Script" pitchFamily="34" charset="0"/>
              </a:rPr>
            </a:br>
            <a:endParaRPr lang="ru-RU" sz="2400" dirty="0">
              <a:solidFill>
                <a:srgbClr val="7030A0"/>
              </a:solidFill>
              <a:latin typeface="Segoe Script" pitchFamily="34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4294967295"/>
          </p:nvPr>
        </p:nvSpPr>
        <p:spPr>
          <a:xfrm>
            <a:off x="4800600" y="1600200"/>
            <a:ext cx="4343400" cy="4525963"/>
          </a:xfrm>
        </p:spPr>
        <p:txBody>
          <a:bodyPr/>
          <a:lstStyle/>
          <a:p>
            <a:r>
              <a:rPr lang="ru-RU" sz="1600" dirty="0" smtClean="0"/>
              <a:t>1. Формирование предметной компетентности</a:t>
            </a:r>
          </a:p>
          <a:p>
            <a:endParaRPr lang="ru-RU" sz="1600" dirty="0" smtClean="0"/>
          </a:p>
          <a:p>
            <a:r>
              <a:rPr lang="ru-RU" sz="1600" dirty="0" smtClean="0"/>
              <a:t>2. Развитие познавательной активности и самостоятельности</a:t>
            </a:r>
          </a:p>
          <a:p>
            <a:r>
              <a:rPr lang="ru-RU" sz="1600" dirty="0" smtClean="0"/>
              <a:t>3. Формирование информационной культуры</a:t>
            </a:r>
          </a:p>
          <a:p>
            <a:r>
              <a:rPr lang="ru-RU" sz="1600" dirty="0" smtClean="0"/>
              <a:t>4. Развитие мышления</a:t>
            </a:r>
          </a:p>
          <a:p>
            <a:r>
              <a:rPr lang="ru-RU" sz="1600" dirty="0" smtClean="0"/>
              <a:t>5. Развитие творческих способностей</a:t>
            </a:r>
          </a:p>
          <a:p>
            <a:r>
              <a:rPr lang="ru-RU" sz="1600" dirty="0" smtClean="0"/>
              <a:t>6. Формирование коммуникативной компетентности и толерантности</a:t>
            </a:r>
          </a:p>
          <a:p>
            <a:r>
              <a:rPr lang="ru-RU" sz="1600" dirty="0" smtClean="0"/>
              <a:t>7. Создание психологически комфортной среды</a:t>
            </a:r>
            <a:endParaRPr lang="ru-RU" sz="1600" dirty="0"/>
          </a:p>
        </p:txBody>
      </p:sp>
      <p:pic>
        <p:nvPicPr>
          <p:cNvPr id="7" name="Рисунок 6" descr="http://im5-tub-ru.yandex.net/i?id=491883568-11-72&amp;n=21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38200" y="1981200"/>
            <a:ext cx="3505200" cy="350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737360"/>
          </a:xfrm>
          <a:solidFill>
            <a:srgbClr val="FFFF00"/>
          </a:solidFill>
        </p:spPr>
        <p:txBody>
          <a:bodyPr>
            <a:normAutofit/>
          </a:bodyPr>
          <a:lstStyle/>
          <a:p>
            <a:pPr algn="ctr" fontAlgn="base"/>
            <a:r>
              <a:rPr lang="ru-RU" sz="2000" dirty="0" smtClean="0">
                <a:solidFill>
                  <a:srgbClr val="7030A0"/>
                </a:solidFill>
                <a:latin typeface="Segoe Script" pitchFamily="34" charset="0"/>
              </a:rPr>
              <a:t>Методы проблемного обучения можно применять на уроках создавая проблемную ситуацию на любом его этапе.</a:t>
            </a:r>
            <a:br>
              <a:rPr lang="ru-RU" sz="2000" dirty="0" smtClean="0">
                <a:solidFill>
                  <a:srgbClr val="7030A0"/>
                </a:solidFill>
                <a:latin typeface="Segoe Script" pitchFamily="34" charset="0"/>
              </a:rPr>
            </a:br>
            <a:endParaRPr lang="ru-RU" sz="2000" dirty="0">
              <a:solidFill>
                <a:srgbClr val="7030A0"/>
              </a:solidFill>
              <a:latin typeface="Segoe Script" pitchFamily="34" charset="0"/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457200" y="2362200"/>
            <a:ext cx="7239000" cy="4093536"/>
          </a:xfrm>
          <a:solidFill>
            <a:srgbClr val="00B0F0"/>
          </a:solidFill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800" dirty="0" smtClean="0"/>
              <a:t> </a:t>
            </a:r>
            <a:endParaRPr lang="ru-RU" dirty="0" smtClean="0"/>
          </a:p>
          <a:p>
            <a:pPr algn="ctr"/>
            <a:endParaRPr lang="ru-RU" dirty="0" smtClean="0"/>
          </a:p>
          <a:p>
            <a:pPr algn="ctr"/>
            <a:r>
              <a:rPr lang="ru-RU" dirty="0" smtClean="0"/>
              <a:t>1</a:t>
            </a:r>
            <a:r>
              <a:rPr lang="ru-RU" u="sng" dirty="0" smtClean="0"/>
              <a:t>. Определение темы </a:t>
            </a:r>
            <a:r>
              <a:rPr lang="ru-RU" u="sng" dirty="0" smtClean="0"/>
              <a:t>урока</a:t>
            </a:r>
            <a:endParaRPr lang="ru-RU" dirty="0" smtClean="0"/>
          </a:p>
          <a:p>
            <a:pPr algn="ctr" fontAlgn="base"/>
            <a:endParaRPr lang="ru-RU" sz="1000" dirty="0" smtClean="0"/>
          </a:p>
          <a:p>
            <a:pPr algn="ctr"/>
            <a:r>
              <a:rPr lang="ru-RU" u="sng" dirty="0" smtClean="0"/>
              <a:t>2. Объяснение </a:t>
            </a:r>
            <a:r>
              <a:rPr lang="ru-RU" u="sng" smtClean="0"/>
              <a:t>нового </a:t>
            </a:r>
            <a:r>
              <a:rPr lang="ru-RU" u="sng" smtClean="0"/>
              <a:t>материала</a:t>
            </a:r>
            <a:endParaRPr lang="ru-RU" dirty="0" smtClean="0"/>
          </a:p>
          <a:p>
            <a:pPr algn="ctr"/>
            <a:r>
              <a:rPr lang="ru-RU" dirty="0" smtClean="0"/>
              <a:t>3. </a:t>
            </a:r>
            <a:r>
              <a:rPr lang="ru-RU" u="sng" dirty="0" smtClean="0"/>
              <a:t>Закрепление</a:t>
            </a:r>
          </a:p>
          <a:p>
            <a:pPr algn="ctr"/>
            <a:r>
              <a:rPr lang="ru-RU" dirty="0" smtClean="0"/>
              <a:t>4</a:t>
            </a:r>
            <a:r>
              <a:rPr lang="ru-RU" u="sng" dirty="0" smtClean="0"/>
              <a:t>. Самостоятельная работа.</a:t>
            </a:r>
            <a:endParaRPr lang="ru-RU" dirty="0" smtClean="0"/>
          </a:p>
          <a:p>
            <a:pPr algn="ctr"/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>
            <a:normAutofit/>
          </a:bodyPr>
          <a:lstStyle/>
          <a:p>
            <a:pPr lvl="0" algn="ctr"/>
            <a:r>
              <a:rPr lang="ru-RU" sz="3200" cap="none" dirty="0" smtClean="0">
                <a:ln>
                  <a:noFill/>
                </a:ln>
                <a:solidFill>
                  <a:srgbClr val="7030A0"/>
                </a:solidFill>
                <a:latin typeface="Segoe Script" pitchFamily="34" charset="0"/>
                <a:ea typeface="Times New Roman" pitchFamily="18" charset="0"/>
                <a:cs typeface="Arial" pitchFamily="34" charset="0"/>
              </a:rPr>
              <a:t>Вывод.</a:t>
            </a:r>
            <a:r>
              <a:rPr lang="ru-RU" sz="3200" b="0" cap="none" dirty="0" smtClean="0">
                <a:ln>
                  <a:noFill/>
                </a:ln>
                <a:solidFill>
                  <a:srgbClr val="7030A0"/>
                </a:solidFill>
                <a:latin typeface="Segoe Script" pitchFamily="34" charset="0"/>
                <a:ea typeface="Times New Roman" pitchFamily="18" charset="0"/>
                <a:cs typeface="Arial" pitchFamily="34" charset="0"/>
              </a:rPr>
              <a:t/>
            </a:r>
            <a:br>
              <a:rPr lang="ru-RU" sz="3200" b="0" cap="none" dirty="0" smtClean="0">
                <a:ln>
                  <a:noFill/>
                </a:ln>
                <a:solidFill>
                  <a:srgbClr val="7030A0"/>
                </a:solidFill>
                <a:latin typeface="Segoe Script" pitchFamily="34" charset="0"/>
                <a:ea typeface="Times New Roman" pitchFamily="18" charset="0"/>
                <a:cs typeface="Arial" pitchFamily="34" charset="0"/>
              </a:rPr>
            </a:br>
            <a:endParaRPr lang="ru-RU" sz="3200" dirty="0">
              <a:solidFill>
                <a:srgbClr val="7030A0"/>
              </a:solidFill>
              <a:latin typeface="Segoe Script" pitchFamily="34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solidFill>
            <a:srgbClr val="00B0F0"/>
          </a:solidFill>
        </p:spPr>
        <p:txBody>
          <a:bodyPr>
            <a:normAutofit fontScale="92500" lnSpcReduction="20000"/>
          </a:bodyPr>
          <a:lstStyle/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ru-RU" sz="2800" dirty="0" smtClean="0">
                <a:solidFill>
                  <a:srgbClr val="373737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Использование проблемного подхода в обучении, позволяет достигать определенных результатов:</a:t>
            </a:r>
            <a:endParaRPr lang="ru-RU" sz="2400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ru-RU" sz="2800" dirty="0" smtClean="0">
                <a:solidFill>
                  <a:srgbClr val="373737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- активизация мыслительной деятельности (умение анализировать, сравнивать, обобщать);</a:t>
            </a:r>
            <a:endParaRPr lang="ru-RU" sz="2400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ru-RU" sz="2800" dirty="0" smtClean="0">
                <a:solidFill>
                  <a:srgbClr val="373737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-формирование положительной мотивации к изучению предметов, познавательного интереса;</a:t>
            </a:r>
            <a:endParaRPr lang="ru-RU" sz="2400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ru-RU" sz="2800" dirty="0" smtClean="0">
                <a:solidFill>
                  <a:srgbClr val="373737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- развитие интеллектуальных и творческих способностей учащихся.</a:t>
            </a:r>
            <a:endParaRPr lang="ru-RU" sz="2400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ru-RU" sz="2800" dirty="0" smtClean="0">
                <a:solidFill>
                  <a:srgbClr val="373737"/>
                </a:solidFill>
                <a:latin typeface="Helvetica"/>
                <a:ea typeface="Times New Roman" pitchFamily="18" charset="0"/>
                <a:cs typeface="Arial" pitchFamily="34" charset="0"/>
              </a:rPr>
              <a:t>    </a:t>
            </a:r>
            <a:r>
              <a:rPr lang="ru-RU" sz="2800" dirty="0" smtClean="0">
                <a:solidFill>
                  <a:srgbClr val="373737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Как видно, проблемные уроки можно проводить по любым предметам и</a:t>
            </a:r>
            <a:endParaRPr lang="ru-RU" sz="2400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ru-RU" sz="2800" dirty="0" smtClean="0">
                <a:solidFill>
                  <a:srgbClr val="373737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очень эффективны.</a:t>
            </a:r>
            <a:endParaRPr lang="ru-RU" sz="3600" dirty="0" smtClean="0">
              <a:latin typeface="Arial" pitchFamily="34" charset="0"/>
              <a:cs typeface="Arial" pitchFamily="34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Эркер">
    <a:dk1>
      <a:sysClr val="windowText" lastClr="000000"/>
    </a:dk1>
    <a:lt1>
      <a:sysClr val="window" lastClr="FFFFFF"/>
    </a:lt1>
    <a:dk2>
      <a:srgbClr val="575F6D"/>
    </a:dk2>
    <a:lt2>
      <a:srgbClr val="FFF39D"/>
    </a:lt2>
    <a:accent1>
      <a:srgbClr val="FE8637"/>
    </a:accent1>
    <a:accent2>
      <a:srgbClr val="7598D9"/>
    </a:accent2>
    <a:accent3>
      <a:srgbClr val="B32C16"/>
    </a:accent3>
    <a:accent4>
      <a:srgbClr val="F5CD2D"/>
    </a:accent4>
    <a:accent5>
      <a:srgbClr val="AEBAD5"/>
    </a:accent5>
    <a:accent6>
      <a:srgbClr val="777C84"/>
    </a:accent6>
    <a:hlink>
      <a:srgbClr val="D2611C"/>
    </a:hlink>
    <a:folHlink>
      <a:srgbClr val="3B435B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158</TotalTime>
  <Words>304</Words>
  <Application>Microsoft Office PowerPoint</Application>
  <PresentationFormat>Экран (4:3)</PresentationFormat>
  <Paragraphs>73</Paragraphs>
  <Slides>10</Slides>
  <Notes>1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2" baseType="lpstr">
      <vt:lpstr>Изящная</vt:lpstr>
      <vt:lpstr>Презентация</vt:lpstr>
      <vt:lpstr>Презентация PowerPoint</vt:lpstr>
      <vt:lpstr>Актуальность данной технологии</vt:lpstr>
      <vt:lpstr>               Проблемное обучение целесообразно применять: </vt:lpstr>
      <vt:lpstr>   Цель применения технологии проблемного обучения:  научить учащихся идти путем самостоятельных находок и открытий. </vt:lpstr>
      <vt:lpstr> Приемы создания проблемных ситуаций</vt:lpstr>
      <vt:lpstr>  Этапы постановки и решения проблемы </vt:lpstr>
      <vt:lpstr>Аспектами успешного урока являются: </vt:lpstr>
      <vt:lpstr>Методы проблемного обучения можно применять на уроках создавая проблемную ситуацию на любом его этапе. </vt:lpstr>
      <vt:lpstr>Вывод. </vt:lpstr>
      <vt:lpstr>Какие технологии можно применить в начальной школе?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Home</dc:creator>
  <cp:lastModifiedBy>user</cp:lastModifiedBy>
  <cp:revision>18</cp:revision>
  <dcterms:created xsi:type="dcterms:W3CDTF">2012-12-03T14:00:34Z</dcterms:created>
  <dcterms:modified xsi:type="dcterms:W3CDTF">2015-10-16T08:55:25Z</dcterms:modified>
</cp:coreProperties>
</file>