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FCC00"/>
    <a:srgbClr val="FFFF66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sideWall>
      <c:spPr>
        <a:solidFill>
          <a:schemeClr val="bg1">
            <a:lumMod val="85000"/>
          </a:schemeClr>
        </a:solidFill>
        <a:ln>
          <a:solidFill>
            <a:srgbClr val="00B0F0"/>
          </a:solidFill>
        </a:ln>
      </c:spPr>
    </c:sideWall>
    <c:backWall>
      <c:spPr>
        <a:solidFill>
          <a:schemeClr val="bg1">
            <a:lumMod val="85000"/>
          </a:schemeClr>
        </a:solidFill>
        <a:ln>
          <a:solidFill>
            <a:srgbClr val="0070C0"/>
          </a:solidFill>
        </a:ln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Lbl>
              <c:idx val="4"/>
              <c:layout/>
              <c:showVal val="1"/>
            </c:dLbl>
            <c:dLbl>
              <c:idx val="5"/>
              <c:layout/>
              <c:showVal val="1"/>
            </c:dLbl>
            <c:delete val="1"/>
          </c:dLbls>
          <c:cat>
            <c:strRef>
              <c:f>Лист1!$A$2:$A$7</c:f>
              <c:strCache>
                <c:ptCount val="6"/>
                <c:pt idx="0">
                  <c:v>Ч.Природа</c:v>
                </c:pt>
                <c:pt idx="1">
                  <c:v>Ч.Техника</c:v>
                </c:pt>
                <c:pt idx="2">
                  <c:v>Ч.Худ.образ</c:v>
                </c:pt>
                <c:pt idx="3">
                  <c:v>Ч.Человек</c:v>
                </c:pt>
                <c:pt idx="4">
                  <c:v>Ч.Знак</c:v>
                </c:pt>
                <c:pt idx="5">
                  <c:v>Неск.типов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5.0000000000000044E-2</c:v>
                </c:pt>
                <c:pt idx="1">
                  <c:v>0.23</c:v>
                </c:pt>
                <c:pt idx="2">
                  <c:v>0.23</c:v>
                </c:pt>
                <c:pt idx="3">
                  <c:v>0.18000000000000013</c:v>
                </c:pt>
                <c:pt idx="4">
                  <c:v>0.15000000000000013</c:v>
                </c:pt>
                <c:pt idx="5">
                  <c:v>0.16000000000000014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Ч.Природа</c:v>
                </c:pt>
                <c:pt idx="1">
                  <c:v>Ч.Техника</c:v>
                </c:pt>
                <c:pt idx="2">
                  <c:v>Ч.Худ.образ</c:v>
                </c:pt>
                <c:pt idx="3">
                  <c:v>Ч.Человек</c:v>
                </c:pt>
                <c:pt idx="4">
                  <c:v>Ч.Знак</c:v>
                </c:pt>
                <c:pt idx="5">
                  <c:v>Неск.типов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Ч.Природа</c:v>
                </c:pt>
                <c:pt idx="1">
                  <c:v>Ч.Техника</c:v>
                </c:pt>
                <c:pt idx="2">
                  <c:v>Ч.Худ.образ</c:v>
                </c:pt>
                <c:pt idx="3">
                  <c:v>Ч.Человек</c:v>
                </c:pt>
                <c:pt idx="4">
                  <c:v>Ч.Знак</c:v>
                </c:pt>
                <c:pt idx="5">
                  <c:v>Неск.типов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</c:ser>
        <c:shape val="box"/>
        <c:axId val="62306176"/>
        <c:axId val="62307712"/>
        <c:axId val="0"/>
      </c:bar3DChart>
      <c:catAx>
        <c:axId val="62306176"/>
        <c:scaling>
          <c:orientation val="minMax"/>
        </c:scaling>
        <c:axPos val="b"/>
        <c:tickLblPos val="nextTo"/>
        <c:txPr>
          <a:bodyPr/>
          <a:lstStyle/>
          <a:p>
            <a:pPr>
              <a:defRPr b="1" baseline="0">
                <a:latin typeface="Times New Roman" pitchFamily="18" charset="0"/>
              </a:defRPr>
            </a:pPr>
            <a:endParaRPr lang="ru-RU"/>
          </a:p>
        </c:txPr>
        <c:crossAx val="62307712"/>
        <c:crosses val="autoZero"/>
        <c:auto val="1"/>
        <c:lblAlgn val="ctr"/>
        <c:lblOffset val="100"/>
      </c:catAx>
      <c:valAx>
        <c:axId val="62307712"/>
        <c:scaling>
          <c:orientation val="minMax"/>
        </c:scaling>
        <c:axPos val="l"/>
        <c:majorGridlines/>
        <c:numFmt formatCode="0%" sourceLinked="1"/>
        <c:tickLblPos val="nextTo"/>
        <c:crossAx val="6230617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20"/>
      <c:rotY val="60"/>
      <c:rAngAx val="1"/>
    </c:view3D>
    <c:sideWall>
      <c:spPr>
        <a:solidFill>
          <a:schemeClr val="bg1">
            <a:lumMod val="85000"/>
          </a:schemeClr>
        </a:solidFill>
      </c:spPr>
    </c:sideWall>
    <c:backWall>
      <c:spPr>
        <a:solidFill>
          <a:schemeClr val="bg1">
            <a:lumMod val="85000"/>
          </a:schemeClr>
        </a:solidFill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chemeClr val="tx1"/>
              </a:solidFill>
            </a:ln>
          </c:spPr>
          <c:dPt>
            <c:idx val="1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spPr>
              <a:solidFill>
                <a:srgbClr val="FFFF00"/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spPr>
              <a:solidFill>
                <a:srgbClr val="6600FF"/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spPr>
              <a:solidFill>
                <a:srgbClr val="00B0F0"/>
              </a:solidFill>
              <a:ln>
                <a:solidFill>
                  <a:schemeClr val="tx1"/>
                </a:solidFill>
              </a:ln>
            </c:spPr>
          </c:dPt>
          <c:dPt>
            <c:idx val="6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</c:spPr>
          </c:dPt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Лист1!$A$2:$A$8</c:f>
              <c:strCache>
                <c:ptCount val="7"/>
                <c:pt idx="0">
                  <c:v>От внешних обстоятельств</c:v>
                </c:pt>
                <c:pt idx="1">
                  <c:v>От образования</c:v>
                </c:pt>
                <c:pt idx="2">
                  <c:v>От случая</c:v>
                </c:pt>
                <c:pt idx="3">
                  <c:v>От влиятельных людей</c:v>
                </c:pt>
                <c:pt idx="4">
                  <c:v>От задатков человека</c:v>
                </c:pt>
                <c:pt idx="5">
                  <c:v>От судьбы</c:v>
                </c:pt>
                <c:pt idx="6">
                  <c:v>От самого человека</c:v>
                </c:pt>
              </c:strCache>
            </c:strRef>
          </c:cat>
          <c:val>
            <c:numRef>
              <c:f>Лист1!$B$2:$B$8</c:f>
              <c:numCache>
                <c:formatCode>0%</c:formatCode>
                <c:ptCount val="7"/>
                <c:pt idx="0">
                  <c:v>0</c:v>
                </c:pt>
                <c:pt idx="1">
                  <c:v>0.29000000000000026</c:v>
                </c:pt>
                <c:pt idx="2">
                  <c:v>0</c:v>
                </c:pt>
                <c:pt idx="3">
                  <c:v>0.11</c:v>
                </c:pt>
                <c:pt idx="4">
                  <c:v>0.17</c:v>
                </c:pt>
                <c:pt idx="5">
                  <c:v>8.0000000000000043E-2</c:v>
                </c:pt>
                <c:pt idx="6">
                  <c:v>0.76000000000000056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От внешних обстоятельств</c:v>
                </c:pt>
                <c:pt idx="1">
                  <c:v>От образования</c:v>
                </c:pt>
                <c:pt idx="2">
                  <c:v>От случая</c:v>
                </c:pt>
                <c:pt idx="3">
                  <c:v>От влиятельных людей</c:v>
                </c:pt>
                <c:pt idx="4">
                  <c:v>От задатков человека</c:v>
                </c:pt>
                <c:pt idx="5">
                  <c:v>От судьбы</c:v>
                </c:pt>
                <c:pt idx="6">
                  <c:v>От самого человека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От внешних обстоятельств</c:v>
                </c:pt>
                <c:pt idx="1">
                  <c:v>От образования</c:v>
                </c:pt>
                <c:pt idx="2">
                  <c:v>От случая</c:v>
                </c:pt>
                <c:pt idx="3">
                  <c:v>От влиятельных людей</c:v>
                </c:pt>
                <c:pt idx="4">
                  <c:v>От задатков человека</c:v>
                </c:pt>
                <c:pt idx="5">
                  <c:v>От судьбы</c:v>
                </c:pt>
                <c:pt idx="6">
                  <c:v>От самого человека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</c:numCache>
            </c:numRef>
          </c:val>
        </c:ser>
        <c:shape val="box"/>
        <c:axId val="77702656"/>
        <c:axId val="77704192"/>
        <c:axId val="0"/>
      </c:bar3DChart>
      <c:catAx>
        <c:axId val="77702656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7704192"/>
        <c:crosses val="autoZero"/>
        <c:auto val="1"/>
        <c:lblAlgn val="ctr"/>
        <c:lblOffset val="100"/>
      </c:catAx>
      <c:valAx>
        <c:axId val="77704192"/>
        <c:scaling>
          <c:orientation val="minMax"/>
        </c:scaling>
        <c:axPos val="l"/>
        <c:majorGridlines/>
        <c:numFmt formatCode="0%" sourceLinked="1"/>
        <c:tickLblPos val="nextTo"/>
        <c:crossAx val="7770265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24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вам дается учеба?</a:t>
            </a:r>
          </a:p>
        </c:rich>
      </c:tx>
      <c:layout>
        <c:manualLayout>
          <c:xMode val="edge"/>
          <c:yMode val="edge"/>
          <c:x val="1.935185185185186E-2"/>
          <c:y val="2.5254299527923615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вам дается учеба?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25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Не слишком легко</c:v>
                </c:pt>
                <c:pt idx="1">
                  <c:v>Легко</c:v>
                </c:pt>
                <c:pt idx="2">
                  <c:v>С трудом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0.82000000000000051</c:v>
                </c:pt>
                <c:pt idx="1">
                  <c:v>8.0000000000000043E-2</c:v>
                </c:pt>
                <c:pt idx="2">
                  <c:v>0.11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b="0" baseline="0">
              <a:latin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u="sng" dirty="0">
                <a:latin typeface="Times New Roman" pitchFamily="18" charset="0"/>
                <a:cs typeface="Times New Roman" pitchFamily="18" charset="0"/>
              </a:rPr>
              <a:t>Стремитесь ли вы к высоким оценкам?</a:t>
            </a:r>
          </a:p>
        </c:rich>
      </c:tx>
      <c:layout>
        <c:manualLayout>
          <c:xMode val="edge"/>
          <c:yMode val="edge"/>
          <c:x val="1.0648148148148165E-2"/>
          <c:y val="2.5254299527923615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Стремитесь ли вы к высоким оценкам?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25"/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showVal val="1"/>
            </c:dLbl>
            <c:delete val="1"/>
          </c:dLbls>
          <c:cat>
            <c:strRef>
              <c:f>Лист1!$A$2:$A$3</c:f>
              <c:strCache>
                <c:ptCount val="2"/>
                <c:pt idx="0">
                  <c:v>Прикладываю весьма большие усилия</c:v>
                </c:pt>
                <c:pt idx="1">
                  <c:v>Стараюсь по мере сил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0.29000000000000026</c:v>
                </c:pt>
                <c:pt idx="1">
                  <c:v>0.70000000000000051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b="0" baseline="0">
              <a:latin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Интересно ли вам учиться?</a:t>
            </a:r>
          </a:p>
        </c:rich>
      </c:tx>
      <c:layout>
        <c:manualLayout>
          <c:xMode val="edge"/>
          <c:yMode val="edge"/>
          <c:x val="1.0273889374939249E-2"/>
          <c:y val="1.1224133123521584E-2"/>
        </c:manualLayout>
      </c:layout>
    </c:title>
    <c:view3D>
      <c:rotX val="30"/>
      <c:rotY val="2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Интересно ли вам учиться?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spPr>
              <a:solidFill>
                <a:schemeClr val="bg2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</c:spPr>
          </c:dPt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bestFit"/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Учусь с интересом,учеба нравится</c:v>
                </c:pt>
                <c:pt idx="1">
                  <c:v>Трудно сказать</c:v>
                </c:pt>
                <c:pt idx="2">
                  <c:v>Учиться не интересно,учеба не нравится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0.32000000000000006</c:v>
                </c:pt>
                <c:pt idx="1">
                  <c:v>0.64000000000000012</c:v>
                </c:pt>
                <c:pt idx="2">
                  <c:v>2.0000000000000004E-2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/>
      <c:txPr>
        <a:bodyPr/>
        <a:lstStyle/>
        <a:p>
          <a:pPr>
            <a:defRPr b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вас больше всего стимулирует в учебе?</a:t>
            </a:r>
          </a:p>
        </c:rich>
      </c:tx>
      <c:layout>
        <c:manualLayout>
          <c:xMode val="edge"/>
          <c:yMode val="edge"/>
          <c:x val="9.2669145523476375E-3"/>
          <c:y val="1.1224133123521584E-2"/>
        </c:manualLayout>
      </c:layout>
    </c:title>
    <c:view3D>
      <c:rotX val="30"/>
      <c:rotY val="30"/>
      <c:perspective val="30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Что вас больше всего стимулирует в учебе?</c:v>
                </c:pt>
              </c:strCache>
            </c:strRef>
          </c:tx>
          <c:spPr>
            <a:ln w="19050">
              <a:solidFill>
                <a:schemeClr val="tx1"/>
              </a:solidFill>
            </a:ln>
          </c:spPr>
          <c:explosion val="25"/>
          <c:dPt>
            <c:idx val="1"/>
            <c:spPr>
              <a:solidFill>
                <a:srgbClr val="FF0000"/>
              </a:solidFill>
              <a:ln w="19050">
                <a:solidFill>
                  <a:schemeClr val="tx1"/>
                </a:solidFill>
              </a:ln>
            </c:spPr>
          </c:dPt>
          <c:dPt>
            <c:idx val="2"/>
            <c:spPr>
              <a:solidFill>
                <a:srgbClr val="0000FF"/>
              </a:solidFill>
              <a:ln w="19050">
                <a:solidFill>
                  <a:schemeClr val="tx1"/>
                </a:solidFill>
              </a:ln>
            </c:spPr>
          </c:dPt>
          <c:dPt>
            <c:idx val="3"/>
            <c:spPr>
              <a:solidFill>
                <a:srgbClr val="92D050"/>
              </a:solidFill>
              <a:ln w="19050">
                <a:solidFill>
                  <a:schemeClr val="tx1"/>
                </a:solidFill>
              </a:ln>
            </c:spPr>
          </c:dPt>
          <c:dPt>
            <c:idx val="4"/>
            <c:spPr>
              <a:solidFill>
                <a:srgbClr val="6600FF"/>
              </a:solidFill>
              <a:ln w="19050">
                <a:solidFill>
                  <a:schemeClr val="tx1"/>
                </a:solidFill>
              </a:ln>
            </c:spPr>
          </c:dPt>
          <c:dPt>
            <c:idx val="5"/>
            <c:spPr>
              <a:solidFill>
                <a:srgbClr val="FFCC00"/>
              </a:solidFill>
              <a:ln w="19050">
                <a:solidFill>
                  <a:schemeClr val="tx1"/>
                </a:solidFill>
              </a:ln>
            </c:spPr>
          </c:dPt>
          <c:dPt>
            <c:idx val="6"/>
            <c:spPr>
              <a:ln w="19050">
                <a:solidFill>
                  <a:schemeClr val="tx1"/>
                </a:solidFill>
              </a:ln>
            </c:spPr>
          </c:dPt>
          <c:dPt>
            <c:idx val="7"/>
            <c:spPr>
              <a:ln w="19050">
                <a:solidFill>
                  <a:schemeClr val="tx1"/>
                </a:solidFill>
              </a:ln>
            </c:spPr>
          </c:dPt>
          <c:dLbls>
            <c:showVal val="1"/>
            <c:showLeaderLines val="1"/>
          </c:dLbls>
          <c:cat>
            <c:strRef>
              <c:f>Лист1!$A$2:$A$9</c:f>
              <c:strCache>
                <c:ptCount val="8"/>
                <c:pt idx="0">
                  <c:v>Вызывают на уроках</c:v>
                </c:pt>
                <c:pt idx="1">
                  <c:v>Интересно рассказывает учитель</c:v>
                </c:pt>
                <c:pt idx="2">
                  <c:v>Высокие требования учителя</c:v>
                </c:pt>
                <c:pt idx="3">
                  <c:v>Требования родителей</c:v>
                </c:pt>
                <c:pt idx="4">
                  <c:v>Примеры друзей</c:v>
                </c:pt>
                <c:pt idx="5">
                  <c:v>Наглядность на уроках</c:v>
                </c:pt>
                <c:pt idx="6">
                  <c:v>Собственное стремление</c:v>
                </c:pt>
                <c:pt idx="7">
                  <c:v>Практика на уроках</c:v>
                </c:pt>
              </c:strCache>
            </c:strRef>
          </c:cat>
          <c:val>
            <c:numRef>
              <c:f>Лист1!$B$2:$B$9</c:f>
              <c:numCache>
                <c:formatCode>0%</c:formatCode>
                <c:ptCount val="8"/>
                <c:pt idx="0">
                  <c:v>8.0000000000000043E-2</c:v>
                </c:pt>
                <c:pt idx="1">
                  <c:v>0.17</c:v>
                </c:pt>
                <c:pt idx="2">
                  <c:v>2.0000000000000011E-2</c:v>
                </c:pt>
                <c:pt idx="3">
                  <c:v>0.26</c:v>
                </c:pt>
                <c:pt idx="4">
                  <c:v>8.0000000000000043E-2</c:v>
                </c:pt>
                <c:pt idx="5">
                  <c:v>0.05</c:v>
                </c:pt>
                <c:pt idx="6">
                  <c:v>0.38000000000000034</c:v>
                </c:pt>
                <c:pt idx="7">
                  <c:v>0.17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5738966656945663"/>
          <c:y val="0.11138250829326449"/>
          <c:w val="0.33335107417128412"/>
          <c:h val="0.81887651730173616"/>
        </c:manualLayout>
      </c:layout>
      <c:txPr>
        <a:bodyPr/>
        <a:lstStyle/>
        <a:p>
          <a:pPr>
            <a:defRPr b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view3D>
      <c:rotX val="50"/>
      <c:rotY val="20"/>
      <c:depthPercent val="130"/>
      <c:perspective val="12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Какие оценки вы получаете по основным предметам?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25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Percent val="1"/>
          </c:dLbls>
          <c:cat>
            <c:strRef>
              <c:f>Лист1!$A$2:$A$4</c:f>
              <c:strCache>
                <c:ptCount val="3"/>
                <c:pt idx="0">
                  <c:v>"5"</c:v>
                </c:pt>
                <c:pt idx="1">
                  <c:v>"5" и "4"</c:v>
                </c:pt>
                <c:pt idx="2">
                  <c:v>самые разные,в том числе и "2"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2.0000000000000011E-2</c:v>
                </c:pt>
                <c:pt idx="1">
                  <c:v>0.47000000000000008</c:v>
                </c:pt>
                <c:pt idx="2">
                  <c:v>0.5</c:v>
                </c:pt>
              </c:numCache>
            </c:numRef>
          </c:val>
          <c:bubble3D val="1"/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 b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sideWall>
      <c:spPr>
        <a:solidFill>
          <a:schemeClr val="bg1">
            <a:lumMod val="85000"/>
          </a:schemeClr>
        </a:solidFill>
        <a:ln>
          <a:solidFill>
            <a:srgbClr val="00B0F0"/>
          </a:solidFill>
        </a:ln>
      </c:spPr>
    </c:sideWall>
    <c:backWall>
      <c:spPr>
        <a:solidFill>
          <a:schemeClr val="bg1">
            <a:lumMod val="85000"/>
          </a:schemeClr>
        </a:solidFill>
        <a:ln>
          <a:solidFill>
            <a:srgbClr val="00B0F0"/>
          </a:solidFill>
        </a:ln>
      </c:spPr>
    </c:backWall>
    <c:plotArea>
      <c:layout>
        <c:manualLayout>
          <c:layoutTarget val="inner"/>
          <c:xMode val="edge"/>
          <c:yMode val="edge"/>
          <c:x val="9.4444444444444525E-2"/>
          <c:y val="5.0031573398097461E-2"/>
          <c:w val="0.59411028482550721"/>
          <c:h val="0.7395088602157955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Техникум,колледж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Где вы собираетесь учиться после окончания школы?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0.32000000000000034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ВУЗ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Где вы собираетесь учиться после окончания школы?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0.44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собираюсь нигде учиться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dLbl>
              <c:idx val="0"/>
              <c:layout>
                <c:manualLayout>
                  <c:x val="9.2592592592592778E-3"/>
                  <c:y val="-2.5254299527923615E-2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Где вы собираетесь учиться после окончания школы?</c:v>
                </c:pt>
              </c:strCache>
            </c:strRef>
          </c:cat>
          <c:val>
            <c:numRef>
              <c:f>Лист1!$D$2</c:f>
              <c:numCache>
                <c:formatCode>0%</c:formatCode>
                <c:ptCount val="1"/>
                <c:pt idx="0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Еще не определился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dLbl>
              <c:idx val="0"/>
              <c:layout>
                <c:manualLayout>
                  <c:x val="1.5432098765432117E-3"/>
                  <c:y val="-3.9284465932325555E-2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Где вы собираетесь учиться после окончания школы?</c:v>
                </c:pt>
              </c:strCache>
            </c:strRef>
          </c:cat>
          <c:val>
            <c:numRef>
              <c:f>Лист1!$E$2</c:f>
              <c:numCache>
                <c:formatCode>0%</c:formatCode>
                <c:ptCount val="1"/>
                <c:pt idx="0">
                  <c:v>0.26</c:v>
                </c:pt>
              </c:numCache>
            </c:numRef>
          </c:val>
        </c:ser>
        <c:shape val="box"/>
        <c:axId val="63480960"/>
        <c:axId val="63482496"/>
        <c:axId val="0"/>
      </c:bar3DChart>
      <c:catAx>
        <c:axId val="63480960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 u="sng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3482496"/>
        <c:crosses val="autoZero"/>
        <c:auto val="1"/>
        <c:lblAlgn val="ctr"/>
        <c:lblOffset val="100"/>
      </c:catAx>
      <c:valAx>
        <c:axId val="63482496"/>
        <c:scaling>
          <c:orientation val="minMax"/>
        </c:scaling>
        <c:axPos val="l"/>
        <c:majorGridlines/>
        <c:numFmt formatCode="0%" sourceLinked="1"/>
        <c:tickLblPos val="nextTo"/>
        <c:crossAx val="6348096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9"/>
  <c:chart>
    <c:view3D>
      <c:rotX val="30"/>
      <c:rotY val="130"/>
      <c:depthPercent val="70"/>
      <c:rAngAx val="1"/>
    </c:view3D>
    <c:sideWall>
      <c:spPr>
        <a:solidFill>
          <a:schemeClr val="bg1">
            <a:lumMod val="85000"/>
          </a:schemeClr>
        </a:solidFill>
        <a:ln>
          <a:solidFill>
            <a:srgbClr val="00B0F0"/>
          </a:solidFill>
        </a:ln>
      </c:spPr>
    </c:sideWall>
    <c:backWall>
      <c:spPr>
        <a:solidFill>
          <a:schemeClr val="bg1">
            <a:lumMod val="85000"/>
          </a:schemeClr>
        </a:solidFill>
        <a:ln>
          <a:solidFill>
            <a:srgbClr val="00B0F0"/>
          </a:solidFill>
        </a:ln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9525">
              <a:solidFill>
                <a:schemeClr val="tx1"/>
              </a:solidFill>
            </a:ln>
          </c:spPr>
          <c:dPt>
            <c:idx val="0"/>
            <c:spPr>
              <a:solidFill>
                <a:srgbClr val="FF0000"/>
              </a:solidFill>
              <a:ln w="9525">
                <a:solidFill>
                  <a:schemeClr val="tx1"/>
                </a:solidFill>
              </a:ln>
            </c:spPr>
          </c:dPt>
          <c:dPt>
            <c:idx val="2"/>
            <c:spPr>
              <a:solidFill>
                <a:schemeClr val="accent6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</a:ln>
            </c:spPr>
          </c:dPt>
          <c:dPt>
            <c:idx val="3"/>
            <c:spPr>
              <a:solidFill>
                <a:srgbClr val="7030A0"/>
              </a:solidFill>
              <a:ln w="9525">
                <a:solidFill>
                  <a:schemeClr val="tx1"/>
                </a:solidFill>
              </a:ln>
            </c:spPr>
          </c:dPt>
          <c:dPt>
            <c:idx val="4"/>
            <c:spPr>
              <a:solidFill>
                <a:schemeClr val="accent4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</a:ln>
            </c:spPr>
          </c:dPt>
          <c:dPt>
            <c:idx val="5"/>
            <c:spPr>
              <a:solidFill>
                <a:srgbClr val="00B050"/>
              </a:solidFill>
              <a:ln w="9525">
                <a:solidFill>
                  <a:schemeClr val="tx1"/>
                </a:solidFill>
              </a:ln>
            </c:spPr>
          </c:dPt>
          <c:dPt>
            <c:idx val="6"/>
            <c:spPr>
              <a:solidFill>
                <a:schemeClr val="tx2"/>
              </a:solidFill>
              <a:ln w="9525">
                <a:solidFill>
                  <a:schemeClr val="tx1"/>
                </a:solidFill>
              </a:ln>
            </c:spPr>
          </c:dPt>
          <c:dPt>
            <c:idx val="7"/>
            <c:spPr>
              <a:solidFill>
                <a:schemeClr val="accent6"/>
              </a:solidFill>
              <a:ln w="9525">
                <a:solidFill>
                  <a:schemeClr val="tx1"/>
                </a:solidFill>
              </a:ln>
            </c:spPr>
          </c:dPt>
          <c:dPt>
            <c:idx val="8"/>
            <c:spPr>
              <a:solidFill>
                <a:srgbClr val="FFFF66"/>
              </a:solidFill>
              <a:ln w="9525">
                <a:solidFill>
                  <a:schemeClr val="tx1"/>
                </a:solidFill>
              </a:ln>
            </c:spPr>
          </c:dPt>
          <c:dLbls>
            <c:dLbl>
              <c:idx val="7"/>
              <c:layout>
                <c:manualLayout>
                  <c:x val="0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Лист1!$A$2:$A$10</c:f>
              <c:strCache>
                <c:ptCount val="9"/>
                <c:pt idx="0">
                  <c:v>Экономика</c:v>
                </c:pt>
                <c:pt idx="1">
                  <c:v>Техника</c:v>
                </c:pt>
                <c:pt idx="2">
                  <c:v>Строительство и архитектура</c:v>
                </c:pt>
                <c:pt idx="3">
                  <c:v>Медицина</c:v>
                </c:pt>
                <c:pt idx="4">
                  <c:v>Управление</c:v>
                </c:pt>
                <c:pt idx="5">
                  <c:v>Военно-охранная сфера</c:v>
                </c:pt>
                <c:pt idx="6">
                  <c:v>Сфера услуг и сервиса</c:v>
                </c:pt>
                <c:pt idx="7">
                  <c:v>Юридические услуги</c:v>
                </c:pt>
                <c:pt idx="8">
                  <c:v>Иная профессия</c:v>
                </c:pt>
              </c:strCache>
            </c:strRef>
          </c:cat>
          <c:val>
            <c:numRef>
              <c:f>Лист1!$B$2:$B$10</c:f>
              <c:numCache>
                <c:formatCode>0%</c:formatCode>
                <c:ptCount val="9"/>
                <c:pt idx="0">
                  <c:v>8.0000000000000043E-2</c:v>
                </c:pt>
                <c:pt idx="1">
                  <c:v>0.17</c:v>
                </c:pt>
                <c:pt idx="2">
                  <c:v>0.05</c:v>
                </c:pt>
                <c:pt idx="3">
                  <c:v>0.17</c:v>
                </c:pt>
                <c:pt idx="4">
                  <c:v>0.14000000000000001</c:v>
                </c:pt>
                <c:pt idx="5">
                  <c:v>0.05</c:v>
                </c:pt>
                <c:pt idx="6">
                  <c:v>2.0000000000000011E-2</c:v>
                </c:pt>
                <c:pt idx="7">
                  <c:v>0.35000000000000026</c:v>
                </c:pt>
                <c:pt idx="8">
                  <c:v>2.0000000000000011E-2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Экономика</c:v>
                </c:pt>
                <c:pt idx="1">
                  <c:v>Техника</c:v>
                </c:pt>
                <c:pt idx="2">
                  <c:v>Строительство и архитектура</c:v>
                </c:pt>
                <c:pt idx="3">
                  <c:v>Медицина</c:v>
                </c:pt>
                <c:pt idx="4">
                  <c:v>Управление</c:v>
                </c:pt>
                <c:pt idx="5">
                  <c:v>Военно-охранная сфера</c:v>
                </c:pt>
                <c:pt idx="6">
                  <c:v>Сфера услуг и сервиса</c:v>
                </c:pt>
                <c:pt idx="7">
                  <c:v>Юридические услуги</c:v>
                </c:pt>
                <c:pt idx="8">
                  <c:v>Иная профессия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Экономика</c:v>
                </c:pt>
                <c:pt idx="1">
                  <c:v>Техника</c:v>
                </c:pt>
                <c:pt idx="2">
                  <c:v>Строительство и архитектура</c:v>
                </c:pt>
                <c:pt idx="3">
                  <c:v>Медицина</c:v>
                </c:pt>
                <c:pt idx="4">
                  <c:v>Управление</c:v>
                </c:pt>
                <c:pt idx="5">
                  <c:v>Военно-охранная сфера</c:v>
                </c:pt>
                <c:pt idx="6">
                  <c:v>Сфера услуг и сервиса</c:v>
                </c:pt>
                <c:pt idx="7">
                  <c:v>Юридические услуги</c:v>
                </c:pt>
                <c:pt idx="8">
                  <c:v>Иная профессия</c:v>
                </c:pt>
              </c:strCache>
            </c:strRef>
          </c:cat>
          <c:val>
            <c:numRef>
              <c:f>Лист1!$D$2:$D$10</c:f>
              <c:numCache>
                <c:formatCode>General</c:formatCode>
                <c:ptCount val="9"/>
              </c:numCache>
            </c:numRef>
          </c:val>
        </c:ser>
        <c:shape val="box"/>
        <c:axId val="68988928"/>
        <c:axId val="68990464"/>
        <c:axId val="0"/>
      </c:bar3DChart>
      <c:catAx>
        <c:axId val="68988928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8990464"/>
        <c:crosses val="autoZero"/>
        <c:auto val="1"/>
        <c:lblAlgn val="ctr"/>
        <c:lblOffset val="100"/>
      </c:catAx>
      <c:valAx>
        <c:axId val="68990464"/>
        <c:scaling>
          <c:orientation val="minMax"/>
        </c:scaling>
        <c:axPos val="l"/>
        <c:numFmt formatCode="0%" sourceLinked="1"/>
        <c:tickLblPos val="nextTo"/>
        <c:crossAx val="6898892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1.8966049382716076E-2"/>
          <c:y val="1.1224133123521584E-2"/>
        </c:manualLayout>
      </c:layout>
      <c:txPr>
        <a:bodyPr/>
        <a:lstStyle/>
        <a:p>
          <a:pPr>
            <a:defRPr sz="2400" u="sng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Что повлияло на выбор будущей профессии?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dPt>
            <c:idx val="1"/>
            <c:spPr>
              <a:solidFill>
                <a:srgbClr val="FF0000"/>
              </a:solidFill>
              <a:ln w="12700">
                <a:solidFill>
                  <a:schemeClr val="tx1"/>
                </a:solidFill>
              </a:ln>
            </c:spPr>
          </c:dPt>
          <c:dPt>
            <c:idx val="2"/>
            <c:spPr>
              <a:solidFill>
                <a:srgbClr val="FFCC00"/>
              </a:solidFill>
              <a:ln w="19050">
                <a:solidFill>
                  <a:schemeClr val="tx1"/>
                </a:solidFill>
              </a:ln>
            </c:spPr>
          </c:dPt>
          <c:dPt>
            <c:idx val="3"/>
            <c:spPr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c:spPr>
          </c:dPt>
          <c:dPt>
            <c:idx val="4"/>
            <c:spPr>
              <a:solidFill>
                <a:srgbClr val="7030A0"/>
              </a:solidFill>
              <a:ln w="12700">
                <a:solidFill>
                  <a:schemeClr val="tx1"/>
                </a:solidFill>
              </a:ln>
            </c:spPr>
          </c:dPt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Доступность поступления в учебное заведение</c:v>
                </c:pt>
                <c:pt idx="1">
                  <c:v>Возможность трудоустройства по выбранной профессии</c:v>
                </c:pt>
                <c:pt idx="2">
                  <c:v>Перспективы выбранной профессии</c:v>
                </c:pt>
                <c:pt idx="3">
                  <c:v>Личные качества</c:v>
                </c:pt>
                <c:pt idx="4">
                  <c:v>Решение родителей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9.0000000000000024E-2</c:v>
                </c:pt>
                <c:pt idx="1">
                  <c:v>6.0000000000000032E-2</c:v>
                </c:pt>
                <c:pt idx="2">
                  <c:v>0.18000000000000013</c:v>
                </c:pt>
                <c:pt idx="3">
                  <c:v>0.44</c:v>
                </c:pt>
                <c:pt idx="4">
                  <c:v>6.0000000000000032E-2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7BCDA20-4EDA-425A-84FB-6F50D708D8C9}" type="datetimeFigureOut">
              <a:rPr lang="ru-RU" smtClean="0"/>
              <a:pPr/>
              <a:t>05.03.2002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A31FC34-61FC-4C0F-906D-4F287BAE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BCDA20-4EDA-425A-84FB-6F50D708D8C9}" type="datetimeFigureOut">
              <a:rPr lang="ru-RU" smtClean="0"/>
              <a:pPr/>
              <a:t>05.03.2002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1FC34-61FC-4C0F-906D-4F287BAE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BCDA20-4EDA-425A-84FB-6F50D708D8C9}" type="datetimeFigureOut">
              <a:rPr lang="ru-RU" smtClean="0"/>
              <a:pPr/>
              <a:t>05.03.2002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1FC34-61FC-4C0F-906D-4F287BAE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BCDA20-4EDA-425A-84FB-6F50D708D8C9}" type="datetimeFigureOut">
              <a:rPr lang="ru-RU" smtClean="0"/>
              <a:pPr/>
              <a:t>05.03.2002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1FC34-61FC-4C0F-906D-4F287BAE5B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BCDA20-4EDA-425A-84FB-6F50D708D8C9}" type="datetimeFigureOut">
              <a:rPr lang="ru-RU" smtClean="0"/>
              <a:pPr/>
              <a:t>05.03.2002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1FC34-61FC-4C0F-906D-4F287BAE5B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BCDA20-4EDA-425A-84FB-6F50D708D8C9}" type="datetimeFigureOut">
              <a:rPr lang="ru-RU" smtClean="0"/>
              <a:pPr/>
              <a:t>05.03.2002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1FC34-61FC-4C0F-906D-4F287BAE5B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BCDA20-4EDA-425A-84FB-6F50D708D8C9}" type="datetimeFigureOut">
              <a:rPr lang="ru-RU" smtClean="0"/>
              <a:pPr/>
              <a:t>05.03.2002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1FC34-61FC-4C0F-906D-4F287BAE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BCDA20-4EDA-425A-84FB-6F50D708D8C9}" type="datetimeFigureOut">
              <a:rPr lang="ru-RU" smtClean="0"/>
              <a:pPr/>
              <a:t>05.03.2002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1FC34-61FC-4C0F-906D-4F287BAE5B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BCDA20-4EDA-425A-84FB-6F50D708D8C9}" type="datetimeFigureOut">
              <a:rPr lang="ru-RU" smtClean="0"/>
              <a:pPr/>
              <a:t>05.03.2002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1FC34-61FC-4C0F-906D-4F287BAE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7BCDA20-4EDA-425A-84FB-6F50D708D8C9}" type="datetimeFigureOut">
              <a:rPr lang="ru-RU" smtClean="0"/>
              <a:pPr/>
              <a:t>05.03.2002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1FC34-61FC-4C0F-906D-4F287BAE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7BCDA20-4EDA-425A-84FB-6F50D708D8C9}" type="datetimeFigureOut">
              <a:rPr lang="ru-RU" smtClean="0"/>
              <a:pPr/>
              <a:t>05.03.2002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A31FC34-61FC-4C0F-906D-4F287BAE5B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7BCDA20-4EDA-425A-84FB-6F50D708D8C9}" type="datetimeFigureOut">
              <a:rPr lang="ru-RU" smtClean="0"/>
              <a:pPr/>
              <a:t>05.03.2002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A31FC34-61FC-4C0F-906D-4F287BAE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2209799"/>
          </a:xfrm>
          <a:ln w="28575">
            <a:solidFill>
              <a:schemeClr val="bg2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14400" y="1676400"/>
            <a:ext cx="7391400" cy="190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90600" y="1676400"/>
            <a:ext cx="7162800" cy="1752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Профессиональное самоопределение 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учащихся</a:t>
            </a:r>
            <a:endParaRPr lang="ru-RU" sz="32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ln w="28575">
            <a:solidFill>
              <a:srgbClr val="00B0F0"/>
            </a:solidFill>
          </a:ln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Направления профессиональной деятельности.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8600" y="1295400"/>
          <a:ext cx="84582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ln w="28575">
            <a:solidFill>
              <a:srgbClr val="00B0F0"/>
            </a:solidFill>
          </a:ln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Направления профессиональной деятельности.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19600" y="5943600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Какую профессию, специальность хотели бы вы приобрести в жизни?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95400"/>
          <a:ext cx="8229600" cy="4711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792162"/>
          </a:xfrm>
          <a:ln w="28575">
            <a:solidFill>
              <a:srgbClr val="00B0F0"/>
            </a:solidFill>
          </a:ln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Направления профессиональной деятельности</a:t>
            </a:r>
            <a:endParaRPr lang="ru-RU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  <a:ln w="28575">
            <a:solidFill>
              <a:srgbClr val="00B0F0"/>
            </a:solidFill>
          </a:ln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каких факторов зависит жизненный успех?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Определение: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Интересов и склонностей, профессиональных предпочтений  в различных сферах  деятельности  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и их соответствие  с направлениями профессиональной деятельности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ln w="28575">
            <a:solidFill>
              <a:srgbClr val="00B0F0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Профессиональное самоопределение 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учащихся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10000"/>
          </a:bodyPr>
          <a:lstStyle/>
          <a:p>
            <a:pPr marL="990600" lvl="1" indent="-533400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«П» («Природа»). 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Профессии:</a:t>
            </a: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агроном, зоотехник, ветеринар, садовод, лесник и т.д.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None/>
            </a:pPr>
            <a:endParaRPr lang="ru-RU" sz="20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990600" lvl="1" indent="-533400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«Т» («Техника»).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Профессии:</a:t>
            </a: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радиомеханик, токарь, слесарь, шофер, тракторист, инженер.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None/>
            </a:pPr>
            <a:endParaRPr lang="ru-RU" sz="20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990600" lvl="1" indent="-533400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«Ч» («Человек»).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Специалисты: </a:t>
            </a: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среда обслуживания, медицина, педагогика, юриспруденция.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None/>
            </a:pPr>
            <a:endParaRPr lang="ru-RU" sz="20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990600" lvl="1" indent="-533400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«З» («Знаковые системы»).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Профессии:</a:t>
            </a: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корректоры, программисты, банковские служащие, кассиры, статистики, экономисты.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None/>
            </a:pPr>
            <a:endParaRPr lang="ru-RU" sz="20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990600" lvl="1" indent="-533400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«Х» («Художественный образ»). 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Профессии:</a:t>
            </a: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ювелир, фотограф, музыкант, художник, искусствовед, писатель, артист и т.д.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ln w="28575">
            <a:solidFill>
              <a:srgbClr val="00B0F0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Профессиональные предпочтения в соответствии  со сферами  человеческой деятельности.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057400"/>
          <a:ext cx="82296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143000"/>
          </a:xfrm>
          <a:ln w="28575">
            <a:solidFill>
              <a:srgbClr val="00B0F0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Рейтинг сфер деятельности по основным показателям</a:t>
            </a:r>
            <a:r>
              <a:rPr lang="en-US" sz="32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32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классы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ln w="28575">
            <a:solidFill>
              <a:srgbClr val="00B0F0"/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Школьная деятельность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274638"/>
            <a:ext cx="8458200" cy="715962"/>
          </a:xfrm>
          <a:ln w="28575">
            <a:solidFill>
              <a:srgbClr val="00B0F0"/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Школьная деятельность</a:t>
            </a:r>
            <a:endParaRPr lang="ru-RU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ln w="28575">
            <a:solidFill>
              <a:srgbClr val="00B0F0"/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Школьная деятельность</a:t>
            </a: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792162"/>
          </a:xfrm>
          <a:ln w="28575">
            <a:solidFill>
              <a:srgbClr val="00B0F0"/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Школьная деятельность</a:t>
            </a:r>
            <a:endParaRPr lang="ru-RU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ln w="28575">
            <a:solidFill>
              <a:srgbClr val="00B0F0"/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Школьная деятельность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367</TotalTime>
  <Words>248</Words>
  <Application>Microsoft Office PowerPoint</Application>
  <PresentationFormat>Экран (4:3)</PresentationFormat>
  <Paragraphs>48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Слайд 1</vt:lpstr>
      <vt:lpstr>Профессиональное самоопределение  учащихся</vt:lpstr>
      <vt:lpstr>Профессиональные предпочтения в соответствии  со сферами  человеческой деятельности.</vt:lpstr>
      <vt:lpstr>Рейтинг сфер деятельности по основным показателям  9 классы</vt:lpstr>
      <vt:lpstr>Школьная деятельность</vt:lpstr>
      <vt:lpstr>Школьная деятельность</vt:lpstr>
      <vt:lpstr>Школьная деятельность</vt:lpstr>
      <vt:lpstr>Школьная деятельность</vt:lpstr>
      <vt:lpstr>Школьная деятельность</vt:lpstr>
      <vt:lpstr>Направления профессиональной деятельности.</vt:lpstr>
      <vt:lpstr>Направления профессиональной деятельности.</vt:lpstr>
      <vt:lpstr>Направления профессиональной деятельности</vt:lpstr>
      <vt:lpstr>От каких факторов зависит жизненный успех?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Профессиональное самоопределение  учащихся</dc:title>
  <dc:creator>школа</dc:creator>
  <cp:lastModifiedBy>школа</cp:lastModifiedBy>
  <cp:revision>33</cp:revision>
  <dcterms:created xsi:type="dcterms:W3CDTF">2002-02-05T01:11:34Z</dcterms:created>
  <dcterms:modified xsi:type="dcterms:W3CDTF">2002-03-05T01:35:54Z</dcterms:modified>
</cp:coreProperties>
</file>