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массивами в языке 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Вывод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59340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Вывод также осуществляется в цикле.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for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 = 0; 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 &lt; </a:t>
            </a:r>
            <a:r>
              <a:rPr lang="ru-RU" sz="2400" b="1" dirty="0" err="1" smtClean="0">
                <a:solidFill>
                  <a:srgbClr val="FFFF00"/>
                </a:solidFill>
              </a:rPr>
              <a:t>n</a:t>
            </a:r>
            <a:r>
              <a:rPr lang="ru-RU" sz="2400" b="1" dirty="0" smtClean="0">
                <a:solidFill>
                  <a:srgbClr val="FFFF00"/>
                </a:solidFill>
              </a:rPr>
              <a:t>; </a:t>
            </a:r>
            <a:r>
              <a:rPr lang="ru-RU" sz="2400" b="1" dirty="0" err="1" smtClean="0">
                <a:solidFill>
                  <a:srgbClr val="FFFF00"/>
                </a:solidFill>
              </a:rPr>
              <a:t>i++</a:t>
            </a:r>
            <a:r>
              <a:rPr lang="ru-RU" sz="2400" b="1" dirty="0" smtClean="0">
                <a:solidFill>
                  <a:srgbClr val="FFFF00"/>
                </a:solidFill>
              </a:rPr>
              <a:t>)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printf</a:t>
            </a:r>
            <a:r>
              <a:rPr lang="ru-RU" sz="2400" b="1" dirty="0" smtClean="0">
                <a:solidFill>
                  <a:srgbClr val="FFFF00"/>
                </a:solidFill>
              </a:rPr>
              <a:t>("</a:t>
            </a:r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[%</a:t>
            </a:r>
            <a:r>
              <a:rPr lang="ru-RU" sz="2400" b="1" dirty="0" err="1" smtClean="0">
                <a:solidFill>
                  <a:srgbClr val="FFFF00"/>
                </a:solidFill>
              </a:rPr>
              <a:t>d</a:t>
            </a:r>
            <a:r>
              <a:rPr lang="ru-RU" sz="2400" b="1" dirty="0" smtClean="0">
                <a:solidFill>
                  <a:srgbClr val="FFFF00"/>
                </a:solidFill>
              </a:rPr>
              <a:t>] = %3d\n", 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 + 1, </a:t>
            </a:r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]); </a:t>
            </a:r>
            <a:r>
              <a:rPr lang="ru-RU" sz="2400" dirty="0" smtClean="0"/>
              <a:t>	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В результате на экране мы увидим примерно следующий текст: 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[1] =  4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[2] = 15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[3] = -2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...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Графическое расположение массива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97839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Графически расположение массива в памяти компьютера можно представить в виде непрерывной ленты адресов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Представленный на рисунке массив содержит </a:t>
            </a:r>
            <a:r>
              <a:rPr lang="ru-RU" sz="2400" dirty="0" err="1" smtClean="0"/>
              <a:t>q</a:t>
            </a:r>
            <a:r>
              <a:rPr lang="ru-RU" sz="2400" dirty="0" smtClean="0"/>
              <a:t> элементов с индексами от 0 до q-1.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Каждый </a:t>
            </a:r>
            <a:r>
              <a:rPr lang="ru-RU" sz="2400" dirty="0" smtClean="0"/>
              <a:t>элемент занимает в памяти компьютера </a:t>
            </a:r>
            <a:r>
              <a:rPr lang="ru-RU" sz="2400" dirty="0" err="1" smtClean="0"/>
              <a:t>k</a:t>
            </a:r>
            <a:r>
              <a:rPr lang="ru-RU" sz="2400" dirty="0" smtClean="0"/>
              <a:t> байт, причем расположение элементов в памяти последовательное.</a:t>
            </a:r>
            <a:endParaRPr lang="ru-RU" sz="2400" dirty="0"/>
          </a:p>
        </p:txBody>
      </p:sp>
      <p:pic>
        <p:nvPicPr>
          <p:cNvPr id="1026" name="Picture 2" descr="C:\Users\Alena\Desktop\интуит\massiv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96952"/>
            <a:ext cx="7378271" cy="1307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Длина массива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05342"/>
            <a:ext cx="871296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Длина массива </a:t>
            </a:r>
            <a:r>
              <a:rPr lang="ru-RU" sz="2400" dirty="0" smtClean="0"/>
              <a:t>– количество байт, отводимое в памяти для хранения всех элементов массива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000" b="1" dirty="0" err="1" smtClean="0">
                <a:solidFill>
                  <a:srgbClr val="FFFF00"/>
                </a:solidFill>
              </a:rPr>
              <a:t>ДлинаМассива</a:t>
            </a:r>
            <a:r>
              <a:rPr lang="ru-RU" sz="2000" b="1" dirty="0" smtClean="0">
                <a:solidFill>
                  <a:srgbClr val="FFFF00"/>
                </a:solidFill>
              </a:rPr>
              <a:t> = </a:t>
            </a:r>
            <a:r>
              <a:rPr lang="ru-RU" sz="2000" b="1" dirty="0" err="1" smtClean="0">
                <a:solidFill>
                  <a:srgbClr val="FFFF00"/>
                </a:solidFill>
              </a:rPr>
              <a:t>РазмерЭлемента</a:t>
            </a:r>
            <a:r>
              <a:rPr lang="ru-RU" sz="2000" b="1" dirty="0" smtClean="0">
                <a:solidFill>
                  <a:srgbClr val="FFFF00"/>
                </a:solidFill>
              </a:rPr>
              <a:t> * </a:t>
            </a:r>
            <a:r>
              <a:rPr lang="ru-RU" sz="2000" b="1" dirty="0" err="1" smtClean="0">
                <a:solidFill>
                  <a:srgbClr val="FFFF00"/>
                </a:solidFill>
              </a:rPr>
              <a:t>КоличествоЭлементов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endParaRPr lang="ru-RU" sz="2400" dirty="0" smtClean="0"/>
          </a:p>
          <a:p>
            <a:r>
              <a:rPr lang="ru-RU" sz="2400" dirty="0" smtClean="0"/>
              <a:t>Для определения размера элемента массива может использоваться функция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int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sizeof</a:t>
            </a:r>
            <a:r>
              <a:rPr lang="ru-RU" sz="2400" b="1" dirty="0" smtClean="0">
                <a:solidFill>
                  <a:srgbClr val="FFFF00"/>
                </a:solidFill>
              </a:rPr>
              <a:t>(тип);</a:t>
            </a:r>
          </a:p>
          <a:p>
            <a:endParaRPr lang="ru-RU" sz="2400" dirty="0" smtClean="0"/>
          </a:p>
          <a:p>
            <a:r>
              <a:rPr lang="ru-RU" sz="2400" dirty="0" smtClean="0"/>
              <a:t>Например,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sizeof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char</a:t>
            </a:r>
            <a:r>
              <a:rPr lang="ru-RU" sz="2400" b="1" dirty="0" smtClean="0">
                <a:solidFill>
                  <a:srgbClr val="FFFF00"/>
                </a:solidFill>
              </a:rPr>
              <a:t>) = 1;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sizeof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int</a:t>
            </a:r>
            <a:r>
              <a:rPr lang="ru-RU" sz="2400" b="1" dirty="0" smtClean="0">
                <a:solidFill>
                  <a:srgbClr val="FFFF00"/>
                </a:solidFill>
              </a:rPr>
              <a:t>) = 4;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sizeof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float</a:t>
            </a:r>
            <a:r>
              <a:rPr lang="ru-RU" sz="2400" b="1" dirty="0" smtClean="0">
                <a:solidFill>
                  <a:srgbClr val="FFFF00"/>
                </a:solidFill>
              </a:rPr>
              <a:t>) = 4;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sizeof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double</a:t>
            </a:r>
            <a:r>
              <a:rPr lang="ru-RU" sz="2400" b="1" dirty="0" smtClean="0">
                <a:solidFill>
                  <a:srgbClr val="FFFF00"/>
                </a:solidFill>
              </a:rPr>
              <a:t>) = 8;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Многомерные  </a:t>
            </a:r>
            <a:r>
              <a:rPr lang="ru-RU" sz="4000" b="1" dirty="0" smtClean="0"/>
              <a:t>массивы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00808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Общая форма объявления многомерного массива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тип имя[размерность1][размерность2]...[</a:t>
            </a:r>
            <a:r>
              <a:rPr lang="ru-RU" sz="2400" b="1" dirty="0" err="1" smtClean="0">
                <a:solidFill>
                  <a:srgbClr val="FFFF00"/>
                </a:solidFill>
              </a:rPr>
              <a:t>размерностьm</a:t>
            </a:r>
            <a:r>
              <a:rPr lang="ru-RU" sz="2400" b="1" dirty="0" smtClean="0">
                <a:solidFill>
                  <a:srgbClr val="FFFF00"/>
                </a:solidFill>
              </a:rPr>
              <a:t>];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9033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массив, имеющий 2 строки и 3 столбца,</a:t>
            </a:r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int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</a:rPr>
              <a:t>a</a:t>
            </a:r>
            <a:r>
              <a:rPr lang="ru-RU" sz="2400" b="1" dirty="0" smtClean="0">
                <a:solidFill>
                  <a:srgbClr val="FFFF00"/>
                </a:solidFill>
              </a:rPr>
              <a:t>[2][3];</a:t>
            </a:r>
          </a:p>
          <a:p>
            <a:endParaRPr lang="ru-RU" sz="2400" dirty="0" smtClean="0"/>
          </a:p>
          <a:p>
            <a:r>
              <a:rPr lang="ru-RU" sz="2400" dirty="0" smtClean="0"/>
              <a:t>будет расположен в памяти следующим образом</a:t>
            </a:r>
            <a:endParaRPr lang="ru-RU" sz="2400" dirty="0"/>
          </a:p>
        </p:txBody>
      </p:sp>
      <p:pic>
        <p:nvPicPr>
          <p:cNvPr id="2050" name="Picture 2" descr="C:\Users\Alena\Desktop\интуит\matri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25144"/>
            <a:ext cx="8640960" cy="1337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Инициализация многомерных массивов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#include &lt;</a:t>
            </a:r>
            <a:r>
              <a:rPr lang="en-US" sz="2400" dirty="0" err="1" smtClean="0"/>
              <a:t>stdio.h</a:t>
            </a:r>
            <a:r>
              <a:rPr lang="en-US" sz="2400" dirty="0" smtClean="0"/>
              <a:t>&gt;</a:t>
            </a:r>
          </a:p>
          <a:p>
            <a:r>
              <a:rPr lang="en-US" sz="2400" dirty="0" err="1" smtClean="0"/>
              <a:t>int</a:t>
            </a:r>
            <a:r>
              <a:rPr lang="en-US" sz="2400" dirty="0" smtClean="0"/>
              <a:t> main() {</a:t>
            </a:r>
          </a:p>
          <a:p>
            <a:r>
              <a:rPr lang="en-US" sz="2400" dirty="0" smtClean="0"/>
              <a:t>  </a:t>
            </a:r>
            <a:r>
              <a:rPr lang="en-US" sz="2400" b="1" dirty="0" err="1" smtClean="0">
                <a:solidFill>
                  <a:srgbClr val="FFFF00"/>
                </a:solidFill>
              </a:rPr>
              <a:t>int</a:t>
            </a:r>
            <a:r>
              <a:rPr lang="en-US" sz="2400" b="1" dirty="0" smtClean="0">
                <a:solidFill>
                  <a:srgbClr val="FFFF00"/>
                </a:solidFill>
              </a:rPr>
              <a:t> a[2][3]={1, 2, 3, 4, 5, 6};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printf</a:t>
            </a:r>
            <a:r>
              <a:rPr lang="en-US" sz="2400" dirty="0" smtClean="0"/>
              <a:t>("%d %d %d\n", a[0][0], a[0][1], a[0][2]);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printf</a:t>
            </a:r>
            <a:r>
              <a:rPr lang="en-US" sz="2400" dirty="0" smtClean="0"/>
              <a:t>("%d %d %d\n", a[1][0], a[1][1], a[1][2]);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getchar</a:t>
            </a:r>
            <a:r>
              <a:rPr lang="en-US" sz="2400" dirty="0" smtClean="0"/>
              <a:t>();</a:t>
            </a:r>
          </a:p>
          <a:p>
            <a:r>
              <a:rPr lang="en-US" sz="2400" dirty="0" smtClean="0"/>
              <a:t>  return 0;</a:t>
            </a:r>
          </a:p>
          <a:p>
            <a:r>
              <a:rPr lang="en-US" sz="2400" dirty="0" smtClean="0"/>
              <a:t> }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97152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Результат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выполнения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Alena\Desktop\интуит\matrix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861048"/>
            <a:ext cx="5072221" cy="281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Определение  массива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Массив</a:t>
            </a:r>
            <a:r>
              <a:rPr lang="ru-RU" sz="2400" dirty="0" smtClean="0">
                <a:latin typeface="Arial Black" pitchFamily="34" charset="0"/>
              </a:rPr>
              <a:t> – это совокупность данных, которая обладает следующими свойствами</a:t>
            </a:r>
            <a:r>
              <a:rPr lang="ru-RU" sz="24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 </a:t>
            </a:r>
            <a:endParaRPr lang="ru-RU" sz="2400" dirty="0" smtClean="0">
              <a:latin typeface="Arial Black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все элементы массива имеют один и тот же тип;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массив имеет одно имя для всех элементов;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доступ к конкретному элементу массива осуществляется по индексу (индексам).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Объявление  </a:t>
            </a:r>
            <a:r>
              <a:rPr lang="ru-RU" sz="4800" b="1" dirty="0" smtClean="0"/>
              <a:t>массива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997838"/>
            <a:ext cx="885698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  <a:cs typeface="Arial" pitchFamily="34" charset="0"/>
              </a:rPr>
              <a:t>Объявление массива имеет следующий синтаксис: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&lt;спецификация типа&gt; &lt;имя&gt; [&lt;константное выражение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&gt;];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&lt;спецификация типа&gt; &lt;имя&gt; [ ];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Здесь квадратные скобки являются элементом синтаксиса, а не признаком необязательности конструкции.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964488" cy="11430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Примеры объявления массивов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13338"/>
            <a:ext cx="86409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Примеры объявлений </a:t>
            </a:r>
            <a:r>
              <a:rPr lang="ru-RU" sz="2800" dirty="0" smtClean="0">
                <a:latin typeface="Arial Black" pitchFamily="34" charset="0"/>
              </a:rPr>
              <a:t>массивов:</a:t>
            </a:r>
          </a:p>
          <a:p>
            <a:r>
              <a:rPr lang="ru-RU" sz="2800" dirty="0" smtClean="0">
                <a:latin typeface="Arial Black" pitchFamily="34" charset="0"/>
              </a:rPr>
              <a:t> </a:t>
            </a:r>
          </a:p>
          <a:p>
            <a:r>
              <a:rPr lang="ru-RU" sz="2800" dirty="0" err="1" smtClean="0">
                <a:solidFill>
                  <a:srgbClr val="FFFF00"/>
                </a:solidFill>
                <a:latin typeface="Arial Black" pitchFamily="34" charset="0"/>
              </a:rPr>
              <a:t>int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   </a:t>
            </a:r>
            <a:r>
              <a:rPr lang="ru-RU" sz="2800" dirty="0" err="1" smtClean="0">
                <a:solidFill>
                  <a:srgbClr val="FFFF00"/>
                </a:solidFill>
                <a:latin typeface="Arial Black" pitchFamily="34" charset="0"/>
              </a:rPr>
              <a:t>x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[10]; </a:t>
            </a:r>
            <a:r>
              <a:rPr lang="ru-RU" sz="2800" dirty="0" smtClean="0">
                <a:latin typeface="Arial Black" pitchFamily="34" charset="0"/>
              </a:rPr>
              <a:t>	</a:t>
            </a:r>
            <a:r>
              <a:rPr lang="ru-RU" sz="2000" dirty="0" smtClean="0">
                <a:latin typeface="Arial Black" pitchFamily="34" charset="0"/>
              </a:rPr>
              <a:t>// Одномерный массив из 10 целых чисел. Индексы меняются от 0 до 9. 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endParaRPr lang="ru-RU" sz="2800" dirty="0" smtClean="0">
              <a:latin typeface="Arial Black" pitchFamily="34" charset="0"/>
            </a:endParaRPr>
          </a:p>
          <a:p>
            <a:r>
              <a:rPr lang="ru-RU" sz="2800" dirty="0" err="1" smtClean="0">
                <a:solidFill>
                  <a:srgbClr val="FFFF00"/>
                </a:solidFill>
                <a:latin typeface="Arial Black" pitchFamily="34" charset="0"/>
              </a:rPr>
              <a:t>double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800" dirty="0" err="1" smtClean="0">
                <a:solidFill>
                  <a:srgbClr val="FFFF00"/>
                </a:solidFill>
                <a:latin typeface="Arial Black" pitchFamily="34" charset="0"/>
              </a:rPr>
              <a:t>y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[2][10]; </a:t>
            </a:r>
            <a:r>
              <a:rPr lang="ru-RU" sz="2800" dirty="0" smtClean="0">
                <a:latin typeface="Arial Black" pitchFamily="34" charset="0"/>
              </a:rPr>
              <a:t>	</a:t>
            </a:r>
            <a:r>
              <a:rPr lang="ru-RU" sz="2000" dirty="0" smtClean="0">
                <a:latin typeface="Arial Black" pitchFamily="34" charset="0"/>
              </a:rPr>
              <a:t>// Двумерный массив вещественных чисел из 2 строк и 10 столбцов.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Инициализация </a:t>
            </a:r>
            <a:r>
              <a:rPr lang="ru-RU" sz="4400" b="1" dirty="0" smtClean="0"/>
              <a:t> массивов</a:t>
            </a:r>
            <a:endParaRPr lang="ru-RU" sz="44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82341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Как и простые переменные, массивы могут быть </a:t>
            </a:r>
            <a:r>
              <a:rPr lang="ru-RU" sz="2400" b="1" dirty="0" smtClean="0">
                <a:solidFill>
                  <a:srgbClr val="FFFF00"/>
                </a:solidFill>
              </a:rPr>
              <a:t>инициализированы при объявлении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Инициализатор </a:t>
            </a:r>
            <a:r>
              <a:rPr lang="ru-RU" sz="2400" dirty="0" smtClean="0"/>
              <a:t>для объектов составных типов (каким является массив) состоит из списка инициализаторов, разделенных запятыми и заключенных в фигурные скобки.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Каждый </a:t>
            </a:r>
            <a:r>
              <a:rPr lang="ru-RU" sz="2400" dirty="0" smtClean="0"/>
              <a:t>инициализатор в списке представляет собой либо константу соответствующего типа, либо, в свою очередь, список инициализаторов. Эта конструкция используется для инициализации многомерных массивов.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896448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Примеры </a:t>
            </a:r>
            <a:r>
              <a:rPr lang="ru-RU" sz="4000" b="1" dirty="0" smtClean="0"/>
              <a:t> инициализации массивов</a:t>
            </a:r>
            <a:endParaRPr lang="ru-RU" sz="40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16832"/>
            <a:ext cx="903649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int</a:t>
            </a:r>
            <a:r>
              <a:rPr lang="ru-RU" sz="2800" b="1" dirty="0" smtClean="0">
                <a:solidFill>
                  <a:srgbClr val="FFFF00"/>
                </a:solidFill>
              </a:rPr>
              <a:t>    </a:t>
            </a:r>
            <a:r>
              <a:rPr lang="ru-RU" sz="2800" b="1" dirty="0" err="1" smtClean="0">
                <a:solidFill>
                  <a:srgbClr val="FFFF00"/>
                </a:solidFill>
              </a:rPr>
              <a:t>a</a:t>
            </a:r>
            <a:r>
              <a:rPr lang="ru-RU" sz="2800" b="1" dirty="0" smtClean="0">
                <a:solidFill>
                  <a:srgbClr val="FFFF00"/>
                </a:solidFill>
              </a:rPr>
              <a:t>[3]    = {0, 1, 2}; </a:t>
            </a:r>
            <a:r>
              <a:rPr lang="ru-RU" dirty="0" smtClean="0"/>
              <a:t>	// Число инициализаторов равно числу элементов 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double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err="1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[5]    = {0.1, 0.2, 0.3}; </a:t>
            </a:r>
            <a:r>
              <a:rPr lang="ru-RU" dirty="0" smtClean="0"/>
              <a:t>	// Число инициализаторов меньше числа элементов 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int</a:t>
            </a:r>
            <a:r>
              <a:rPr lang="ru-RU" sz="2800" b="1" dirty="0" smtClean="0">
                <a:solidFill>
                  <a:srgbClr val="FFFF00"/>
                </a:solidFill>
              </a:rPr>
              <a:t>    </a:t>
            </a:r>
            <a:r>
              <a:rPr lang="ru-RU" sz="2800" b="1" dirty="0" err="1" smtClean="0">
                <a:solidFill>
                  <a:srgbClr val="FFFF00"/>
                </a:solidFill>
              </a:rPr>
              <a:t>c</a:t>
            </a:r>
            <a:r>
              <a:rPr lang="ru-RU" sz="2800" b="1" dirty="0" smtClean="0">
                <a:solidFill>
                  <a:srgbClr val="FFFF00"/>
                </a:solidFill>
              </a:rPr>
              <a:t>[ ]    = {1, 2, 4, 8, 16}; </a:t>
            </a:r>
            <a:r>
              <a:rPr lang="ru-RU" dirty="0" smtClean="0"/>
              <a:t>	// Число элементов массива определяется по числу инициализаторов 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int</a:t>
            </a:r>
            <a:r>
              <a:rPr lang="ru-RU" sz="2800" b="1" dirty="0" smtClean="0">
                <a:solidFill>
                  <a:srgbClr val="FFFF00"/>
                </a:solidFill>
              </a:rPr>
              <a:t>    </a:t>
            </a:r>
            <a:r>
              <a:rPr lang="ru-RU" sz="2800" b="1" dirty="0" err="1" smtClean="0">
                <a:solidFill>
                  <a:srgbClr val="FFFF00"/>
                </a:solidFill>
              </a:rPr>
              <a:t>d</a:t>
            </a:r>
            <a:r>
              <a:rPr lang="ru-RU" sz="2800" b="1" dirty="0" smtClean="0">
                <a:solidFill>
                  <a:srgbClr val="FFFF00"/>
                </a:solidFill>
              </a:rPr>
              <a:t>[2][3] = {{0, 1, 2}, </a:t>
            </a:r>
            <a:r>
              <a:rPr lang="ru-RU" sz="2800" b="1" dirty="0" smtClean="0">
                <a:solidFill>
                  <a:srgbClr val="FFFF00"/>
                </a:solidFill>
              </a:rPr>
              <a:t>{</a:t>
            </a:r>
            <a:r>
              <a:rPr lang="ru-RU" sz="2800" b="1" dirty="0" smtClean="0">
                <a:solidFill>
                  <a:srgbClr val="FFFF00"/>
                </a:solidFill>
              </a:rPr>
              <a:t>3, 4, 5}}; </a:t>
            </a:r>
            <a:r>
              <a:rPr lang="ru-RU" dirty="0" smtClean="0"/>
              <a:t>	// Инициализация двумерного массива. Массив состоит из двух строк,</a:t>
            </a:r>
          </a:p>
          <a:p>
            <a:r>
              <a:rPr lang="ru-RU" dirty="0" smtClean="0"/>
              <a:t>// в каждой из которых по 3 элемента. Элементы первой строки</a:t>
            </a:r>
          </a:p>
          <a:p>
            <a:r>
              <a:rPr lang="ru-RU" dirty="0" smtClean="0"/>
              <a:t>// получают значения 0, 1 и 2, а второй –  значения 3, 4 и 5. </a:t>
            </a:r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int</a:t>
            </a:r>
            <a:r>
              <a:rPr lang="ru-RU" sz="2800" b="1" dirty="0" smtClean="0">
                <a:solidFill>
                  <a:srgbClr val="FFFF00"/>
                </a:solidFill>
              </a:rPr>
              <a:t>    </a:t>
            </a:r>
            <a:r>
              <a:rPr lang="ru-RU" sz="2800" b="1" dirty="0" err="1" smtClean="0">
                <a:solidFill>
                  <a:srgbClr val="FFFF00"/>
                </a:solidFill>
              </a:rPr>
              <a:t>e</a:t>
            </a:r>
            <a:r>
              <a:rPr lang="ru-RU" sz="2800" b="1" dirty="0" smtClean="0">
                <a:solidFill>
                  <a:srgbClr val="FFFF00"/>
                </a:solidFill>
              </a:rPr>
              <a:t>[3]    = {0, 1, 2, 3}; </a:t>
            </a:r>
            <a:r>
              <a:rPr lang="ru-RU" dirty="0" smtClean="0"/>
              <a:t>	// Ошибка – число инициализаторов больше числа элементов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Доступ </a:t>
            </a:r>
            <a:r>
              <a:rPr lang="ru-RU" sz="4000" b="1" dirty="0" smtClean="0"/>
              <a:t> к  элементу  </a:t>
            </a:r>
            <a:r>
              <a:rPr lang="ru-RU" sz="4000" b="1" dirty="0" smtClean="0"/>
              <a:t>массива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78497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Для доступа к конкретному элементу массива используются так называемые </a:t>
            </a: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индексные выражения:</a:t>
            </a:r>
          </a:p>
          <a:p>
            <a:endParaRPr lang="ru-RU" sz="2400" dirty="0" smtClean="0"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&lt;имя массива&gt;[&lt;целочисленное выражение</a:t>
            </a: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&gt;]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93305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Имя массива является адресом его начала! Оно имеет тип константный указатель на &lt;тип элементов массива&gt;.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44522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Для многомерного массива надо указать соответствующее количество индексов в квадратных скобках.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Обработка </a:t>
            </a:r>
            <a:r>
              <a:rPr lang="ru-RU" sz="4000" b="1" dirty="0" smtClean="0"/>
              <a:t> массивов</a:t>
            </a:r>
            <a:endParaRPr lang="ru-RU" sz="40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обработки элементов массива обычно используется оператор пошагового цикла </a:t>
            </a:r>
            <a:r>
              <a:rPr lang="ru-RU" sz="2400" dirty="0" err="1" smtClean="0"/>
              <a:t>for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r>
              <a:rPr lang="ru-RU" sz="2400" b="1" dirty="0" err="1" smtClean="0">
                <a:solidFill>
                  <a:srgbClr val="FFFF00"/>
                </a:solidFill>
              </a:rPr>
              <a:t>for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(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 = 0; </a:t>
            </a:r>
            <a:r>
              <a:rPr lang="ru-RU" sz="2400" dirty="0" smtClean="0"/>
              <a:t>	// Присваиваем счетчику цикла значение индекса первого элемента </a:t>
            </a:r>
          </a:p>
          <a:p>
            <a:r>
              <a:rPr lang="ru-RU" sz="2400" dirty="0" smtClean="0"/>
              <a:t>     </a:t>
            </a:r>
            <a:r>
              <a:rPr lang="ru-RU" sz="2400" b="1" dirty="0" err="1" smtClean="0">
                <a:solidFill>
                  <a:srgbClr val="FFFF00"/>
                </a:solidFill>
              </a:rPr>
              <a:t>i</a:t>
            </a:r>
            <a:r>
              <a:rPr lang="ru-RU" sz="2400" b="1" dirty="0" smtClean="0">
                <a:solidFill>
                  <a:srgbClr val="FFFF00"/>
                </a:solidFill>
              </a:rPr>
              <a:t> &lt; </a:t>
            </a:r>
            <a:r>
              <a:rPr lang="ru-RU" sz="2400" b="1" dirty="0" err="1" smtClean="0">
                <a:solidFill>
                  <a:srgbClr val="FFFF00"/>
                </a:solidFill>
              </a:rPr>
              <a:t>n</a:t>
            </a:r>
            <a:r>
              <a:rPr lang="ru-RU" sz="2400" b="1" dirty="0" smtClean="0">
                <a:solidFill>
                  <a:srgbClr val="FFFF00"/>
                </a:solidFill>
              </a:rPr>
              <a:t>; </a:t>
            </a:r>
            <a:r>
              <a:rPr lang="ru-RU" sz="2400" dirty="0" smtClean="0"/>
              <a:t>	// Условие продолжения цикла – пока значение счетчика меньше количества элементов массива </a:t>
            </a:r>
          </a:p>
          <a:p>
            <a:r>
              <a:rPr lang="ru-RU" sz="2400" dirty="0" smtClean="0"/>
              <a:t>     </a:t>
            </a:r>
            <a:r>
              <a:rPr lang="ru-RU" sz="2400" b="1" dirty="0" err="1" smtClean="0">
                <a:solidFill>
                  <a:srgbClr val="FFFF00"/>
                </a:solidFill>
              </a:rPr>
              <a:t>i++</a:t>
            </a:r>
            <a:r>
              <a:rPr lang="ru-RU" sz="2400" b="1" dirty="0" smtClean="0">
                <a:solidFill>
                  <a:srgbClr val="FFFF00"/>
                </a:solidFill>
              </a:rPr>
              <a:t>) </a:t>
            </a:r>
            <a:r>
              <a:rPr lang="ru-RU" sz="2400" dirty="0" smtClean="0"/>
              <a:t>	// Увеличиваем счетчик цикла на 1 для перехода к следующему элементу массива </a:t>
            </a:r>
          </a:p>
          <a:p>
            <a:r>
              <a:rPr lang="ru-RU" sz="2400" dirty="0" smtClean="0"/>
              <a:t>  &lt;тело цикла&gt; 	// В теле цикла происходит обработка одного элемента массива 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/>
              <a:t>Для обработки многомерного массива используется соответствующее количество циклов.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Ввод/вывод  </a:t>
            </a:r>
            <a:r>
              <a:rPr lang="ru-RU" sz="4000" b="1" dirty="0" smtClean="0"/>
              <a:t>массивов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12776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	В </a:t>
            </a:r>
            <a:r>
              <a:rPr lang="ru-RU" sz="2400" dirty="0" smtClean="0"/>
              <a:t>языке C нет возможности вводить и выводить весь массив одним оператором ввода/вывода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	Можно </a:t>
            </a:r>
            <a:r>
              <a:rPr lang="ru-RU" sz="2400" dirty="0" smtClean="0"/>
              <a:t>вводить и выводить только один элемент массива. Следовательно, для того чтобы ввести весь массив, надо использовать </a:t>
            </a:r>
            <a:r>
              <a:rPr lang="ru-RU" sz="2400" b="1" dirty="0" smtClean="0">
                <a:solidFill>
                  <a:srgbClr val="FFFF00"/>
                </a:solidFill>
              </a:rPr>
              <a:t>цикл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56993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FFFF00"/>
                </a:solidFill>
              </a:rPr>
              <a:t>int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a</a:t>
            </a:r>
            <a:r>
              <a:rPr lang="ru-RU" b="1" dirty="0" smtClean="0">
                <a:solidFill>
                  <a:srgbClr val="FFFF00"/>
                </a:solidFill>
              </a:rPr>
              <a:t>[10], </a:t>
            </a:r>
            <a:r>
              <a:rPr lang="ru-RU" b="1" dirty="0" err="1" smtClean="0">
                <a:solidFill>
                  <a:srgbClr val="FFFF00"/>
                </a:solidFill>
              </a:rPr>
              <a:t>n</a:t>
            </a:r>
            <a:r>
              <a:rPr lang="ru-RU" b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printf</a:t>
            </a:r>
            <a:r>
              <a:rPr lang="ru-RU" b="1" dirty="0" smtClean="0">
                <a:solidFill>
                  <a:srgbClr val="FFFF00"/>
                </a:solidFill>
              </a:rPr>
              <a:t>("Введите количество элементов массива (от 0 до 9): "); </a:t>
            </a:r>
            <a:r>
              <a:rPr lang="ru-RU" dirty="0" smtClean="0"/>
              <a:t>	// Объявляем массив и переменную для количества элементов массива 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scanf</a:t>
            </a:r>
            <a:r>
              <a:rPr lang="ru-RU" b="1" dirty="0" smtClean="0">
                <a:solidFill>
                  <a:srgbClr val="FFFF00"/>
                </a:solidFill>
              </a:rPr>
              <a:t>("%</a:t>
            </a:r>
            <a:r>
              <a:rPr lang="ru-RU" b="1" dirty="0" err="1" smtClean="0">
                <a:solidFill>
                  <a:srgbClr val="FFFF00"/>
                </a:solidFill>
              </a:rPr>
              <a:t>d</a:t>
            </a:r>
            <a:r>
              <a:rPr lang="ru-RU" b="1" dirty="0" smtClean="0">
                <a:solidFill>
                  <a:srgbClr val="FFFF00"/>
                </a:solidFill>
              </a:rPr>
              <a:t>", &amp;</a:t>
            </a:r>
            <a:r>
              <a:rPr lang="ru-RU" b="1" dirty="0" err="1" smtClean="0">
                <a:solidFill>
                  <a:srgbClr val="FFFF00"/>
                </a:solidFill>
              </a:rPr>
              <a:t>n</a:t>
            </a:r>
            <a:r>
              <a:rPr lang="ru-RU" b="1" dirty="0" smtClean="0">
                <a:solidFill>
                  <a:srgbClr val="FFFF00"/>
                </a:solidFill>
              </a:rPr>
              <a:t>);	</a:t>
            </a:r>
            <a:r>
              <a:rPr lang="ru-RU" dirty="0" smtClean="0"/>
              <a:t>// Ввод количества элементов массива 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if</a:t>
            </a:r>
            <a:r>
              <a:rPr lang="ru-RU" b="1" dirty="0" smtClean="0">
                <a:solidFill>
                  <a:srgbClr val="FFFF00"/>
                </a:solidFill>
              </a:rPr>
              <a:t> (</a:t>
            </a:r>
            <a:r>
              <a:rPr lang="ru-RU" b="1" dirty="0" err="1" smtClean="0">
                <a:solidFill>
                  <a:srgbClr val="FFFF00"/>
                </a:solidFill>
              </a:rPr>
              <a:t>n</a:t>
            </a:r>
            <a:r>
              <a:rPr lang="ru-RU" b="1" dirty="0" smtClean="0">
                <a:solidFill>
                  <a:srgbClr val="FFFF00"/>
                </a:solidFill>
              </a:rPr>
              <a:t> &lt; 0 || </a:t>
            </a:r>
            <a:r>
              <a:rPr lang="ru-RU" b="1" dirty="0" err="1" smtClean="0">
                <a:solidFill>
                  <a:srgbClr val="FFFF00"/>
                </a:solidFill>
              </a:rPr>
              <a:t>n</a:t>
            </a:r>
            <a:r>
              <a:rPr lang="ru-RU" b="1" dirty="0" smtClean="0">
                <a:solidFill>
                  <a:srgbClr val="FFFF00"/>
                </a:solidFill>
              </a:rPr>
              <a:t> &gt; 9)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{ </a:t>
            </a:r>
            <a:r>
              <a:rPr lang="ru-RU" b="1" dirty="0" err="1" smtClean="0">
                <a:solidFill>
                  <a:srgbClr val="FFFF00"/>
                </a:solidFill>
              </a:rPr>
              <a:t>printf</a:t>
            </a:r>
            <a:r>
              <a:rPr lang="ru-RU" b="1" dirty="0" smtClean="0">
                <a:solidFill>
                  <a:srgbClr val="FFFF00"/>
                </a:solidFill>
              </a:rPr>
              <a:t>("Количество элементов массива должно быть от 0 до 9!\n");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</a:t>
            </a:r>
            <a:r>
              <a:rPr lang="ru-RU" b="1" dirty="0" err="1" smtClean="0">
                <a:solidFill>
                  <a:srgbClr val="FFFF00"/>
                </a:solidFill>
              </a:rPr>
              <a:t>return</a:t>
            </a:r>
            <a:r>
              <a:rPr lang="ru-RU" b="1" dirty="0" smtClean="0">
                <a:solidFill>
                  <a:srgbClr val="FFFF0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} </a:t>
            </a:r>
            <a:r>
              <a:rPr lang="ru-RU" dirty="0" smtClean="0"/>
              <a:t>	// Если входные данные неверны,</a:t>
            </a:r>
          </a:p>
          <a:p>
            <a:r>
              <a:rPr lang="ru-RU" dirty="0" smtClean="0"/>
              <a:t>// то печатаем соответствующее сообщение и выходим из программы 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for</a:t>
            </a:r>
            <a:r>
              <a:rPr lang="ru-RU" b="1" dirty="0" smtClean="0">
                <a:solidFill>
                  <a:srgbClr val="FFFF00"/>
                </a:solidFill>
              </a:rPr>
              <a:t> (</a:t>
            </a:r>
            <a:r>
              <a:rPr lang="ru-RU" b="1" dirty="0" err="1" smtClean="0">
                <a:solidFill>
                  <a:srgbClr val="FFFF00"/>
                </a:solidFill>
              </a:rPr>
              <a:t>i</a:t>
            </a:r>
            <a:r>
              <a:rPr lang="ru-RU" b="1" dirty="0" smtClean="0">
                <a:solidFill>
                  <a:srgbClr val="FFFF00"/>
                </a:solidFill>
              </a:rPr>
              <a:t> = 0; </a:t>
            </a:r>
            <a:r>
              <a:rPr lang="ru-RU" b="1" dirty="0" err="1" smtClean="0">
                <a:solidFill>
                  <a:srgbClr val="FFFF00"/>
                </a:solidFill>
              </a:rPr>
              <a:t>i</a:t>
            </a:r>
            <a:r>
              <a:rPr lang="ru-RU" b="1" dirty="0" smtClean="0">
                <a:solidFill>
                  <a:srgbClr val="FFFF00"/>
                </a:solidFill>
              </a:rPr>
              <a:t> &lt; </a:t>
            </a:r>
            <a:r>
              <a:rPr lang="ru-RU" b="1" dirty="0" err="1" smtClean="0">
                <a:solidFill>
                  <a:srgbClr val="FFFF00"/>
                </a:solidFill>
              </a:rPr>
              <a:t>n</a:t>
            </a:r>
            <a:r>
              <a:rPr lang="ru-RU" b="1" dirty="0" smtClean="0">
                <a:solidFill>
                  <a:srgbClr val="FFFF00"/>
                </a:solidFill>
              </a:rPr>
              <a:t>; </a:t>
            </a:r>
            <a:r>
              <a:rPr lang="ru-RU" b="1" dirty="0" err="1" smtClean="0">
                <a:solidFill>
                  <a:srgbClr val="FFFF00"/>
                </a:solidFill>
              </a:rPr>
              <a:t>i++</a:t>
            </a:r>
            <a:r>
              <a:rPr lang="ru-RU" b="1" dirty="0" smtClean="0">
                <a:solidFill>
                  <a:srgbClr val="FFFF00"/>
                </a:solidFill>
              </a:rPr>
              <a:t>) </a:t>
            </a:r>
            <a:r>
              <a:rPr lang="ru-RU" dirty="0" smtClean="0"/>
              <a:t>	// Ввод массива по одному элементу </a:t>
            </a:r>
          </a:p>
          <a:p>
            <a:r>
              <a:rPr lang="ru-RU" dirty="0" smtClean="0"/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scanf</a:t>
            </a:r>
            <a:r>
              <a:rPr lang="ru-RU" b="1" dirty="0" smtClean="0">
                <a:solidFill>
                  <a:srgbClr val="FFFF00"/>
                </a:solidFill>
              </a:rPr>
              <a:t>("%</a:t>
            </a:r>
            <a:r>
              <a:rPr lang="ru-RU" b="1" dirty="0" err="1" smtClean="0">
                <a:solidFill>
                  <a:srgbClr val="FFFF00"/>
                </a:solidFill>
              </a:rPr>
              <a:t>d</a:t>
            </a:r>
            <a:r>
              <a:rPr lang="ru-RU" b="1" dirty="0" smtClean="0">
                <a:solidFill>
                  <a:srgbClr val="FFFF00"/>
                </a:solidFill>
              </a:rPr>
              <a:t>", &amp;</a:t>
            </a:r>
            <a:r>
              <a:rPr lang="ru-RU" b="1" dirty="0" err="1" smtClean="0">
                <a:solidFill>
                  <a:srgbClr val="FFFF00"/>
                </a:solidFill>
              </a:rPr>
              <a:t>a</a:t>
            </a:r>
            <a:r>
              <a:rPr lang="ru-RU" b="1" dirty="0" smtClean="0">
                <a:solidFill>
                  <a:srgbClr val="FFFF00"/>
                </a:solidFill>
              </a:rPr>
              <a:t>[</a:t>
            </a:r>
            <a:r>
              <a:rPr lang="ru-RU" b="1" dirty="0" err="1" smtClean="0">
                <a:solidFill>
                  <a:srgbClr val="FFFF00"/>
                </a:solidFill>
              </a:rPr>
              <a:t>i</a:t>
            </a:r>
            <a:r>
              <a:rPr lang="ru-RU" b="1" dirty="0" smtClean="0">
                <a:solidFill>
                  <a:srgbClr val="FFFF00"/>
                </a:solidFill>
              </a:rPr>
              <a:t>]); </a:t>
            </a:r>
            <a:r>
              <a:rPr lang="ru-RU" dirty="0" smtClean="0"/>
              <a:t>	// Можно использовать </a:t>
            </a:r>
            <a:r>
              <a:rPr lang="ru-RU" dirty="0" err="1" smtClean="0"/>
              <a:t>scanf</a:t>
            </a:r>
            <a:r>
              <a:rPr lang="ru-RU" dirty="0" smtClean="0"/>
              <a:t>("%</a:t>
            </a:r>
            <a:r>
              <a:rPr lang="ru-RU" dirty="0" err="1" smtClean="0"/>
              <a:t>d</a:t>
            </a:r>
            <a:r>
              <a:rPr lang="ru-RU" dirty="0" smtClean="0"/>
              <a:t>", </a:t>
            </a:r>
            <a:r>
              <a:rPr lang="ru-RU" dirty="0" err="1" smtClean="0"/>
              <a:t>a</a:t>
            </a:r>
            <a:r>
              <a:rPr lang="ru-RU" dirty="0" smtClean="0"/>
              <a:t> + </a:t>
            </a:r>
            <a:r>
              <a:rPr lang="ru-RU" dirty="0" err="1" smtClean="0"/>
              <a:t>i</a:t>
            </a:r>
            <a:r>
              <a:rPr lang="ru-RU" dirty="0" smtClean="0"/>
              <a:t>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3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58</TotalTime>
  <Words>531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Тема3</vt:lpstr>
      <vt:lpstr>Работа с массивами в языке С</vt:lpstr>
      <vt:lpstr>Определение  массива</vt:lpstr>
      <vt:lpstr>Объявление  массива</vt:lpstr>
      <vt:lpstr>Примеры объявления массивов</vt:lpstr>
      <vt:lpstr>Инициализация  массивов</vt:lpstr>
      <vt:lpstr>Примеры  инициализации массивов</vt:lpstr>
      <vt:lpstr>Доступ  к  элементу  массива</vt:lpstr>
      <vt:lpstr>Обработка  массивов</vt:lpstr>
      <vt:lpstr>Ввод/вывод  массивов</vt:lpstr>
      <vt:lpstr>Вывод</vt:lpstr>
      <vt:lpstr>Графическое расположение массива</vt:lpstr>
      <vt:lpstr>Длина массива</vt:lpstr>
      <vt:lpstr>Многомерные  массивы</vt:lpstr>
      <vt:lpstr>Инициализация многомерных массивов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массивами в языке С</dc:title>
  <dc:creator>Alena</dc:creator>
  <cp:lastModifiedBy>Alena</cp:lastModifiedBy>
  <cp:revision>47</cp:revision>
  <dcterms:created xsi:type="dcterms:W3CDTF">2015-10-16T13:56:57Z</dcterms:created>
  <dcterms:modified xsi:type="dcterms:W3CDTF">2015-10-16T14:58:24Z</dcterms:modified>
</cp:coreProperties>
</file>