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1" r:id="rId4"/>
    <p:sldId id="263" r:id="rId5"/>
    <p:sldId id="257" r:id="rId6"/>
    <p:sldId id="262" r:id="rId7"/>
    <p:sldId id="264" r:id="rId8"/>
    <p:sldId id="259" r:id="rId9"/>
    <p:sldId id="260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2" d="100"/>
          <a:sy n="72" d="100"/>
        </p:scale>
        <p:origin x="63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23C9896E-ABD5-486B-A552-E10632A32E6F}" type="datetimeFigureOut">
              <a:rPr lang="ru-RU" smtClean="0"/>
              <a:t>11.12.2014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EFCF9705-5E4E-4130-98AE-994A3895D0B9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76996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9896E-ABD5-486B-A552-E10632A32E6F}" type="datetimeFigureOut">
              <a:rPr lang="ru-RU" smtClean="0"/>
              <a:t>11.12.2014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F9705-5E4E-4130-98AE-994A3895D0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98870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9896E-ABD5-486B-A552-E10632A32E6F}" type="datetimeFigureOut">
              <a:rPr lang="ru-RU" smtClean="0"/>
              <a:t>11.12.2014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F9705-5E4E-4130-98AE-994A3895D0B9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8516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9896E-ABD5-486B-A552-E10632A32E6F}" type="datetimeFigureOut">
              <a:rPr lang="ru-RU" smtClean="0"/>
              <a:t>11.12.2014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F9705-5E4E-4130-98AE-994A3895D0B9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89059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9896E-ABD5-486B-A552-E10632A32E6F}" type="datetimeFigureOut">
              <a:rPr lang="ru-RU" smtClean="0"/>
              <a:t>11.12.2014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F9705-5E4E-4130-98AE-994A3895D0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65422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9896E-ABD5-486B-A552-E10632A32E6F}" type="datetimeFigureOut">
              <a:rPr lang="ru-RU" smtClean="0"/>
              <a:t>11.12.2014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F9705-5E4E-4130-98AE-994A3895D0B9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56158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9896E-ABD5-486B-A552-E10632A32E6F}" type="datetimeFigureOut">
              <a:rPr lang="ru-RU" smtClean="0"/>
              <a:t>11.12.2014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F9705-5E4E-4130-98AE-994A3895D0B9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38575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9896E-ABD5-486B-A552-E10632A32E6F}" type="datetimeFigureOut">
              <a:rPr lang="ru-RU" smtClean="0"/>
              <a:t>11.12.2014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F9705-5E4E-4130-98AE-994A3895D0B9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56167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9896E-ABD5-486B-A552-E10632A32E6F}" type="datetimeFigureOut">
              <a:rPr lang="ru-RU" smtClean="0"/>
              <a:t>11.12.2014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F9705-5E4E-4130-98AE-994A3895D0B9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05983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9896E-ABD5-486B-A552-E10632A32E6F}" type="datetimeFigureOut">
              <a:rPr lang="ru-RU" smtClean="0"/>
              <a:t>11.12.2014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F9705-5E4E-4130-98AE-994A3895D0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95636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9896E-ABD5-486B-A552-E10632A32E6F}" type="datetimeFigureOut">
              <a:rPr lang="ru-RU" smtClean="0"/>
              <a:t>11.12.2014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F9705-5E4E-4130-98AE-994A3895D0B9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50863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9896E-ABD5-486B-A552-E10632A32E6F}" type="datetimeFigureOut">
              <a:rPr lang="ru-RU" smtClean="0"/>
              <a:t>11.12.2014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F9705-5E4E-4130-98AE-994A3895D0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19117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9896E-ABD5-486B-A552-E10632A32E6F}" type="datetimeFigureOut">
              <a:rPr lang="ru-RU" smtClean="0"/>
              <a:t>11.12.2014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F9705-5E4E-4130-98AE-994A3895D0B9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53651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9896E-ABD5-486B-A552-E10632A32E6F}" type="datetimeFigureOut">
              <a:rPr lang="ru-RU" smtClean="0"/>
              <a:t>11.12.2014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F9705-5E4E-4130-98AE-994A3895D0B9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30941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9896E-ABD5-486B-A552-E10632A32E6F}" type="datetimeFigureOut">
              <a:rPr lang="ru-RU" smtClean="0"/>
              <a:t>11.12.2014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F9705-5E4E-4130-98AE-994A3895D0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61925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9896E-ABD5-486B-A552-E10632A32E6F}" type="datetimeFigureOut">
              <a:rPr lang="ru-RU" smtClean="0"/>
              <a:t>11.12.2014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F9705-5E4E-4130-98AE-994A3895D0B9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86097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9896E-ABD5-486B-A552-E10632A32E6F}" type="datetimeFigureOut">
              <a:rPr lang="ru-RU" smtClean="0"/>
              <a:t>11.12.2014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F9705-5E4E-4130-98AE-994A3895D0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31538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3C9896E-ABD5-486B-A552-E10632A32E6F}" type="datetimeFigureOut">
              <a:rPr lang="ru-RU" smtClean="0"/>
              <a:t>11.12.2014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FCF9705-5E4E-4130-98AE-994A3895D0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42859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pedsovet.su/publ/156-1-0-5018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Родительское собрание на тему: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Формирование духовно-нравственных отношений в семье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1653825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Повестка дня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Формирование ДХО в семье</a:t>
            </a:r>
          </a:p>
          <a:p>
            <a:r>
              <a:rPr lang="ru-RU" dirty="0" smtClean="0"/>
              <a:t>2. Что такое </a:t>
            </a:r>
            <a:r>
              <a:rPr lang="ru-RU" dirty="0" err="1" smtClean="0"/>
              <a:t>дисграфия</a:t>
            </a:r>
            <a:r>
              <a:rPr lang="ru-RU" dirty="0" smtClean="0"/>
              <a:t> и </a:t>
            </a:r>
            <a:r>
              <a:rPr lang="ru-RU" dirty="0" err="1" smtClean="0"/>
              <a:t>дислексия</a:t>
            </a:r>
            <a:r>
              <a:rPr lang="ru-RU" dirty="0" smtClean="0"/>
              <a:t>? </a:t>
            </a:r>
          </a:p>
          <a:p>
            <a:r>
              <a:rPr lang="ru-RU" dirty="0" smtClean="0"/>
              <a:t>3. Учебная и воспитательная деятельность</a:t>
            </a:r>
          </a:p>
          <a:p>
            <a:r>
              <a:rPr lang="ru-RU" dirty="0" smtClean="0"/>
              <a:t>4. Про Новый год</a:t>
            </a:r>
          </a:p>
          <a:p>
            <a:r>
              <a:rPr lang="ru-RU" dirty="0" smtClean="0"/>
              <a:t>5. Разное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8098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81809" y="1960183"/>
            <a:ext cx="9289774" cy="9643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650"/>
              </a:lnSpc>
              <a:spcAft>
                <a:spcPts val="0"/>
              </a:spcAft>
            </a:pPr>
            <a:r>
              <a:rPr lang="ru-RU" b="1" i="0" dirty="0" err="1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Дисграфия</a:t>
            </a:r>
            <a:r>
              <a:rPr lang="ru-RU" b="1" i="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— это специфическое нарушение письма, когда ребенок пишет слова с фонетическими ошибками, ошибками записи звуков. Вместо "п" пишет "б", вместо "т" — "д", неправильно формирует слоги, добавляет лишние буквы, пропускает нужные, пишет несколько слов слитно.</a:t>
            </a:r>
            <a:endParaRPr lang="ru-RU" sz="1600" b="1" i="1" dirty="0">
              <a:effectLst/>
              <a:latin typeface="Constantia" panose="02030602050306030303" pitchFamily="18" charset="0"/>
              <a:ea typeface="Constantia" panose="02030602050306030303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0674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85461" y="533393"/>
            <a:ext cx="8150087" cy="5837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2250"/>
              </a:lnSpc>
              <a:spcAft>
                <a:spcPts val="0"/>
              </a:spcAft>
            </a:pPr>
            <a:r>
              <a:rPr lang="ru-RU" sz="4000" b="1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Виды </a:t>
            </a:r>
            <a:r>
              <a:rPr lang="ru-RU" sz="4000" b="1" i="0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дисграфии</a:t>
            </a:r>
            <a:endParaRPr lang="ru-RU" sz="1600" i="1" dirty="0" smtClean="0">
              <a:effectLst/>
              <a:latin typeface="Constantia" panose="02030602050306030303" pitchFamily="18" charset="0"/>
              <a:ea typeface="Constantia" panose="02030602050306030303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ts val="165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b="1" i="0" dirty="0" err="1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Артикуляторно</a:t>
            </a:r>
            <a:r>
              <a:rPr lang="ru-RU" b="1" i="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-акустическая</a:t>
            </a:r>
            <a:r>
              <a:rPr lang="ru-RU" i="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Связана с тем, что ребенок неправильно произносит звуки, а значит, проговаривая их про себя, неправильно записывает. Для лечения этого вида </a:t>
            </a:r>
            <a:r>
              <a:rPr lang="ru-RU" i="0" dirty="0" err="1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дисграфии</a:t>
            </a:r>
            <a:r>
              <a:rPr lang="ru-RU" i="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нужно работать и над правильным произношением звуков.</a:t>
            </a:r>
            <a:endParaRPr lang="ru-RU" sz="1600" i="1" dirty="0" smtClean="0">
              <a:effectLst/>
              <a:latin typeface="Constantia" panose="02030602050306030303" pitchFamily="18" charset="0"/>
              <a:ea typeface="Constantia" panose="02030602050306030303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ts val="165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b="1" i="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Акустическая</a:t>
            </a:r>
            <a:r>
              <a:rPr lang="ru-RU" i="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В этом случае ребенок правильно произносит звуки, но путает их со схожими по звучанию (глухие-звонкие: б-п, д-т, з-с; шипящие: с-ш, з-ж; а также не различают мягкость отдельных звуков).</a:t>
            </a:r>
            <a:endParaRPr lang="ru-RU" sz="1600" i="1" dirty="0" smtClean="0">
              <a:effectLst/>
              <a:latin typeface="Constantia" panose="02030602050306030303" pitchFamily="18" charset="0"/>
              <a:ea typeface="Constantia" panose="02030602050306030303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ts val="165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b="1" i="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Оптическая</a:t>
            </a:r>
            <a:r>
              <a:rPr lang="ru-RU" i="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Ребенок с оптической </a:t>
            </a:r>
            <a:r>
              <a:rPr lang="ru-RU" i="0" dirty="0" err="1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дисграфией</a:t>
            </a:r>
            <a:r>
              <a:rPr lang="ru-RU" i="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затрудняется в написании и различии букв: добавляет лишние элементы (палочки, черточки, кружочки), пропускает нужные, даже пишет зеркально в обратную сторону).</a:t>
            </a:r>
            <a:endParaRPr lang="ru-RU" sz="1600" i="1" dirty="0" smtClean="0">
              <a:effectLst/>
              <a:latin typeface="Constantia" panose="02030602050306030303" pitchFamily="18" charset="0"/>
              <a:ea typeface="Constantia" panose="02030602050306030303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ts val="165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b="1" i="0" dirty="0" err="1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Дисграфия</a:t>
            </a:r>
            <a:r>
              <a:rPr lang="ru-RU" b="1" i="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из-за проблем языкового анализа и синтеза</a:t>
            </a:r>
            <a:r>
              <a:rPr lang="ru-RU" i="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Ребенок с этой проблемой на письме может пропускать или повторять целые слова, перестанавливать слоги и буквы местами, писать слитно разные слова (путают приставки и предлоги у существительных — пишут слитно или раздельно, прикрепляют к одному слову часть следующего слова и т.п.)</a:t>
            </a:r>
            <a:endParaRPr lang="ru-RU" sz="1600" i="1" dirty="0" smtClean="0">
              <a:effectLst/>
              <a:latin typeface="Constantia" panose="02030602050306030303" pitchFamily="18" charset="0"/>
              <a:ea typeface="Constantia" panose="02030602050306030303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ts val="165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b="1" i="0" dirty="0" err="1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Аграмматическая</a:t>
            </a:r>
            <a:r>
              <a:rPr lang="ru-RU" b="1" i="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0" dirty="0" err="1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дисграфия</a:t>
            </a:r>
            <a:r>
              <a:rPr lang="ru-RU" i="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Как правило, выявляется после 1-2 класса, так как требует больших знаний правил написания слов ("хороший кошка", "красивый солнце" и т.п.). То есть эта проблема связана с тем, что ребенок не может правильно склонять слова по родам и падежам, не может согласовать прилагательное и существительное. Такая проблема может наблюдаться в двуязычных (</a:t>
            </a:r>
            <a:r>
              <a:rPr lang="ru-RU" i="0" dirty="0" err="1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билингвальных</a:t>
            </a:r>
            <a:r>
              <a:rPr lang="ru-RU" i="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семьях, а также в когда ребенок обучается на неродном языке.</a:t>
            </a:r>
            <a:endParaRPr lang="ru-RU" sz="1600" i="1" dirty="0">
              <a:effectLst/>
              <a:latin typeface="Constantia" panose="02030602050306030303" pitchFamily="18" charset="0"/>
              <a:ea typeface="Constantia" panose="02030602050306030303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74578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 descr="Дисграфия. Ошибки на письме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14750" y="2616200"/>
            <a:ext cx="47625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972201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0" y="2837813"/>
            <a:ext cx="6096000" cy="11823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ts val="1650"/>
              </a:lnSpc>
              <a:spcAft>
                <a:spcPts val="0"/>
              </a:spcAft>
            </a:pPr>
            <a:r>
              <a:rPr lang="ru-RU" b="1" i="0" dirty="0" err="1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Дислексия</a:t>
            </a:r>
            <a:r>
              <a:rPr lang="ru-RU" b="1" i="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— это специфическое нарушение способности к чтению, когда при чтении ребенок допускает однотипные ошибки. При этом ребенок может быть полностью интеллектуально развит и не испытывать других трудностей с обучением.</a:t>
            </a:r>
            <a:endParaRPr lang="ru-RU" sz="1600" b="1" i="1" dirty="0">
              <a:effectLst/>
              <a:latin typeface="Constantia" panose="02030602050306030303" pitchFamily="18" charset="0"/>
              <a:ea typeface="Constantia" panose="02030602050306030303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27260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74644" y="1294741"/>
            <a:ext cx="1054873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2250"/>
              </a:lnSpc>
              <a:spcAft>
                <a:spcPts val="0"/>
              </a:spcAft>
            </a:pPr>
            <a:r>
              <a:rPr lang="ru-RU" sz="4000" b="1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Виды </a:t>
            </a:r>
            <a:r>
              <a:rPr lang="ru-RU" sz="4000" b="1" i="0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дислексии</a:t>
            </a:r>
            <a:endParaRPr lang="ru-RU" sz="1600" i="1" dirty="0" smtClean="0">
              <a:effectLst/>
              <a:latin typeface="Constantia" panose="02030602050306030303" pitchFamily="18" charset="0"/>
              <a:ea typeface="Constantia" panose="02030602050306030303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ts val="165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b="1" i="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Фонематическая </a:t>
            </a:r>
            <a:r>
              <a:rPr lang="ru-RU" b="1" i="0" dirty="0" err="1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дислексия</a:t>
            </a:r>
            <a:r>
              <a:rPr lang="ru-RU" i="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Наиболее часто встречается у младших школьников, и связана с тем, что ребенок смешивает похожие звуки (глухие-звонкие, твердые-мягкие, звонкие-глухие, например, б-п, д-т, ц-с, ж-ш). Этот вид </a:t>
            </a:r>
            <a:r>
              <a:rPr lang="ru-RU" i="0" dirty="0" err="1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дислексии</a:t>
            </a:r>
            <a:r>
              <a:rPr lang="ru-RU" i="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выражается в побуквенном чтении, в том, что ребенок при чтении может пропускать буквы и слоги, переставлять их).</a:t>
            </a:r>
            <a:endParaRPr lang="ru-RU" sz="1600" i="1" dirty="0" smtClean="0">
              <a:effectLst/>
              <a:latin typeface="Constantia" panose="02030602050306030303" pitchFamily="18" charset="0"/>
              <a:ea typeface="Constantia" panose="02030602050306030303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ts val="165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b="1" i="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Механическое чтение (семантическая </a:t>
            </a:r>
            <a:r>
              <a:rPr lang="ru-RU" b="1" i="0" dirty="0" err="1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дислексия</a:t>
            </a:r>
            <a:r>
              <a:rPr lang="ru-RU" b="1" i="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i="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Ребенок владеет техникой чтения, но не может понять частично или полностью смысла прочитанного. Одна из причин семантической </a:t>
            </a:r>
            <a:r>
              <a:rPr lang="ru-RU" i="0" dirty="0" err="1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дислексии</a:t>
            </a:r>
            <a:r>
              <a:rPr lang="ru-RU" i="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том, что слова в предложении для ребенка не связаны, ребенок не может получить общую картину смыслового содержания.</a:t>
            </a:r>
            <a:endParaRPr lang="ru-RU" sz="1600" i="1" dirty="0" smtClean="0">
              <a:effectLst/>
              <a:latin typeface="Constantia" panose="02030602050306030303" pitchFamily="18" charset="0"/>
              <a:ea typeface="Constantia" panose="02030602050306030303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ts val="165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b="1" i="0" dirty="0" err="1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Аграмматическая</a:t>
            </a:r>
            <a:r>
              <a:rPr lang="ru-RU" b="1" i="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0" dirty="0" err="1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дислексия</a:t>
            </a:r>
            <a:r>
              <a:rPr lang="ru-RU" i="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как и </a:t>
            </a:r>
            <a:r>
              <a:rPr lang="ru-RU" i="0" dirty="0" err="1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аграмматическая</a:t>
            </a:r>
            <a:r>
              <a:rPr lang="ru-RU" i="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i="0" dirty="0" err="1" smtClean="0">
                <a:solidFill>
                  <a:srgbClr val="005FCB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дисграфия</a:t>
            </a:r>
            <a:r>
              <a:rPr lang="ru-RU" i="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связана с проблемами согласования, в частности, существительных и прилагательных, существительных и глаголов, когда не согласуются окончания слов: "красивый кошка", "высокая тополь" и т.п.</a:t>
            </a:r>
            <a:endParaRPr lang="ru-RU" sz="1600" i="1" dirty="0" smtClean="0">
              <a:effectLst/>
              <a:latin typeface="Constantia" panose="02030602050306030303" pitchFamily="18" charset="0"/>
              <a:ea typeface="Constantia" panose="02030602050306030303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ts val="165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b="1" i="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Оптическая </a:t>
            </a:r>
            <a:r>
              <a:rPr lang="ru-RU" b="1" i="0" dirty="0" err="1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дислексия</a:t>
            </a:r>
            <a:r>
              <a:rPr lang="ru-RU" i="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Все буквы состоят из примерно одинаковых элементов: черточек, палочек, кружочков. Оптическая </a:t>
            </a:r>
            <a:r>
              <a:rPr lang="ru-RU" i="0" dirty="0" err="1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дислексия</a:t>
            </a:r>
            <a:r>
              <a:rPr lang="ru-RU" i="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выражается в том, что дети путают схожие по написанию буквы, буквы, отличающиеся один-двумя элементами или по-разному расположенными в пространстве.</a:t>
            </a:r>
            <a:endParaRPr lang="ru-RU" sz="1600" i="1" dirty="0" smtClean="0">
              <a:effectLst/>
              <a:latin typeface="Constantia" panose="02030602050306030303" pitchFamily="18" charset="0"/>
              <a:ea typeface="Constantia" panose="02030602050306030303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ts val="165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b="1" i="0" dirty="0" err="1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Мнестическая</a:t>
            </a:r>
            <a:r>
              <a:rPr lang="ru-RU" b="1" i="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0" dirty="0" err="1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дислексия</a:t>
            </a:r>
            <a:r>
              <a:rPr lang="ru-RU" i="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Она связана с тем, что ребенок не может запомнить связь между обозначением буквы и звуком, который она "дает" при чтении.</a:t>
            </a:r>
            <a:endParaRPr lang="ru-RU" sz="1600" i="1" dirty="0">
              <a:effectLst/>
              <a:latin typeface="Constantia" panose="02030602050306030303" pitchFamily="18" charset="0"/>
              <a:ea typeface="Constantia" panose="02030602050306030303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20448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Дисграфия пример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8887" y="1139686"/>
            <a:ext cx="7474225" cy="4055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201586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586034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9</TotalTime>
  <Words>451</Words>
  <Application>Microsoft Office PowerPoint</Application>
  <PresentationFormat>Широкоэкранный</PresentationFormat>
  <Paragraphs>22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Constantia</vt:lpstr>
      <vt:lpstr>Garamond</vt:lpstr>
      <vt:lpstr>Symbol</vt:lpstr>
      <vt:lpstr>Times New Roman</vt:lpstr>
      <vt:lpstr>Натуральные материалы</vt:lpstr>
      <vt:lpstr>Родительское собрание на тему:</vt:lpstr>
      <vt:lpstr>Повестка дня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Родительское собрание на тему:</dc:title>
  <dc:creator>Школа</dc:creator>
  <cp:lastModifiedBy>Школа</cp:lastModifiedBy>
  <cp:revision>2</cp:revision>
  <dcterms:created xsi:type="dcterms:W3CDTF">2014-12-11T09:52:40Z</dcterms:created>
  <dcterms:modified xsi:type="dcterms:W3CDTF">2014-12-11T09:14:39Z</dcterms:modified>
</cp:coreProperties>
</file>