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3" r:id="rId7"/>
    <p:sldId id="260" r:id="rId8"/>
    <p:sldId id="265" r:id="rId9"/>
    <p:sldId id="266" r:id="rId10"/>
    <p:sldId id="267" r:id="rId11"/>
    <p:sldId id="26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13.10.2015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13.10.2015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13.10.2015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13.10.2015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13.10.2015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13.10.2015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13.10.2015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thruBlk="1"/>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solidFill>
                  <a:schemeClr val="tx1"/>
                </a:solidFill>
              </a:rPr>
              <a:t>Secondary education in the UK</a:t>
            </a:r>
            <a:r>
              <a:rPr lang="ru-RU" dirty="0" smtClean="0">
                <a:solidFill>
                  <a:schemeClr val="tx1"/>
                </a:solidFill>
              </a:rPr>
              <a:t>.</a:t>
            </a:r>
            <a:endParaRPr lang="ru-RU" dirty="0">
              <a:solidFill>
                <a:schemeClr val="tx1"/>
              </a:solidFill>
            </a:endParaRPr>
          </a:p>
        </p:txBody>
      </p:sp>
      <p:pic>
        <p:nvPicPr>
          <p:cNvPr id="1026" name="Picture 2" descr="http://ama-education.co.uk/media/upload/images/course_type_24.jpg"/>
          <p:cNvPicPr>
            <a:picLocks noChangeAspect="1" noChangeArrowheads="1"/>
          </p:cNvPicPr>
          <p:nvPr/>
        </p:nvPicPr>
        <p:blipFill>
          <a:blip r:embed="rId2" cstate="print"/>
          <a:srcRect/>
          <a:stretch>
            <a:fillRect/>
          </a:stretch>
        </p:blipFill>
        <p:spPr bwMode="auto">
          <a:xfrm>
            <a:off x="179512" y="2996952"/>
            <a:ext cx="5832648" cy="36004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http://prostudy.org.ua/upload/file638.jpg"/>
          <p:cNvPicPr>
            <a:picLocks noChangeAspect="1" noChangeArrowheads="1"/>
          </p:cNvPicPr>
          <p:nvPr/>
        </p:nvPicPr>
        <p:blipFill>
          <a:blip r:embed="rId2" cstate="print"/>
          <a:srcRect/>
          <a:stretch>
            <a:fillRect/>
          </a:stretch>
        </p:blipFill>
        <p:spPr bwMode="auto">
          <a:xfrm>
            <a:off x="467544" y="404664"/>
            <a:ext cx="8172400" cy="6048672"/>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8" name="Picture 8" descr="http://www.profinance.kz/uploads/user_3697/files/44261807_1243256803_huge44220480.jpg"/>
          <p:cNvPicPr>
            <a:picLocks noChangeAspect="1" noChangeArrowheads="1"/>
          </p:cNvPicPr>
          <p:nvPr/>
        </p:nvPicPr>
        <p:blipFill>
          <a:blip r:embed="rId2" cstate="print"/>
          <a:srcRect/>
          <a:stretch>
            <a:fillRect/>
          </a:stretch>
        </p:blipFill>
        <p:spPr bwMode="auto">
          <a:xfrm>
            <a:off x="539552" y="620688"/>
            <a:ext cx="8064896" cy="561662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717032"/>
            <a:ext cx="9144000" cy="3140968"/>
          </a:xfrm>
        </p:spPr>
        <p:txBody>
          <a:bodyPr>
            <a:normAutofit/>
          </a:bodyPr>
          <a:lstStyle/>
          <a:p>
            <a:r>
              <a:rPr lang="en-US" dirty="0" smtClean="0"/>
              <a:t>All education in England is divided into two sectors: public and private. Public schools are free and British citizens study there. Foreign children may be admitted to the public schools of Great Britain only on the third level of education (16 years</a:t>
            </a:r>
            <a:r>
              <a:rPr lang="ru-RU" dirty="0" smtClean="0"/>
              <a:t>).</a:t>
            </a:r>
            <a:endParaRPr lang="ru-RU" dirty="0"/>
          </a:p>
        </p:txBody>
      </p:sp>
      <p:pic>
        <p:nvPicPr>
          <p:cNvPr id="15362" name="Picture 2" descr="http://igo2london.com/data/Image/voprosi_i_otveti/pic_2.jpg"/>
          <p:cNvPicPr>
            <a:picLocks noChangeAspect="1" noChangeArrowheads="1"/>
          </p:cNvPicPr>
          <p:nvPr/>
        </p:nvPicPr>
        <p:blipFill>
          <a:blip r:embed="rId2" cstate="print"/>
          <a:srcRect/>
          <a:stretch>
            <a:fillRect/>
          </a:stretch>
        </p:blipFill>
        <p:spPr bwMode="auto">
          <a:xfrm>
            <a:off x="1835696" y="188640"/>
            <a:ext cx="5544616" cy="3504835"/>
          </a:xfrm>
          <a:prstGeom prst="rect">
            <a:avLst/>
          </a:prstGeom>
          <a:noFill/>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437112"/>
            <a:ext cx="8229600" cy="2017696"/>
          </a:xfrm>
        </p:spPr>
        <p:txBody>
          <a:bodyPr>
            <a:normAutofit fontScale="92500" lnSpcReduction="10000"/>
          </a:bodyPr>
          <a:lstStyle/>
          <a:p>
            <a:r>
              <a:rPr lang="en-US" dirty="0" smtClean="0"/>
              <a:t>The academic year in England consists of three semesters, separated by holidays: Autumn – from September to December, winter - from January to the end of March and spring - from April to early July.</a:t>
            </a:r>
            <a:endParaRPr lang="ru-RU" dirty="0"/>
          </a:p>
        </p:txBody>
      </p:sp>
      <p:pic>
        <p:nvPicPr>
          <p:cNvPr id="16386" name="Picture 2" descr="http://www.interbridgestudy.ru/contentimages/Screen-shot-2012-02-21-at-23_31_031.png"/>
          <p:cNvPicPr>
            <a:picLocks noChangeAspect="1" noChangeArrowheads="1"/>
          </p:cNvPicPr>
          <p:nvPr/>
        </p:nvPicPr>
        <p:blipFill>
          <a:blip r:embed="rId2" cstate="print"/>
          <a:srcRect/>
          <a:stretch>
            <a:fillRect/>
          </a:stretch>
        </p:blipFill>
        <p:spPr bwMode="auto">
          <a:xfrm>
            <a:off x="827584" y="332656"/>
            <a:ext cx="7452742" cy="400506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941168"/>
            <a:ext cx="9144000" cy="1916832"/>
          </a:xfrm>
        </p:spPr>
        <p:txBody>
          <a:bodyPr>
            <a:normAutofit lnSpcReduction="10000"/>
          </a:bodyPr>
          <a:lstStyle/>
          <a:p>
            <a:r>
              <a:rPr lang="en-US" dirty="0" smtClean="0"/>
              <a:t>School uniform in England is required, but each school chooses the option, plus the obligatory element of the form - a distinctive symbol of the school.</a:t>
            </a:r>
            <a:endParaRPr lang="ru-RU" dirty="0"/>
          </a:p>
        </p:txBody>
      </p:sp>
      <p:pic>
        <p:nvPicPr>
          <p:cNvPr id="17410" name="Picture 2" descr="http://modagid.ru/files/photos/imgs/134/134184/large_64_d9a028d51cf92a6a513911ee5eec268d.jpg?1398780856"/>
          <p:cNvPicPr>
            <a:picLocks noChangeAspect="1" noChangeArrowheads="1"/>
          </p:cNvPicPr>
          <p:nvPr/>
        </p:nvPicPr>
        <p:blipFill>
          <a:blip r:embed="rId2" cstate="print"/>
          <a:srcRect/>
          <a:stretch>
            <a:fillRect/>
          </a:stretch>
        </p:blipFill>
        <p:spPr bwMode="auto">
          <a:xfrm rot="20760603">
            <a:off x="251520" y="260648"/>
            <a:ext cx="3131840" cy="4176464"/>
          </a:xfrm>
          <a:prstGeom prst="rect">
            <a:avLst/>
          </a:prstGeom>
          <a:noFill/>
        </p:spPr>
      </p:pic>
      <p:pic>
        <p:nvPicPr>
          <p:cNvPr id="17412" name="Picture 4" descr="http://modagid.ru/files/photos/imgs/134/134183/large_63_b9e585cdd890875275b1afbaf38eda2f.jpg?1398780855"/>
          <p:cNvPicPr>
            <a:picLocks noChangeAspect="1" noChangeArrowheads="1"/>
          </p:cNvPicPr>
          <p:nvPr/>
        </p:nvPicPr>
        <p:blipFill>
          <a:blip r:embed="rId3" cstate="print"/>
          <a:srcRect/>
          <a:stretch>
            <a:fillRect/>
          </a:stretch>
        </p:blipFill>
        <p:spPr bwMode="auto">
          <a:xfrm rot="442184">
            <a:off x="3208757" y="12981"/>
            <a:ext cx="3109592" cy="3645024"/>
          </a:xfrm>
          <a:prstGeom prst="rect">
            <a:avLst/>
          </a:prstGeom>
          <a:noFill/>
        </p:spPr>
      </p:pic>
      <p:pic>
        <p:nvPicPr>
          <p:cNvPr id="17416" name="Picture 8" descr="http://shkola1.info/04/foto/kennet.jpg"/>
          <p:cNvPicPr>
            <a:picLocks noChangeAspect="1" noChangeArrowheads="1"/>
          </p:cNvPicPr>
          <p:nvPr/>
        </p:nvPicPr>
        <p:blipFill>
          <a:blip r:embed="rId4" cstate="print"/>
          <a:srcRect/>
          <a:stretch>
            <a:fillRect/>
          </a:stretch>
        </p:blipFill>
        <p:spPr bwMode="auto">
          <a:xfrm rot="21081979">
            <a:off x="6175278" y="159505"/>
            <a:ext cx="2447925" cy="4276726"/>
          </a:xfrm>
          <a:prstGeom prst="rect">
            <a:avLst/>
          </a:prstGeom>
          <a:noFill/>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0"/>
            <a:ext cx="2520280" cy="764704"/>
          </a:xfrm>
        </p:spPr>
        <p:txBody>
          <a:bodyPr/>
          <a:lstStyle/>
          <a:p>
            <a:r>
              <a:rPr lang="en-US" dirty="0" smtClean="0"/>
              <a:t>Food</a:t>
            </a:r>
            <a:r>
              <a:rPr lang="ru-RU" dirty="0" smtClean="0"/>
              <a:t>.</a:t>
            </a:r>
            <a:endParaRPr lang="ru-RU" dirty="0"/>
          </a:p>
        </p:txBody>
      </p:sp>
      <p:sp>
        <p:nvSpPr>
          <p:cNvPr id="3" name="Содержимое 2"/>
          <p:cNvSpPr>
            <a:spLocks noGrp="1"/>
          </p:cNvSpPr>
          <p:nvPr>
            <p:ph idx="1"/>
          </p:nvPr>
        </p:nvSpPr>
        <p:spPr>
          <a:xfrm>
            <a:off x="0" y="4941168"/>
            <a:ext cx="9144000" cy="1916832"/>
          </a:xfrm>
        </p:spPr>
        <p:txBody>
          <a:bodyPr>
            <a:normAutofit fontScale="77500" lnSpcReduction="20000"/>
          </a:bodyPr>
          <a:lstStyle/>
          <a:p>
            <a:r>
              <a:rPr lang="en-US" dirty="0" smtClean="0"/>
              <a:t>Breakfast is the choice of cornflakes, bacon, scrambled eggs, biscuits, fruit juices, tea. For lunch, students chose from a few hot dishes. For dessert are pechёnosti, fruit or fruit yogurt. Dinner is a couple of hot dishes to choose from, fruit and the obligatory traditional tea with bread, butter and jam.</a:t>
            </a:r>
            <a:endParaRPr lang="ru-RU" dirty="0"/>
          </a:p>
        </p:txBody>
      </p:sp>
      <p:pic>
        <p:nvPicPr>
          <p:cNvPr id="19458" name="Picture 2" descr="организация школьного питания"/>
          <p:cNvPicPr>
            <a:picLocks noChangeAspect="1" noChangeArrowheads="1"/>
          </p:cNvPicPr>
          <p:nvPr/>
        </p:nvPicPr>
        <p:blipFill>
          <a:blip r:embed="rId2" cstate="print"/>
          <a:srcRect/>
          <a:stretch>
            <a:fillRect/>
          </a:stretch>
        </p:blipFill>
        <p:spPr bwMode="auto">
          <a:xfrm>
            <a:off x="1475656" y="836712"/>
            <a:ext cx="5678887" cy="399390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lstStyle/>
          <a:p>
            <a:r>
              <a:rPr lang="en-US" dirty="0" smtClean="0"/>
              <a:t>Traditions and rules</a:t>
            </a:r>
            <a:r>
              <a:rPr lang="ru-RU" dirty="0" smtClean="0"/>
              <a:t>.</a:t>
            </a:r>
            <a:endParaRPr lang="ru-RU" dirty="0"/>
          </a:p>
        </p:txBody>
      </p:sp>
      <p:sp>
        <p:nvSpPr>
          <p:cNvPr id="3" name="Содержимое 2"/>
          <p:cNvSpPr>
            <a:spLocks noGrp="1"/>
          </p:cNvSpPr>
          <p:nvPr>
            <p:ph idx="1"/>
          </p:nvPr>
        </p:nvSpPr>
        <p:spPr>
          <a:xfrm>
            <a:off x="0" y="4797152"/>
            <a:ext cx="9144000" cy="2060848"/>
          </a:xfrm>
        </p:spPr>
        <p:txBody>
          <a:bodyPr>
            <a:normAutofit/>
          </a:bodyPr>
          <a:lstStyle/>
          <a:p>
            <a:r>
              <a:rPr lang="en-US" dirty="0" smtClean="0"/>
              <a:t>You can not leave the school grounds without permission from the duty teacher or house-master, or engage in any foreign affairs during the prep-half. </a:t>
            </a:r>
            <a:endParaRPr lang="ru-RU" dirty="0"/>
          </a:p>
        </p:txBody>
      </p:sp>
      <p:pic>
        <p:nvPicPr>
          <p:cNvPr id="22530" name="Picture 2" descr="http://www.tegec.ru/images/school-sign1.jpg"/>
          <p:cNvPicPr>
            <a:picLocks noChangeAspect="1" noChangeArrowheads="1"/>
          </p:cNvPicPr>
          <p:nvPr/>
        </p:nvPicPr>
        <p:blipFill>
          <a:blip r:embed="rId2" cstate="print"/>
          <a:srcRect/>
          <a:stretch>
            <a:fillRect/>
          </a:stretch>
        </p:blipFill>
        <p:spPr bwMode="auto">
          <a:xfrm>
            <a:off x="1115616" y="908720"/>
            <a:ext cx="6912768" cy="3744416"/>
          </a:xfrm>
          <a:prstGeom prst="rect">
            <a:avLst/>
          </a:prstGeom>
          <a:noFill/>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5266928" cy="857250"/>
          </a:xfrm>
        </p:spPr>
        <p:txBody>
          <a:bodyPr>
            <a:normAutofit fontScale="90000"/>
          </a:bodyPr>
          <a:lstStyle/>
          <a:p>
            <a:r>
              <a:rPr lang="en-US" dirty="0" smtClean="0"/>
              <a:t>Accommodation</a:t>
            </a:r>
            <a:r>
              <a:rPr lang="ru-RU" dirty="0" smtClean="0"/>
              <a:t>.</a:t>
            </a:r>
            <a:endParaRPr lang="ru-RU" dirty="0"/>
          </a:p>
        </p:txBody>
      </p:sp>
      <p:sp>
        <p:nvSpPr>
          <p:cNvPr id="3" name="Содержимое 2"/>
          <p:cNvSpPr>
            <a:spLocks noGrp="1"/>
          </p:cNvSpPr>
          <p:nvPr>
            <p:ph idx="1"/>
          </p:nvPr>
        </p:nvSpPr>
        <p:spPr>
          <a:xfrm>
            <a:off x="457200" y="4437112"/>
            <a:ext cx="8229600" cy="2017696"/>
          </a:xfrm>
        </p:spPr>
        <p:txBody>
          <a:bodyPr>
            <a:normAutofit fontScale="92500" lnSpcReduction="10000"/>
          </a:bodyPr>
          <a:lstStyle/>
          <a:p>
            <a:r>
              <a:rPr lang="en-US" dirty="0" smtClean="0"/>
              <a:t>Traditionally, children under 14 years old live in rooms of 4-8 people, seniors living in two - three, and 16 and 17 years of private rooms are available with all the necessary furniture.</a:t>
            </a:r>
            <a:endParaRPr lang="ru-RU" dirty="0"/>
          </a:p>
        </p:txBody>
      </p:sp>
      <p:pic>
        <p:nvPicPr>
          <p:cNvPr id="18434" name="Picture 2" descr="http://www.albioncom.ru/img/photo/1194596769_room2.jpg"/>
          <p:cNvPicPr>
            <a:picLocks noChangeAspect="1" noChangeArrowheads="1"/>
          </p:cNvPicPr>
          <p:nvPr/>
        </p:nvPicPr>
        <p:blipFill>
          <a:blip r:embed="rId2" cstate="print"/>
          <a:srcRect/>
          <a:stretch>
            <a:fillRect/>
          </a:stretch>
        </p:blipFill>
        <p:spPr bwMode="auto">
          <a:xfrm>
            <a:off x="1691680" y="1052736"/>
            <a:ext cx="5715000" cy="3350146"/>
          </a:xfrm>
          <a:prstGeom prst="rect">
            <a:avLst/>
          </a:prstGeom>
          <a:noFill/>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angloblog.com/wp-content/uploads/2014/03/Cheltenham-College-Facade3.jpg"/>
          <p:cNvPicPr>
            <a:picLocks noChangeAspect="1" noChangeArrowheads="1"/>
          </p:cNvPicPr>
          <p:nvPr/>
        </p:nvPicPr>
        <p:blipFill>
          <a:blip r:embed="rId2" cstate="print"/>
          <a:srcRect/>
          <a:stretch>
            <a:fillRect/>
          </a:stretch>
        </p:blipFill>
        <p:spPr bwMode="auto">
          <a:xfrm>
            <a:off x="395536" y="692696"/>
            <a:ext cx="8352928" cy="5472608"/>
          </a:xfrm>
          <a:prstGeom prst="rect">
            <a:avLst/>
          </a:prstGeom>
          <a:noFill/>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eustudy.net/demo/srednee_obrazovanie/angl/2.jpg"/>
          <p:cNvPicPr>
            <a:picLocks noChangeAspect="1" noChangeArrowheads="1"/>
          </p:cNvPicPr>
          <p:nvPr/>
        </p:nvPicPr>
        <p:blipFill>
          <a:blip r:embed="rId2" cstate="print"/>
          <a:srcRect/>
          <a:stretch>
            <a:fillRect/>
          </a:stretch>
        </p:blipFill>
        <p:spPr bwMode="auto">
          <a:xfrm>
            <a:off x="611560" y="1124744"/>
            <a:ext cx="7920880" cy="4608512"/>
          </a:xfrm>
          <a:prstGeom prst="rect">
            <a:avLst/>
          </a:prstGeom>
          <a:noFill/>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563</TotalTime>
  <Words>256</Words>
  <Application>Microsoft Office PowerPoint</Application>
  <PresentationFormat>Экран (4:3)</PresentationFormat>
  <Paragraphs>10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Яркая</vt:lpstr>
      <vt:lpstr>Secondary education in the UK.</vt:lpstr>
      <vt:lpstr>Слайд 2</vt:lpstr>
      <vt:lpstr>Слайд 3</vt:lpstr>
      <vt:lpstr>Слайд 4</vt:lpstr>
      <vt:lpstr>Food.</vt:lpstr>
      <vt:lpstr>Traditions and rules.</vt:lpstr>
      <vt:lpstr>Accommodation.</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Марина Биткова</dc:creator>
  <cp:lastModifiedBy>Учитель</cp:lastModifiedBy>
  <cp:revision>24</cp:revision>
  <dcterms:created xsi:type="dcterms:W3CDTF">2014-09-14T07:25:48Z</dcterms:created>
  <dcterms:modified xsi:type="dcterms:W3CDTF">2015-10-13T13:13:08Z</dcterms:modified>
</cp:coreProperties>
</file>