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25B1-06B8-4F76-B86C-F776614CD5BD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010A-C880-4728-B0EC-0D7A581F5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25B1-06B8-4F76-B86C-F776614CD5BD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010A-C880-4728-B0EC-0D7A581F5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25B1-06B8-4F76-B86C-F776614CD5BD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010A-C880-4728-B0EC-0D7A581F5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25B1-06B8-4F76-B86C-F776614CD5BD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010A-C880-4728-B0EC-0D7A581F5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25B1-06B8-4F76-B86C-F776614CD5BD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010A-C880-4728-B0EC-0D7A581F5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25B1-06B8-4F76-B86C-F776614CD5BD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010A-C880-4728-B0EC-0D7A581F5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25B1-06B8-4F76-B86C-F776614CD5BD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010A-C880-4728-B0EC-0D7A581F5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25B1-06B8-4F76-B86C-F776614CD5BD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010A-C880-4728-B0EC-0D7A581F5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25B1-06B8-4F76-B86C-F776614CD5BD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010A-C880-4728-B0EC-0D7A581F5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25B1-06B8-4F76-B86C-F776614CD5BD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010A-C880-4728-B0EC-0D7A581F5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25B1-06B8-4F76-B86C-F776614CD5BD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045010A-C880-4728-B0EC-0D7A581F54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7725B1-06B8-4F76-B86C-F776614CD5BD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45010A-C880-4728-B0EC-0D7A581F54E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928802"/>
            <a:ext cx="7851648" cy="25717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Современный </a:t>
            </a:r>
            <a:r>
              <a:rPr lang="ru-RU" sz="6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урок и технологическая карта.</a:t>
            </a:r>
            <a:r>
              <a:rPr lang="ru-RU" sz="6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2. </a:t>
            </a:r>
            <a:r>
              <a:rPr lang="ru-RU" sz="3600" dirty="0" smtClean="0"/>
              <a:t>Зачем урок вообще нужен? </a:t>
            </a:r>
          </a:p>
          <a:p>
            <a:pPr algn="just"/>
            <a:r>
              <a:rPr lang="ru-RU" sz="3600" dirty="0" smtClean="0"/>
              <a:t>Необходимо определить и четко сформулировать для себя и отдельно для учащихся целевую установку урока. В связи с этим надо обозначить обучающие, </a:t>
            </a:r>
            <a:r>
              <a:rPr lang="ru-RU" sz="3600" dirty="0" err="1" smtClean="0"/>
              <a:t>развиваю-щие</a:t>
            </a:r>
            <a:r>
              <a:rPr lang="ru-RU" sz="3600" dirty="0" smtClean="0"/>
              <a:t> </a:t>
            </a:r>
            <a:r>
              <a:rPr lang="ru-RU" sz="3600" dirty="0" smtClean="0"/>
              <a:t>и воспитывающие функции урока.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3. Спланировать учебный материал. Что для этого надо? </a:t>
            </a:r>
          </a:p>
          <a:p>
            <a:pPr algn="just"/>
            <a:r>
              <a:rPr lang="ru-RU" dirty="0" smtClean="0"/>
              <a:t>а) Подобрать литературу по теме. При этом, если речь идет о новом теоретическом материале, следует постараться, чтобы в список вошли вузовский учебник, энциклопедическое издание, монография (первоисточник), научно-популярное издание. Надо отобрать из доступного материала только тот, который служит решению поставленных задач наиболее простым способом. </a:t>
            </a:r>
          </a:p>
          <a:p>
            <a:r>
              <a:rPr lang="ru-RU" dirty="0" smtClean="0"/>
              <a:t>б) Подобрать учебные задания, целью которых является: </a:t>
            </a:r>
          </a:p>
          <a:p>
            <a:pPr lvl="0"/>
            <a:r>
              <a:rPr lang="ru-RU" dirty="0" smtClean="0"/>
              <a:t>узнавание нового материала </a:t>
            </a:r>
          </a:p>
          <a:p>
            <a:pPr lvl="0"/>
            <a:r>
              <a:rPr lang="ru-RU" dirty="0" smtClean="0"/>
              <a:t>воспроизведение</a:t>
            </a:r>
          </a:p>
          <a:p>
            <a:pPr lvl="0"/>
            <a:r>
              <a:rPr lang="ru-RU" dirty="0" smtClean="0"/>
              <a:t>применение знаний в новой ситуации </a:t>
            </a:r>
          </a:p>
          <a:p>
            <a:pPr lvl="0"/>
            <a:r>
              <a:rPr lang="ru-RU" dirty="0" smtClean="0"/>
              <a:t>применение знаний в незнакомой ситуации</a:t>
            </a:r>
          </a:p>
          <a:p>
            <a:pPr lvl="0"/>
            <a:r>
              <a:rPr lang="ru-RU" dirty="0" smtClean="0"/>
              <a:t>творческий подход к знаниям. </a:t>
            </a:r>
          </a:p>
          <a:p>
            <a:r>
              <a:rPr lang="ru-RU" dirty="0" smtClean="0"/>
              <a:t>в) Упорядочить учебные задания в соответствии с принципом «от простого к сложному». Составить три набора заданий: </a:t>
            </a:r>
          </a:p>
          <a:p>
            <a:pPr lvl="0"/>
            <a:r>
              <a:rPr lang="ru-RU" dirty="0" smtClean="0"/>
              <a:t>задания, подводящие ученика к воспроизведению материала</a:t>
            </a:r>
          </a:p>
          <a:p>
            <a:pPr lvl="0"/>
            <a:r>
              <a:rPr lang="ru-RU" dirty="0" smtClean="0"/>
              <a:t>задания, способствующие осмыслению материала учеником </a:t>
            </a:r>
          </a:p>
          <a:p>
            <a:pPr lvl="0"/>
            <a:r>
              <a:rPr lang="ru-RU" dirty="0" smtClean="0"/>
              <a:t>задания, способствующие закреплению материала учеником.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4</a:t>
            </a:r>
            <a:r>
              <a:rPr lang="ru-RU" sz="3600" dirty="0" smtClean="0"/>
              <a:t>. Продумать «изюминку» урока</a:t>
            </a:r>
          </a:p>
          <a:p>
            <a:pPr algn="just"/>
            <a:r>
              <a:rPr lang="ru-RU" sz="3600" dirty="0" smtClean="0"/>
              <a:t>Каждый урок должен содержать что-то, что вызовет удивление, изумление, восторг учеников – одним словом, то, что они будут помнить, когда все забудут. Это может быть интересный факт, неожиданное открытие, красивый опыт, нестандартный подход к уже известному.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5. </a:t>
            </a:r>
            <a:r>
              <a:rPr lang="ru-RU" sz="2800" dirty="0" smtClean="0"/>
              <a:t>Сгруппировать отобранный учебный материал </a:t>
            </a:r>
          </a:p>
          <a:p>
            <a:pPr algn="just"/>
            <a:r>
              <a:rPr lang="ru-RU" sz="2800" dirty="0" smtClean="0"/>
              <a:t>Для этого подумать, в какой последовательности будет организована работа с отобранным материалом, как будет осуществлена смена видов деятельности учащихся. Главное при группировке материала – умение найти такую форму организации урока, которая вызовет повышенную активность учащихся, а не пассивное восприятие нового.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6. Спланировать контроль деятельности учащихся на </a:t>
            </a:r>
            <a:r>
              <a:rPr lang="ru-RU" dirty="0" smtClean="0"/>
              <a:t>уроке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   Для </a:t>
            </a:r>
            <a:r>
              <a:rPr lang="ru-RU" dirty="0" smtClean="0"/>
              <a:t>того, что эффективно осуществлять контроль учебной деятельности учащихся, необходимо продумать: </a:t>
            </a:r>
          </a:p>
          <a:p>
            <a:pPr lvl="0"/>
            <a:r>
              <a:rPr lang="ru-RU" dirty="0" smtClean="0"/>
              <a:t>что контролировать</a:t>
            </a:r>
          </a:p>
          <a:p>
            <a:pPr lvl="0"/>
            <a:r>
              <a:rPr lang="ru-RU" dirty="0" smtClean="0"/>
              <a:t>как контролировать </a:t>
            </a:r>
          </a:p>
          <a:p>
            <a:pPr lvl="0"/>
            <a:r>
              <a:rPr lang="ru-RU" dirty="0" smtClean="0"/>
              <a:t>как использовать результаты контроля. </a:t>
            </a:r>
          </a:p>
          <a:p>
            <a:pPr algn="just">
              <a:buNone/>
            </a:pPr>
            <a:r>
              <a:rPr lang="ru-RU" dirty="0" smtClean="0"/>
              <a:t>   При </a:t>
            </a:r>
            <a:r>
              <a:rPr lang="ru-RU" dirty="0" smtClean="0"/>
              <a:t>этом не забывать, что чем чаще контролируется работа всех, тем легче увидеть типичные ошибки и затруднения, а так же показать подлинный интерес учителя к их работе.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7</a:t>
            </a:r>
            <a:r>
              <a:rPr lang="ru-RU" dirty="0" smtClean="0"/>
              <a:t>. </a:t>
            </a:r>
            <a:r>
              <a:rPr lang="ru-RU" sz="2800" dirty="0" smtClean="0"/>
              <a:t>Подготовить оборудование для урока </a:t>
            </a:r>
          </a:p>
          <a:p>
            <a:pPr algn="just">
              <a:buNone/>
            </a:pPr>
            <a:r>
              <a:rPr lang="ru-RU" sz="2800" dirty="0" smtClean="0"/>
              <a:t>   Составить </a:t>
            </a:r>
            <a:r>
              <a:rPr lang="ru-RU" sz="2800" dirty="0" smtClean="0"/>
              <a:t>список необходимых учебно-наглядных пособий, приборов и т. д. Продумать вид классной доски, чтобы весь новый материал остался на доске в виде опорного конспекта. </a:t>
            </a:r>
          </a:p>
          <a:p>
            <a:pPr algn="just">
              <a:buNone/>
            </a:pPr>
            <a:r>
              <a:rPr lang="ru-RU" sz="2800" dirty="0" smtClean="0"/>
              <a:t>8. Продумать задания на дом: его содержательную часть, а так же рекомендации для его выполнения. </a:t>
            </a:r>
          </a:p>
          <a:p>
            <a:pPr algn="just">
              <a:buNone/>
            </a:pPr>
            <a:r>
              <a:rPr lang="ru-RU" sz="2800" dirty="0" smtClean="0"/>
              <a:t>9. Подготовленный таким образом урок должен лечь в конспект.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675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Что такое конспект урока?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Систематическая</a:t>
            </a:r>
            <a:r>
              <a:rPr lang="ru-RU" dirty="0" smtClean="0"/>
              <a:t>, логическая связная запись, объединяющая план, тезисы, выписки - вот что такое </a:t>
            </a:r>
            <a:r>
              <a:rPr lang="ru-RU" b="1" i="1" dirty="0" smtClean="0"/>
              <a:t>конспект</a:t>
            </a:r>
            <a:r>
              <a:rPr lang="ru-RU" dirty="0" smtClean="0"/>
              <a:t>. К важным качествам конспекта относятся: внутренняя логика изложения, ясность и краткость.</a:t>
            </a:r>
          </a:p>
          <a:p>
            <a:pPr algn="just"/>
            <a:r>
              <a:rPr lang="ru-RU" dirty="0" smtClean="0"/>
              <a:t>Конспект урока, план урока, методическая разработка … Это святая святых, это творческая лаборатория учителя, это плод его дерзаний и терзаний, это то, что может родиться внезапно, а может вымучиваться бессонными ночами, во время работы, в тишине кабинета или суете общественного транспорта.</a:t>
            </a:r>
          </a:p>
          <a:p>
            <a:pPr algn="just"/>
            <a:r>
              <a:rPr lang="ru-RU" dirty="0" smtClean="0"/>
              <a:t>Конспект урока – это предмет повышенного интереса администрации, это то, чем мы делимся с коллегами, что обсуждаем, анализируем, оцениваем. Некоторые учителя обсуждают – а нужен ли конспект урока? Ведь почти никогда не удается провести урок так, как задумывал. Ну и что. Конспект все-таки нужен. Это ноты, позволяющие импровизацию, это опора, основа, фундамент будущего здания под названием «урок».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 smtClean="0"/>
              <a:t>Рекомендации по составлению плана-конспекта урока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/>
              <a:t>      Для </a:t>
            </a:r>
            <a:r>
              <a:rPr lang="ru-RU" dirty="0" smtClean="0"/>
              <a:t>организации четкой педагогической деятельности каждый учитель в своем портфеле должен иметь как минимум две вещи: поурочное планирование тем и планы (конспекты) уроков. Ниже даны укрупненные рекомендации по составлению таких </a:t>
            </a:r>
            <a:r>
              <a:rPr lang="ru-RU" dirty="0" smtClean="0"/>
              <a:t>конспектов.</a:t>
            </a:r>
          </a:p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   План-конспект </a:t>
            </a:r>
            <a:r>
              <a:rPr lang="ru-RU" dirty="0" smtClean="0"/>
              <a:t>урока, как правило, состоит из следующих рубрик:</a:t>
            </a:r>
          </a:p>
          <a:p>
            <a:pPr algn="just"/>
            <a:r>
              <a:rPr lang="ru-RU" b="1" dirty="0" smtClean="0"/>
              <a:t>ТЕМА:</a:t>
            </a:r>
            <a:r>
              <a:rPr lang="ru-RU" dirty="0" smtClean="0"/>
              <a:t> название темы берете из учебных программ, из Вашего перспективно-тематического (поурочного) планирования.</a:t>
            </a:r>
          </a:p>
          <a:p>
            <a:pPr algn="just"/>
            <a:r>
              <a:rPr lang="ru-RU" b="1" dirty="0" smtClean="0"/>
              <a:t>УРОК №</a:t>
            </a:r>
            <a:r>
              <a:rPr lang="ru-RU" dirty="0" smtClean="0"/>
              <a:t> ../..: порядковый номер урока и его название выписываете из Вашего перспективно-тематического (поурочного) планирования.</a:t>
            </a:r>
          </a:p>
          <a:p>
            <a:pPr algn="just"/>
            <a:r>
              <a:rPr lang="ru-RU" b="1" dirty="0" smtClean="0"/>
              <a:t>ТИП УРОКА:</a:t>
            </a:r>
            <a:r>
              <a:rPr lang="ru-RU" dirty="0" smtClean="0"/>
              <a:t> определяете сами, исходя из целей и задач проводимого урока. Могут быть - урок изучения нового материала, урок закрепления изучаемого материала, урок повторения пройденного материала, урок обобщения и систематизации новых знаний, комбинированный урок, и др.</a:t>
            </a:r>
          </a:p>
          <a:p>
            <a:pPr algn="just"/>
            <a:r>
              <a:rPr lang="ru-RU" b="1" dirty="0" smtClean="0"/>
              <a:t>ВИД УРОКА:</a:t>
            </a:r>
            <a:r>
              <a:rPr lang="ru-RU" dirty="0" smtClean="0"/>
              <a:t> должен быть согласован с типом урока. </a:t>
            </a:r>
          </a:p>
          <a:p>
            <a:pPr algn="just"/>
            <a:r>
              <a:rPr lang="ru-RU" b="1" dirty="0" smtClean="0"/>
              <a:t>ЦЕЛЬ УРОКА:</a:t>
            </a:r>
            <a:r>
              <a:rPr lang="ru-RU" dirty="0" smtClean="0"/>
              <a:t> ставите ее сами, желательно конкретно. Это заранее предусмотренный результат, который должен быть достигнут в конце урока.</a:t>
            </a:r>
          </a:p>
          <a:p>
            <a:pPr algn="just"/>
            <a:r>
              <a:rPr lang="ru-RU" b="1" dirty="0" smtClean="0"/>
              <a:t>ЗАДАЧИ УРОКА:</a:t>
            </a:r>
            <a:r>
              <a:rPr lang="ru-RU" dirty="0" smtClean="0"/>
              <a:t> выбранную Вами вышеназванную цель достигаете путем совместного решения общеизвестных дидактических задач: образовательной, развивающей и воспитательной. Кратко приводите содержание поставленных перед собой задач.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 fontScale="40000" lnSpcReduction="20000"/>
          </a:bodyPr>
          <a:lstStyle/>
          <a:p>
            <a:r>
              <a:rPr lang="ru-RU" sz="5000" b="1" dirty="0" smtClean="0"/>
              <a:t>ОСНОВНЫЕ ЭТАПЫ УРОКА:</a:t>
            </a:r>
            <a:r>
              <a:rPr lang="ru-RU" sz="5000" dirty="0" smtClean="0"/>
              <a:t> отражаете этапы, которые обязательно должны быть проработаны на уроке, даже если он складывается трудно и, может быть, не так, как задумывалось: не пошел эксперимент, скомкана проверка домашнего задания и др. Без отработки этих этапов урок заканчивать не рекомендуется.</a:t>
            </a:r>
          </a:p>
          <a:p>
            <a:r>
              <a:rPr lang="ru-RU" sz="5000" b="1" dirty="0" smtClean="0"/>
              <a:t>СРЕДСТВА ОБУЧЕНИЯ:</a:t>
            </a:r>
            <a:r>
              <a:rPr lang="ru-RU" sz="5000" dirty="0" smtClean="0"/>
              <a:t> здесь перечисляете оборудование и приборы для демонстраций, лабораторных работ и практикумов (мензурки, линейки, весы, динамометры и пр.). Сюда же включаете список технических средств обучения (ТСО), которые планируете использовать на уроке (компьютер, проектор, диапроектор, </a:t>
            </a:r>
            <a:r>
              <a:rPr lang="ru-RU" sz="5000" dirty="0" err="1" smtClean="0"/>
              <a:t>кодоскоп</a:t>
            </a:r>
            <a:r>
              <a:rPr lang="ru-RU" sz="5000" dirty="0" smtClean="0"/>
              <a:t>, видеомагнитофон, телекамеру и т.д.). Разрешается включать в этот раздел дидактический материал и наглядные пособия (карточки, тесты, плакаты, диафильмы, таблицы, аудиокассеты, видеофильмы и др.).</a:t>
            </a:r>
          </a:p>
          <a:p>
            <a:r>
              <a:rPr lang="ru-RU" sz="5000" b="1" dirty="0" smtClean="0"/>
              <a:t>ПЛАН УРОКА:</a:t>
            </a:r>
            <a:r>
              <a:rPr lang="ru-RU" sz="5000" dirty="0" smtClean="0"/>
              <a:t> пишете в краткой форме по планируемым этапам урока, часто  представляется в конспектах в виде таблиц следующего содержания (по усмотрению педагога):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62" y="5072074"/>
          <a:ext cx="7429552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5274"/>
                <a:gridCol w="1576434"/>
                <a:gridCol w="2353922"/>
                <a:gridCol w="2353922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№ </a:t>
                      </a:r>
                      <a:r>
                        <a:rPr lang="ru-RU" sz="1800" dirty="0" err="1" smtClean="0"/>
                        <a:t>п</a:t>
                      </a:r>
                      <a:r>
                        <a:rPr lang="ru-RU" sz="1800" dirty="0" smtClean="0"/>
                        <a:t>/</a:t>
                      </a:r>
                      <a:r>
                        <a:rPr lang="ru-RU" sz="1800" dirty="0" err="1" smtClean="0"/>
                        <a:t>п</a:t>
                      </a:r>
                      <a:endParaRPr lang="ru-RU" sz="18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Этап урока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Приемы и методы</a:t>
                      </a: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Время, мин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/>
              <a:t>ХОД УРОКА</a:t>
            </a:r>
            <a:r>
              <a:rPr lang="ru-RU" sz="2400" dirty="0" smtClean="0"/>
              <a:t> - основная часть Вашего плана-конспекта. Здесь в развернутом виде изложите последовательность своих действий по проведению урока и покажите всю процедуру Вашего взаимодействия с учениками от звонка до звонка. Кроме этого укажите те материалы, которыми Вы пользуетесь на уроке, включая учебники, задачники, сборники тестов, различную дополнительную литературу по </a:t>
            </a:r>
            <a:r>
              <a:rPr lang="ru-RU" sz="2400" dirty="0" err="1" smtClean="0"/>
              <a:t>экспери-ментальным</a:t>
            </a:r>
            <a:r>
              <a:rPr lang="ru-RU" sz="2400" dirty="0" smtClean="0"/>
              <a:t> заданиям, демонстрационным и лабораторным работам. Этот раздел конспекта, по усмотрению педагога, может быть  представлен в виде таблицы: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62" y="5429264"/>
          <a:ext cx="757242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  <a:gridCol w="3208346"/>
                <a:gridCol w="322107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№ этапа</a:t>
                      </a: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Работа учителя, ссылки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Работа ученика, ссылки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21444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000" dirty="0" err="1" smtClean="0">
                <a:solidFill>
                  <a:schemeClr val="accent3"/>
                </a:solidFill>
              </a:rPr>
              <a:t>Системно-деятельностный</a:t>
            </a:r>
            <a:r>
              <a:rPr lang="ru-RU" sz="2000" dirty="0" smtClean="0">
                <a:solidFill>
                  <a:schemeClr val="accent3"/>
                </a:solidFill>
              </a:rPr>
              <a:t> подход, лежащий в основе Стандарта нового поколения, основной результат применения которого – развитие личности ребенка на основе универсальных учебных действий, предполагает:</a:t>
            </a:r>
            <a:r>
              <a:rPr lang="ru-RU" sz="2000" dirty="0" smtClean="0">
                <a:solidFill>
                  <a:schemeClr val="accent3"/>
                </a:solidFill>
              </a:rPr>
              <a:t/>
            </a:r>
            <a:br>
              <a:rPr lang="ru-RU" sz="2000" dirty="0" smtClean="0">
                <a:solidFill>
                  <a:schemeClr val="accent3"/>
                </a:solidFill>
              </a:rPr>
            </a:br>
            <a:endParaRPr lang="ru-RU" sz="2000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just"/>
            <a:r>
              <a:rPr lang="ru-RU" sz="1400" dirty="0" smtClean="0"/>
              <a:t>воспитание </a:t>
            </a:r>
            <a:r>
              <a:rPr lang="ru-RU" sz="1400" dirty="0" smtClean="0"/>
              <a:t>и развитие качеств личности, отвечающих требованиям информационного общества;</a:t>
            </a:r>
          </a:p>
          <a:p>
            <a:pPr lvl="0" algn="just"/>
            <a:r>
              <a:rPr lang="ru-RU" sz="1400" dirty="0" smtClean="0"/>
              <a:t>переход к стратегии социального </a:t>
            </a:r>
            <a:r>
              <a:rPr lang="ru-RU" sz="1400" dirty="0" smtClean="0"/>
              <a:t>проектирования </a:t>
            </a:r>
            <a:r>
              <a:rPr lang="ru-RU" sz="1400" dirty="0" smtClean="0"/>
              <a:t>и конструирования в системе образования на основе разработки содержания и технологий образования;</a:t>
            </a:r>
          </a:p>
          <a:p>
            <a:pPr lvl="0" algn="just"/>
            <a:r>
              <a:rPr lang="ru-RU" sz="1400" dirty="0" smtClean="0"/>
              <a:t>ориентацию на результаты образования (развитие личности обучающегося на основе УУД);</a:t>
            </a:r>
          </a:p>
          <a:p>
            <a:pPr lvl="0" algn="just"/>
            <a:r>
              <a:rPr lang="ru-RU" sz="1400" dirty="0" smtClean="0"/>
              <a:t>признание решающей роли содержания образования, способов организации образовательной деятельности и взаимодействия участников образовательного процесса;</a:t>
            </a:r>
          </a:p>
          <a:p>
            <a:pPr lvl="0" algn="just"/>
            <a:r>
              <a:rPr lang="ru-RU" sz="1400" dirty="0" smtClean="0"/>
              <a:t>учет возрастных, психологических и физиологических особенностей учащихся, роли и значения видов деятельности и форм общения для определения целей образования и путей их достижения;</a:t>
            </a:r>
          </a:p>
          <a:p>
            <a:pPr lvl="0" algn="just"/>
            <a:r>
              <a:rPr lang="ru-RU" sz="1400" dirty="0" smtClean="0"/>
              <a:t>обеспечение преемственности дошкольного, начального общего, основного и среднего (полного) общего образования;</a:t>
            </a:r>
          </a:p>
          <a:p>
            <a:pPr lvl="0" algn="just"/>
            <a:r>
              <a:rPr lang="ru-RU" sz="1400" dirty="0" smtClean="0"/>
              <a:t>разнообразие организационных форм и учет индивидуальных особенностей каждого обучающегося (включая одаренных детей и детей с ограниченными возможностями здоровья), обеспечивающих рост творческого потенциала, познавательных мотивов;</a:t>
            </a:r>
          </a:p>
          <a:p>
            <a:pPr lvl="0" algn="just"/>
            <a:r>
              <a:rPr lang="ru-RU" sz="1400" dirty="0" smtClean="0"/>
              <a:t>гарантированность достижения планируемых результатов освоения основной образовательной программы начального общего образования, что создает основу для самостоятельного успешного усвоения обучающимися знаний, умений, компетенций, видов, способов деятельности.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В перечень этапов, входят соответствующие типологии урока.</a:t>
            </a:r>
          </a:p>
          <a:p>
            <a:pPr algn="just"/>
            <a:r>
              <a:rPr lang="ru-RU" dirty="0" smtClean="0"/>
              <a:t>В каждом этапе могут быть выделены учебные моменты, например: активизация умственной деятельности учащихся, мотивация перехода к новому материалу, актуализация (или повторение) нового материала, демонстрация опытов, перечень вопросов к классу, самостоятельная работа детей с чертежами и рисунками, записи определений в рабочих тетрадях, знакомство с материалом по учебникам и пр.</a:t>
            </a:r>
          </a:p>
          <a:p>
            <a:pPr algn="just"/>
            <a:r>
              <a:rPr lang="ru-RU" dirty="0" smtClean="0"/>
              <a:t>Слово «ссылки» в таблице означает, что свое изложение каждого этапа надо сопроводить номерами демонстрационных экспериментов, учебников и  других литературных источников.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СПИСОК ИСПОЛЬЗУЕМОЙ ЛИТЕРАТУРЫ: здесь перечисляете все учебники, задачники, дидактические материалы, книги для внеклассного чтения которыми Вы и дети пользовались при проведении урока. Включенные в раздел источники информации должны быть пронумерованы по порядку, потом к этим номерам Вы прибегаете по тексту плана-конспекта там, где это необходимо. Не стесняйтесь вносить в этот список свой рабочий конспект, поурочное планирование, свои планы-конспекты других уроков и ссылаться на них в соответствующих местах разделов. В тексте ссылки на литературу проставляйте в квадратных скобках[1,3].</a:t>
            </a:r>
          </a:p>
          <a:p>
            <a:pPr algn="just"/>
            <a:r>
              <a:rPr lang="ru-RU" dirty="0" smtClean="0"/>
              <a:t>Подпись УЧИТЕЛЯ: в конце конспекта Вы ставите свою фамилию и расписываетесь. Без этого неясно, кто по этому конспекту работает, кто несет ответственность за написанное.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Понятие системно - </a:t>
            </a:r>
            <a:r>
              <a:rPr lang="ru-RU" sz="2800" dirty="0" err="1" smtClean="0"/>
              <a:t>деятельностного</a:t>
            </a:r>
            <a:r>
              <a:rPr lang="ru-RU" sz="2800" dirty="0" smtClean="0"/>
              <a:t> подхода в обучении было введено в 1985 г. как особого рода понятие. Это была попытка объединения взглядов на системный подход, который разрабатывался в исследованиях классиков нашей отечественной науки (таких, как Б. Г. Ананьев, Б. Ф. Ломов и целого ряда исследователей), и </a:t>
            </a:r>
            <a:r>
              <a:rPr lang="ru-RU" sz="2800" dirty="0" err="1" smtClean="0"/>
              <a:t>деятельностный</a:t>
            </a:r>
            <a:r>
              <a:rPr lang="ru-RU" sz="2800" dirty="0" smtClean="0"/>
              <a:t>, который всегда был системным (его разрабатывали Л. С. </a:t>
            </a:r>
            <a:r>
              <a:rPr lang="ru-RU" sz="2800" dirty="0" err="1" smtClean="0"/>
              <a:t>Выготский</a:t>
            </a:r>
            <a:r>
              <a:rPr lang="ru-RU" sz="2800" dirty="0" smtClean="0"/>
              <a:t>, Л. В. </a:t>
            </a:r>
            <a:r>
              <a:rPr lang="ru-RU" sz="2800" dirty="0" err="1" smtClean="0"/>
              <a:t>Занков</a:t>
            </a:r>
            <a:r>
              <a:rPr lang="ru-RU" sz="2800" dirty="0" smtClean="0"/>
              <a:t>, Д. Б. </a:t>
            </a:r>
            <a:r>
              <a:rPr lang="ru-RU" sz="2800" dirty="0" err="1" smtClean="0"/>
              <a:t>Эльконин</a:t>
            </a:r>
            <a:r>
              <a:rPr lang="ru-RU" sz="2800" dirty="0" smtClean="0"/>
              <a:t>, В. В. Давыдов и многие другие исследователи).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81904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/>
              <a:t>В чём же сущность </a:t>
            </a:r>
            <a:r>
              <a:rPr lang="ru-RU" sz="3600" b="1" i="1" dirty="0" err="1" smtClean="0"/>
              <a:t>деятельностного</a:t>
            </a:r>
            <a:r>
              <a:rPr lang="ru-RU" sz="3600" b="1" i="1" dirty="0" smtClean="0"/>
              <a:t> подхода?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/>
              <a:t>Принцип </a:t>
            </a:r>
            <a:r>
              <a:rPr lang="ru-RU" sz="2800" dirty="0" smtClean="0"/>
              <a:t>деятельности заключается в том, что формирование личности ученика и продвижение его в развитии осуществляется не тогда, когда он воспринимает знания в готовом виде, а в процессе его собственной деятельности, направленной на «открытие нового знания».Китайская мудрость гласит «Я слышу – я забываю, я вижу – я запоминаю, я делаю – я усваиваю».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/>
          </a:bodyPr>
          <a:lstStyle/>
          <a:p>
            <a:pPr algn="just"/>
            <a:r>
              <a:rPr lang="ru-RU" sz="2800" b="1" i="1" dirty="0" smtClean="0"/>
              <a:t>Технология </a:t>
            </a:r>
            <a:r>
              <a:rPr lang="ru-RU" sz="2800" b="1" i="1" dirty="0" err="1" smtClean="0"/>
              <a:t>деятельностного</a:t>
            </a:r>
            <a:r>
              <a:rPr lang="ru-RU" sz="2800" b="1" i="1" dirty="0" smtClean="0"/>
              <a:t> метода</a:t>
            </a:r>
            <a:r>
              <a:rPr lang="ru-RU" sz="2800" dirty="0" smtClean="0"/>
              <a:t> предполагает умение извлекать знания посредством выполнения специальных условий, в которых учащиеся, опираясь на приобретенные знания, самостоятельно обнаруживают и осмысливают учебную проблему. Целью </a:t>
            </a:r>
            <a:r>
              <a:rPr lang="ru-RU" sz="2800" dirty="0" err="1" smtClean="0"/>
              <a:t>деятельностного</a:t>
            </a:r>
            <a:r>
              <a:rPr lang="ru-RU" sz="2800" dirty="0" smtClean="0"/>
              <a:t> подхода является воспитание личности ребенка как субъекта жизнедеятельности. Быть субъектом – быть хозяином своей деятельности: ставить цели, решать задачи, отвечать за результаты.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2478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Для включения ребёнка в активную познавательную коллективную деятельность необходимо: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ru-RU" dirty="0" smtClean="0"/>
              <a:t>связывать </a:t>
            </a:r>
            <a:r>
              <a:rPr lang="ru-RU" dirty="0" smtClean="0"/>
              <a:t>изучаемый материал с повседневной жизнью и с интересами учащихся;</a:t>
            </a:r>
          </a:p>
          <a:p>
            <a:pPr lvl="0" algn="just"/>
            <a:r>
              <a:rPr lang="ru-RU" dirty="0" smtClean="0"/>
              <a:t>привлекать для обсуждения прошлый опыт учащихся;</a:t>
            </a:r>
          </a:p>
          <a:p>
            <a:pPr lvl="0" algn="just"/>
            <a:r>
              <a:rPr lang="ru-RU" dirty="0" smtClean="0"/>
              <a:t>оценивать достижения учащихся не только отметкой, но и содержательной характеристикой;</a:t>
            </a:r>
          </a:p>
          <a:p>
            <a:pPr lvl="0" algn="just"/>
            <a:r>
              <a:rPr lang="ru-RU" dirty="0" smtClean="0"/>
              <a:t>планировать </a:t>
            </a:r>
            <a:r>
              <a:rPr lang="ru-RU" b="1" i="1" dirty="0" smtClean="0"/>
              <a:t>УРОК </a:t>
            </a:r>
            <a:r>
              <a:rPr lang="ru-RU" dirty="0" smtClean="0"/>
              <a:t>с использованием всего многообразия форм и методов учебной работы, и, прежде всего, всех видов самостоятельной работы, диалогических и проектно-исследовательских методов.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Урок по новым стандартам?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Урок </a:t>
            </a:r>
            <a:r>
              <a:rPr lang="ru-RU" dirty="0" smtClean="0"/>
              <a:t>– главная составная часть учебного процесса. Учебная деятельность учителя и учащегося в значительной мере сосредотачивается на уроке. Вот почему качество подготовки учащихся по той или иной учебной дисциплине во многом определяется уровнем проведения урока, его содержательной и методической наполненностью, его атмосферой. Для того чтобы этот уровень был достаточно высоким, надо, чтобы учитель в ходе подготовки урока постарался сделать его своеобразным произведением со своим замыслом, завязкой и развязкой подобно любому произведению искусства.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pPr algn="just"/>
            <a:r>
              <a:rPr lang="ru-RU" sz="3200" b="1" i="1" dirty="0" smtClean="0"/>
              <a:t>Как же построить такой урок?</a:t>
            </a:r>
            <a:r>
              <a:rPr lang="ru-RU" sz="3200" dirty="0" smtClean="0"/>
              <a:t> Как сделать так, чтобы урок не только вооружал учащихся знаниями и умениями, значимость которых невозможно оспорить, но чтобы все, что происходит на уроке, вызывало у детей искренний интерес, подлинную увлеченность, формировало их творческое сознание?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accent3"/>
                </a:solidFill>
              </a:rPr>
              <a:t>Рекомендации</a:t>
            </a:r>
            <a:r>
              <a:rPr lang="ru-RU" dirty="0" smtClean="0">
                <a:solidFill>
                  <a:schemeClr val="accent3"/>
                </a:solidFill>
              </a:rPr>
              <a:t>, приведенные ниже, могут помочь учителю в подготовке такого урока. Изложим их в той последовательности, в которой готовится урок. </a:t>
            </a:r>
          </a:p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. С чего надо начать подготовку к уроку? </a:t>
            </a:r>
          </a:p>
          <a:p>
            <a:pPr lvl="0"/>
            <a:r>
              <a:rPr lang="ru-RU" dirty="0" smtClean="0"/>
              <a:t>четко определить и сформулировать для себя его тему</a:t>
            </a:r>
          </a:p>
          <a:p>
            <a:pPr lvl="0"/>
            <a:r>
              <a:rPr lang="ru-RU" dirty="0" smtClean="0"/>
              <a:t>определить место темы в учебном курсе</a:t>
            </a:r>
          </a:p>
          <a:p>
            <a:pPr lvl="0"/>
            <a:r>
              <a:rPr lang="ru-RU" dirty="0" smtClean="0"/>
              <a:t>определить ведущие понятия, на которые опирается данный урок, иначе говоря, посмотреть на урок ретроспективно</a:t>
            </a:r>
          </a:p>
          <a:p>
            <a:pPr lvl="0"/>
            <a:r>
              <a:rPr lang="ru-RU" dirty="0" smtClean="0"/>
              <a:t>обозначить для себя ту часть учебного материала, которая будет использована в дальнейшем, иначе говоря, посмотреть на урок через призму перспективы своей деятельности.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</TotalTime>
  <Words>1933</Words>
  <Application>Microsoft Office PowerPoint</Application>
  <PresentationFormat>Экран (4:3)</PresentationFormat>
  <Paragraphs>86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     Современный урок и технологическая карта. </vt:lpstr>
      <vt:lpstr>Системно-деятельностный подход, лежащий в основе Стандарта нового поколения, основной результат применения которого – развитие личности ребенка на основе универсальных учебных действий, предполагает: </vt:lpstr>
      <vt:lpstr>Слайд 3</vt:lpstr>
      <vt:lpstr>В чём же сущность деятельностного подхода? </vt:lpstr>
      <vt:lpstr>Слайд 5</vt:lpstr>
      <vt:lpstr>Для включения ребёнка в активную познавательную коллективную деятельность необходимо: </vt:lpstr>
      <vt:lpstr>Урок по новым стандартам?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Что такое конспект урока? </vt:lpstr>
      <vt:lpstr>Рекомендации по составлению плана-конспекта урока </vt:lpstr>
      <vt:lpstr>Слайд 18</vt:lpstr>
      <vt:lpstr>Слайд 19</vt:lpstr>
      <vt:lpstr>Слайд 20</vt:lpstr>
      <vt:lpstr>Слайд 21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Современный урок и технологическая карта. </dc:title>
  <dc:creator>UserXP</dc:creator>
  <cp:lastModifiedBy>UserXP</cp:lastModifiedBy>
  <cp:revision>5</cp:revision>
  <dcterms:created xsi:type="dcterms:W3CDTF">2014-11-19T13:24:32Z</dcterms:created>
  <dcterms:modified xsi:type="dcterms:W3CDTF">2014-11-20T09:20:15Z</dcterms:modified>
</cp:coreProperties>
</file>