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7"/>
  </p:notesMasterIdLst>
  <p:handoutMasterIdLst>
    <p:handoutMasterId r:id="rId18"/>
  </p:handoutMasterIdLst>
  <p:sldIdLst>
    <p:sldId id="270" r:id="rId2"/>
    <p:sldId id="264" r:id="rId3"/>
    <p:sldId id="257" r:id="rId4"/>
    <p:sldId id="258" r:id="rId5"/>
    <p:sldId id="259" r:id="rId6"/>
    <p:sldId id="261" r:id="rId7"/>
    <p:sldId id="260" r:id="rId8"/>
    <p:sldId id="269" r:id="rId9"/>
    <p:sldId id="262" r:id="rId10"/>
    <p:sldId id="263" r:id="rId11"/>
    <p:sldId id="268" r:id="rId12"/>
    <p:sldId id="265" r:id="rId13"/>
    <p:sldId id="267" r:id="rId14"/>
    <p:sldId id="266" r:id="rId15"/>
    <p:sldId id="271" r:id="rId16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600FF"/>
    <a:srgbClr val="009999"/>
    <a:srgbClr val="FF3300"/>
    <a:srgbClr val="FF6633"/>
    <a:srgbClr val="F8F8F8"/>
    <a:srgbClr val="FFFF99"/>
    <a:srgbClr val="FFFF00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7" autoAdjust="0"/>
    <p:restoredTop sz="94720" autoAdjust="0"/>
  </p:normalViewPr>
  <p:slideViewPr>
    <p:cSldViewPr>
      <p:cViewPr varScale="1">
        <p:scale>
          <a:sx n="62" d="100"/>
          <a:sy n="62" d="100"/>
        </p:scale>
        <p:origin x="-6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90A6D2AB-79AB-4A79-AADE-3890B702650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9BCC2DB4-A7CF-4ED0-AFE7-6736E710478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B3E0DB-FA00-4590-8834-919F4EF71D8B}" type="slidenum">
              <a:rPr lang="ru-RU"/>
              <a:pPr/>
              <a:t>2</a:t>
            </a:fld>
            <a:endParaRPr lang="ru-RU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DC4368-AF9B-40FD-A40B-CB0579AA97B6}" type="slidenum">
              <a:rPr lang="ru-RU"/>
              <a:pPr/>
              <a:t>11</a:t>
            </a:fld>
            <a:endParaRPr lang="ru-RU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FAD9E7-3618-4DB9-B702-1942F4122E4A}" type="slidenum">
              <a:rPr lang="ru-RU"/>
              <a:pPr/>
              <a:t>12</a:t>
            </a:fld>
            <a:endParaRPr lang="ru-RU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DB835A-8199-45AD-AA17-03B42A0DC54A}" type="slidenum">
              <a:rPr lang="ru-RU"/>
              <a:pPr/>
              <a:t>13</a:t>
            </a:fld>
            <a:endParaRPr lang="ru-RU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447CB7-FD1F-4763-BFFA-A159AFFBC921}" type="slidenum">
              <a:rPr lang="ru-RU"/>
              <a:pPr/>
              <a:t>14</a:t>
            </a:fld>
            <a:endParaRPr lang="ru-RU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2219A8-0BD4-470C-8D70-A9CD80C20658}" type="slidenum">
              <a:rPr lang="ru-RU"/>
              <a:pPr/>
              <a:t>3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ADE62A-8800-4384-B63B-A62589E101F7}" type="slidenum">
              <a:rPr lang="ru-RU"/>
              <a:pPr/>
              <a:t>4</a:t>
            </a:fld>
            <a:endParaRPr lang="ru-RU"/>
          </a:p>
        </p:txBody>
      </p:sp>
      <p:sp>
        <p:nvSpPr>
          <p:cNvPr id="4301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219F8C-DA0F-4136-822F-A7ABF9CA5780}" type="slidenum">
              <a:rPr lang="ru-RU"/>
              <a:pPr/>
              <a:t>5</a:t>
            </a:fld>
            <a:endParaRPr lang="ru-RU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5B819E-1B2E-4B68-9DA6-070D6658B9FD}" type="slidenum">
              <a:rPr lang="ru-RU"/>
              <a:pPr/>
              <a:t>6</a:t>
            </a:fld>
            <a:endParaRPr lang="ru-RU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863694-2580-4AE9-8BCD-3ACECE0775AC}" type="slidenum">
              <a:rPr lang="ru-RU"/>
              <a:pPr/>
              <a:t>7</a:t>
            </a:fld>
            <a:endParaRPr lang="ru-RU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0674A2-C3CA-4D02-8B63-BDD94FDA9E5E}" type="slidenum">
              <a:rPr lang="ru-RU"/>
              <a:pPr/>
              <a:t>8</a:t>
            </a:fld>
            <a:endParaRPr lang="ru-RU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D1533-8B1C-4299-A218-60395FB72E5A}" type="slidenum">
              <a:rPr lang="ru-RU"/>
              <a:pPr/>
              <a:t>9</a:t>
            </a:fld>
            <a:endParaRPr lang="ru-RU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1A2F21-5182-4EBC-895A-EF0DD5E16CE0}" type="slidenum">
              <a:rPr lang="ru-RU"/>
              <a:pPr/>
              <a:t>10</a:t>
            </a:fld>
            <a:endParaRPr lang="ru-RU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3E059-6DC8-4745-A12A-5C169C697A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20ED6D-83DE-4070-91FF-3A956B7E19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97F31-AC04-4E20-874A-CEBDD75124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72ACD00-BDB6-40C5-BA09-9C1742C1B3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747115C-8585-4CE2-AABE-B394A80570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3AD46C3-BB5E-4D69-85AA-C708689C2E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27664-A859-4DB4-89E5-1000B3EDFE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8C8183-CA21-4D7C-853F-1288D2193E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9347A3-4DF7-4B0F-87DB-337632F5E7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D14BA-90F6-4A58-826B-BC71933CE7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7596F-EAA9-436A-9A27-DFA00EB535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6F086-847F-4821-A2FA-0DBDC2CB44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41559-FB62-447A-82A2-DA0009C938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D4D35-10F6-4105-86E1-023D1F3958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A7E7483-0B86-47D5-AE64-F7902E1418C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3" name="Picture 5" descr="5434f88a87d4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8600"/>
            <a:ext cx="4149725" cy="4381500"/>
          </a:xfrm>
          <a:prstGeom prst="rect">
            <a:avLst/>
          </a:prstGeom>
          <a:noFill/>
        </p:spPr>
      </p:pic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457200" y="1905000"/>
            <a:ext cx="4495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 i="1">
                <a:solidFill>
                  <a:srgbClr val="FF3300"/>
                </a:solidFill>
                <a:latin typeface="Monotype Corsiva" pitchFamily="66" charset="0"/>
              </a:rPr>
              <a:t>Режим дня школьника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3428992" y="6500810"/>
            <a:ext cx="2143140" cy="357190"/>
          </a:xfrm>
          <a:prstGeom prst="bevel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4" name="Picture 10" descr="5d465015f5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3529012" cy="3260725"/>
          </a:xfrm>
          <a:prstGeom prst="rect">
            <a:avLst/>
          </a:prstGeom>
          <a:noFill/>
        </p:spPr>
      </p:pic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581400" y="0"/>
            <a:ext cx="457200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2800" b="1">
                <a:latin typeface="Monotype Corsiva" pitchFamily="66" charset="0"/>
              </a:rPr>
              <a:t>В магазин мы сходим сами,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2800" b="1">
                <a:latin typeface="Monotype Corsiva" pitchFamily="66" charset="0"/>
              </a:rPr>
              <a:t>пол в квартире подметём.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2800" b="1">
                <a:latin typeface="Monotype Corsiva" pitchFamily="66" charset="0"/>
              </a:rPr>
              <a:t>Чтобы легче было маме,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2800" b="1">
                <a:latin typeface="Monotype Corsiva" pitchFamily="66" charset="0"/>
              </a:rPr>
              <a:t>Мы поможем ей во всём.   </a:t>
            </a:r>
          </a:p>
          <a:p>
            <a:pPr>
              <a:spcBef>
                <a:spcPct val="50000"/>
              </a:spcBef>
            </a:pPr>
            <a:endParaRPr lang="ru-RU" sz="2800" b="1">
              <a:latin typeface="Monotype Corsiva" pitchFamily="66" charset="0"/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152400" y="152400"/>
            <a:ext cx="312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Monotype Corsiva" pitchFamily="66" charset="0"/>
              </a:rPr>
              <a:t>16.30-18.00</a:t>
            </a:r>
          </a:p>
        </p:txBody>
      </p:sp>
      <p:pic>
        <p:nvPicPr>
          <p:cNvPr id="11277" name="Picture 13" descr="00a613512fa5tи"/>
          <p:cNvPicPr>
            <a:picLocks noChangeAspect="1" noChangeArrowheads="1"/>
          </p:cNvPicPr>
          <p:nvPr/>
        </p:nvPicPr>
        <p:blipFill>
          <a:blip r:embed="rId4" cstate="print"/>
          <a:srcRect b="11470"/>
          <a:stretch>
            <a:fillRect/>
          </a:stretch>
        </p:blipFill>
        <p:spPr bwMode="auto">
          <a:xfrm>
            <a:off x="6600825" y="4505325"/>
            <a:ext cx="2543175" cy="2352675"/>
          </a:xfrm>
          <a:prstGeom prst="rect">
            <a:avLst/>
          </a:prstGeom>
          <a:noFill/>
        </p:spPr>
      </p:pic>
      <p:pic>
        <p:nvPicPr>
          <p:cNvPr id="11278" name="Picture 14" descr="00a613512fa5t"/>
          <p:cNvPicPr>
            <a:picLocks noChangeAspect="1" noChangeArrowheads="1"/>
          </p:cNvPicPr>
          <p:nvPr/>
        </p:nvPicPr>
        <p:blipFill>
          <a:blip r:embed="rId5" cstate="print"/>
          <a:srcRect b="11111"/>
          <a:stretch>
            <a:fillRect/>
          </a:stretch>
        </p:blipFill>
        <p:spPr bwMode="auto">
          <a:xfrm>
            <a:off x="6518275" y="1981200"/>
            <a:ext cx="2625725" cy="2438400"/>
          </a:xfrm>
          <a:prstGeom prst="rect">
            <a:avLst/>
          </a:prstGeom>
          <a:noFill/>
        </p:spPr>
      </p:pic>
      <p:pic>
        <p:nvPicPr>
          <p:cNvPr id="11279" name="Picture 15" descr="51f16850823bt"/>
          <p:cNvPicPr>
            <a:picLocks noChangeAspect="1" noChangeArrowheads="1"/>
          </p:cNvPicPr>
          <p:nvPr/>
        </p:nvPicPr>
        <p:blipFill>
          <a:blip r:embed="rId6" cstate="print"/>
          <a:srcRect b="9375"/>
          <a:stretch>
            <a:fillRect/>
          </a:stretch>
        </p:blipFill>
        <p:spPr bwMode="auto">
          <a:xfrm>
            <a:off x="228600" y="3352800"/>
            <a:ext cx="2371725" cy="2209800"/>
          </a:xfrm>
          <a:prstGeom prst="rect">
            <a:avLst/>
          </a:prstGeom>
          <a:noFill/>
        </p:spPr>
      </p:pic>
      <p:pic>
        <p:nvPicPr>
          <p:cNvPr id="11280" name="Picture 16" descr="61e91ec0bb33t"/>
          <p:cNvPicPr>
            <a:picLocks noChangeAspect="1" noChangeArrowheads="1"/>
          </p:cNvPicPr>
          <p:nvPr/>
        </p:nvPicPr>
        <p:blipFill>
          <a:blip r:embed="rId7" cstate="print"/>
          <a:srcRect b="12122"/>
          <a:stretch>
            <a:fillRect/>
          </a:stretch>
        </p:blipFill>
        <p:spPr bwMode="auto">
          <a:xfrm>
            <a:off x="3962400" y="2133600"/>
            <a:ext cx="2473325" cy="2209800"/>
          </a:xfrm>
          <a:prstGeom prst="rect">
            <a:avLst/>
          </a:prstGeom>
          <a:noFill/>
        </p:spPr>
      </p:pic>
      <p:pic>
        <p:nvPicPr>
          <p:cNvPr id="11281" name="Picture 17" descr="f7d7d1f3b627t"/>
          <p:cNvPicPr>
            <a:picLocks noChangeAspect="1" noChangeArrowheads="1"/>
          </p:cNvPicPr>
          <p:nvPr/>
        </p:nvPicPr>
        <p:blipFill>
          <a:blip r:embed="rId8" cstate="print"/>
          <a:srcRect b="9195"/>
          <a:stretch>
            <a:fillRect/>
          </a:stretch>
        </p:blipFill>
        <p:spPr bwMode="auto">
          <a:xfrm>
            <a:off x="2590800" y="4371975"/>
            <a:ext cx="2366963" cy="2257425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30e440ab3aea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350"/>
            <a:ext cx="3627438" cy="4103688"/>
          </a:xfrm>
          <a:prstGeom prst="rect">
            <a:avLst/>
          </a:prstGeom>
          <a:noFill/>
        </p:spPr>
      </p:pic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4267200" y="1752600"/>
            <a:ext cx="4343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3581400" y="152400"/>
            <a:ext cx="2438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Monotype Corsiva" pitchFamily="66" charset="0"/>
              </a:rPr>
              <a:t>18.00-21.00</a:t>
            </a:r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4800600" y="609600"/>
            <a:ext cx="4038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ru-RU" sz="2800" b="1">
                <a:latin typeface="Monotype Corsiva" pitchFamily="66" charset="0"/>
              </a:rPr>
              <a:t>Ужин вкусный мы съедим,</a:t>
            </a:r>
          </a:p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ru-RU" sz="2800" b="1">
                <a:latin typeface="Monotype Corsiva" pitchFamily="66" charset="0"/>
              </a:rPr>
              <a:t>Телевизор поглядим,</a:t>
            </a:r>
          </a:p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ru-RU" sz="2800" b="1">
                <a:latin typeface="Monotype Corsiva" pitchFamily="66" charset="0"/>
              </a:rPr>
              <a:t>Или в игры поиграем,</a:t>
            </a:r>
          </a:p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ru-RU" sz="2800" b="1">
                <a:latin typeface="Monotype Corsiva" pitchFamily="66" charset="0"/>
              </a:rPr>
              <a:t>Или книжку почитаем.</a:t>
            </a:r>
          </a:p>
        </p:txBody>
      </p:sp>
      <p:pic>
        <p:nvPicPr>
          <p:cNvPr id="64521" name="Picture 9" descr="e3fbedf42210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048000" y="3200400"/>
            <a:ext cx="2335213" cy="3467100"/>
          </a:xfrm>
          <a:prstGeom prst="rect">
            <a:avLst/>
          </a:prstGeom>
          <a:noFill/>
        </p:spPr>
      </p:pic>
      <p:pic>
        <p:nvPicPr>
          <p:cNvPr id="64524" name="Picture 12" descr="post-53751-1221413255тим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49875" y="2819400"/>
            <a:ext cx="3794125" cy="3768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4bd47120e6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341688"/>
            <a:ext cx="3516313" cy="3516312"/>
          </a:xfrm>
          <a:prstGeom prst="rect">
            <a:avLst/>
          </a:prstGeom>
          <a:noFill/>
        </p:spPr>
      </p:pic>
      <p:pic>
        <p:nvPicPr>
          <p:cNvPr id="58373" name="Picture 5" descr="b2fc97cbd3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9600"/>
            <a:ext cx="3600450" cy="3384550"/>
          </a:xfrm>
          <a:prstGeom prst="rect">
            <a:avLst/>
          </a:prstGeom>
          <a:noFill/>
        </p:spPr>
      </p:pic>
      <p:pic>
        <p:nvPicPr>
          <p:cNvPr id="58375" name="Picture 7" descr="72cea29bd6c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19850" y="0"/>
            <a:ext cx="2724150" cy="3810000"/>
          </a:xfrm>
          <a:prstGeom prst="rect">
            <a:avLst/>
          </a:prstGeom>
          <a:noFill/>
        </p:spPr>
      </p:pic>
      <p:pic>
        <p:nvPicPr>
          <p:cNvPr id="58376" name="Picture 8" descr="boyreadi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724400"/>
            <a:ext cx="3235325" cy="1806575"/>
          </a:xfrm>
          <a:prstGeom prst="rect">
            <a:avLst/>
          </a:prstGeom>
          <a:noFill/>
        </p:spPr>
      </p:pic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3429000" y="228600"/>
            <a:ext cx="3657600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ru-RU" sz="2400" b="1">
                <a:latin typeface="Monotype Corsiva" pitchFamily="66" charset="0"/>
              </a:rPr>
              <a:t>Ждёт зубной порошок и журчит водица:                                                 «Не забудь, мой дружок, перед сном умыться!» </a:t>
            </a:r>
          </a:p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ru-RU" sz="2400" b="1">
                <a:latin typeface="Monotype Corsiva" pitchFamily="66" charset="0"/>
              </a:rPr>
              <a:t>Пусть приходит крепкий сон.                                                      Всем на свете нужен он.   </a:t>
            </a:r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152400" y="152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Monotype Corsiva" pitchFamily="66" charset="0"/>
              </a:rPr>
              <a:t>21.00-21.10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70" name="Picture 6" descr="со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943600"/>
          </a:xfrm>
          <a:prstGeom prst="rect">
            <a:avLst/>
          </a:prstGeom>
          <a:noFill/>
        </p:spPr>
      </p:pic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2438400" y="5943600"/>
            <a:ext cx="4419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Monotype Corsiva" pitchFamily="66" charset="0"/>
              </a:rPr>
              <a:t>Чай попить и спать - в кровать,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Завтра рано мне вставать!</a:t>
            </a:r>
            <a:endParaRPr lang="ru-RU">
              <a:latin typeface="Times New Roman Cyr"/>
            </a:endParaRP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3505200" y="228600"/>
            <a:ext cx="1905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Monotype Corsiva" pitchFamily="66" charset="0"/>
              </a:rPr>
              <a:t>21.20-7.30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852cb4bd7594t"/>
          <p:cNvPicPr>
            <a:picLocks noChangeAspect="1" noChangeArrowheads="1"/>
          </p:cNvPicPr>
          <p:nvPr/>
        </p:nvPicPr>
        <p:blipFill>
          <a:blip r:embed="rId3" cstate="print"/>
          <a:srcRect b="4167"/>
          <a:stretch>
            <a:fillRect/>
          </a:stretch>
        </p:blipFill>
        <p:spPr bwMode="auto">
          <a:xfrm>
            <a:off x="250825" y="188913"/>
            <a:ext cx="3984625" cy="4032250"/>
          </a:xfrm>
          <a:prstGeom prst="rect">
            <a:avLst/>
          </a:prstGeom>
          <a:noFill/>
        </p:spPr>
      </p:pic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4572000" y="152400"/>
            <a:ext cx="4419600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imes New Roman" pitchFamily="18" charset="0"/>
                <a:cs typeface="Arial" pitchFamily="34" charset="0"/>
              </a:rPr>
              <a:t>И ручки сказали: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«Мы тоже очень устали,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мы одевали, кормили и мыли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и ещё рисовали.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Вы знаете, как мы устали?» 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И каждый пальчик сказал: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«Я тоже устал!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Я тоже трудился, я помогал!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И ложку держать, и глаза умывать!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Дайте теперь нам поспать!»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И ушки вдруг зашептали: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«И мы тоже устали!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Мы целый день 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всех внимательно слушали.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Мы столько узнали… 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Мы были бы рады,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если б поспали!»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И глазки сказали: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«Ох, а мы как устали!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Так устали, что аж защипали!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Мы столько сегодня видели,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а теперь хотим мы поспать,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давайте нас закрывать!»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152400" y="4343400"/>
            <a:ext cx="40386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Times New Roman" pitchFamily="18" charset="0"/>
                <a:cs typeface="Arial" pitchFamily="34" charset="0"/>
              </a:rPr>
              <a:t>Нам ножки сегодня сказали: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«Мы так сегодня устали,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мы столько сегодня прыгали,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что больше совсем не хотим,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чтобы нами опять дрыгали.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Мы хотим полежать, отдохнуть,</a:t>
            </a:r>
            <a:br>
              <a:rPr lang="ru-RU" b="1">
                <a:latin typeface="Times New Roman" pitchFamily="18" charset="0"/>
                <a:cs typeface="Arial" pitchFamily="34" charset="0"/>
              </a:rPr>
            </a:br>
            <a:r>
              <a:rPr lang="ru-RU" b="1">
                <a:latin typeface="Times New Roman" pitchFamily="18" charset="0"/>
                <a:cs typeface="Arial" pitchFamily="34" charset="0"/>
              </a:rPr>
              <a:t>чтобы завтра снова пуститься в путь».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b="1" dirty="0">
                <a:solidFill>
                  <a:srgbClr val="0000FF"/>
                </a:solidFill>
              </a:rPr>
              <a:t>приучи себя просыпаться и вставать каждый день в одно и то же время;</a:t>
            </a:r>
          </a:p>
          <a:p>
            <a:r>
              <a:rPr lang="ru-RU" b="1" dirty="0">
                <a:solidFill>
                  <a:srgbClr val="0000FF"/>
                </a:solidFill>
              </a:rPr>
              <a:t>выполняй каждый день утреннюю зарядку;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старайся есть в одно и то же время.</a:t>
            </a:r>
            <a:endParaRPr lang="ru-RU" b="1" smtClean="0">
              <a:solidFill>
                <a:srgbClr val="0000FF"/>
              </a:solidFill>
            </a:endParaRPr>
          </a:p>
          <a:p>
            <a:r>
              <a:rPr lang="ru-RU" b="1" smtClean="0">
                <a:solidFill>
                  <a:srgbClr val="0000FF"/>
                </a:solidFill>
              </a:rPr>
              <a:t>следи </a:t>
            </a:r>
            <a:r>
              <a:rPr lang="ru-RU" b="1" dirty="0">
                <a:solidFill>
                  <a:srgbClr val="0000FF"/>
                </a:solidFill>
              </a:rPr>
              <a:t>за чистотой тела, волос, ногтей и полостью </a:t>
            </a:r>
            <a:r>
              <a:rPr lang="ru-RU" b="1">
                <a:solidFill>
                  <a:srgbClr val="0000FF"/>
                </a:solidFill>
              </a:rPr>
              <a:t>рта</a:t>
            </a:r>
            <a:r>
              <a:rPr lang="ru-RU" b="1" smtClean="0">
                <a:solidFill>
                  <a:srgbClr val="0000FF"/>
                </a:solidFill>
              </a:rPr>
              <a:t>;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5400" b="1">
                <a:solidFill>
                  <a:srgbClr val="FF0000"/>
                </a:solidFill>
              </a:rPr>
              <a:t>РЕКОМЕНДАЦИИ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1029" descr="c429ee41ba61t"/>
          <p:cNvPicPr>
            <a:picLocks noChangeAspect="1" noChangeArrowheads="1"/>
          </p:cNvPicPr>
          <p:nvPr/>
        </p:nvPicPr>
        <p:blipFill>
          <a:blip r:embed="rId3" cstate="print"/>
          <a:srcRect b="4167"/>
          <a:stretch>
            <a:fillRect/>
          </a:stretch>
        </p:blipFill>
        <p:spPr bwMode="auto">
          <a:xfrm>
            <a:off x="304800" y="533400"/>
            <a:ext cx="4127500" cy="4176713"/>
          </a:xfrm>
          <a:prstGeom prst="rect">
            <a:avLst/>
          </a:prstGeom>
          <a:noFill/>
        </p:spPr>
      </p:pic>
      <p:sp>
        <p:nvSpPr>
          <p:cNvPr id="35846" name="Text Box 1030"/>
          <p:cNvSpPr txBox="1">
            <a:spLocks noChangeArrowheads="1"/>
          </p:cNvSpPr>
          <p:nvPr/>
        </p:nvSpPr>
        <p:spPr bwMode="auto">
          <a:xfrm>
            <a:off x="2590800" y="228600"/>
            <a:ext cx="241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Monotype Corsiva" pitchFamily="66" charset="0"/>
              </a:rPr>
              <a:t>Подъём 7.30</a:t>
            </a:r>
          </a:p>
        </p:txBody>
      </p:sp>
      <p:sp>
        <p:nvSpPr>
          <p:cNvPr id="35847" name="Text Box 1031"/>
          <p:cNvSpPr txBox="1">
            <a:spLocks noChangeArrowheads="1"/>
          </p:cNvSpPr>
          <p:nvPr/>
        </p:nvSpPr>
        <p:spPr bwMode="auto">
          <a:xfrm>
            <a:off x="3657600" y="2590800"/>
            <a:ext cx="525780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400" b="1">
                <a:latin typeface="Monotype Corsiva" pitchFamily="66" charset="0"/>
              </a:rPr>
              <a:t>Каждый день, как только вы пробудились, подумайте –у меня есть бесценная человеческая жизнь, и я не собираюсь тратить ее впустую. Я буду использовать всю свою энергию чтобы развивать себя, открывать свое сердце другим людям. Я буду думать о других только хорошее, не позволю себе злиться или думать плохо о ком-то, я собираюсь быть полезным людям настолько, насколько я смогу.» </a:t>
            </a:r>
          </a:p>
          <a:p>
            <a:pPr marL="457200" indent="-457200">
              <a:spcBef>
                <a:spcPct val="50000"/>
              </a:spcBef>
            </a:pPr>
            <a:endParaRPr lang="ru-RU" sz="2400" b="1">
              <a:latin typeface="Monotype Corsiva" pitchFamily="66" charset="0"/>
            </a:endParaRPr>
          </a:p>
        </p:txBody>
      </p:sp>
      <p:sp>
        <p:nvSpPr>
          <p:cNvPr id="35848" name="Text Box 1032"/>
          <p:cNvSpPr txBox="1">
            <a:spLocks noChangeArrowheads="1"/>
          </p:cNvSpPr>
          <p:nvPr/>
        </p:nvSpPr>
        <p:spPr bwMode="auto">
          <a:xfrm>
            <a:off x="5105400" y="228600"/>
            <a:ext cx="36576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Monotype Corsiva" pitchFamily="66" charset="0"/>
              </a:rPr>
              <a:t>Утром зазвонил будильник</a:t>
            </a:r>
          </a:p>
          <a:p>
            <a:pPr>
              <a:spcBef>
                <a:spcPct val="50000"/>
              </a:spcBef>
            </a:pPr>
            <a:r>
              <a:rPr lang="ru-RU" sz="2400" b="1">
                <a:latin typeface="Monotype Corsiva" pitchFamily="66" charset="0"/>
              </a:rPr>
              <a:t>Мне будильник ни к чему,</a:t>
            </a:r>
          </a:p>
          <a:p>
            <a:pPr>
              <a:spcBef>
                <a:spcPct val="50000"/>
              </a:spcBef>
            </a:pPr>
            <a:r>
              <a:rPr lang="ru-RU" sz="2400" b="1">
                <a:latin typeface="Monotype Corsiva" pitchFamily="66" charset="0"/>
              </a:rPr>
              <a:t>Потому, что без звоночка</a:t>
            </a:r>
          </a:p>
          <a:p>
            <a:pPr>
              <a:spcBef>
                <a:spcPct val="50000"/>
              </a:spcBef>
            </a:pPr>
            <a:r>
              <a:rPr lang="ru-RU" sz="2400" b="1">
                <a:latin typeface="Monotype Corsiva" pitchFamily="66" charset="0"/>
              </a:rPr>
              <a:t>Встать так рано я могу!</a:t>
            </a:r>
          </a:p>
        </p:txBody>
      </p:sp>
      <p:pic>
        <p:nvPicPr>
          <p:cNvPr id="35854" name="Picture 1038" descr="36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876800"/>
            <a:ext cx="1463675" cy="1463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270915985f52t"/>
          <p:cNvPicPr>
            <a:picLocks noChangeAspect="1" noChangeArrowheads="1"/>
          </p:cNvPicPr>
          <p:nvPr/>
        </p:nvPicPr>
        <p:blipFill>
          <a:blip r:embed="rId3" cstate="print"/>
          <a:srcRect b="5556"/>
          <a:stretch>
            <a:fillRect/>
          </a:stretch>
        </p:blipFill>
        <p:spPr bwMode="auto">
          <a:xfrm>
            <a:off x="228600" y="685800"/>
            <a:ext cx="4249738" cy="4238625"/>
          </a:xfrm>
          <a:prstGeom prst="rect">
            <a:avLst/>
          </a:prstGeom>
          <a:noFill/>
        </p:spPr>
      </p:pic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6084888" y="260350"/>
            <a:ext cx="25257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Monotype Corsiva" pitchFamily="66" charset="0"/>
              </a:rPr>
              <a:t>Зарядка 7.40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5029200" y="1295400"/>
            <a:ext cx="365760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111111"/>
                </a:solidFill>
                <a:latin typeface="Monotype Corsiva" pitchFamily="66" charset="0"/>
              </a:rPr>
              <a:t>Занимаюсь я зарядкой,</a:t>
            </a:r>
            <a:br>
              <a:rPr lang="ru-RU" sz="2400" b="1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sz="2400" b="1">
                <a:solidFill>
                  <a:srgbClr val="111111"/>
                </a:solidFill>
                <a:latin typeface="Monotype Corsiva" pitchFamily="66" charset="0"/>
              </a:rPr>
              <a:t>По утрам, по вечерам.</a:t>
            </a:r>
            <a:br>
              <a:rPr lang="ru-RU" sz="2400" b="1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sz="2400" b="1">
                <a:solidFill>
                  <a:srgbClr val="111111"/>
                </a:solidFill>
                <a:latin typeface="Monotype Corsiva" pitchFamily="66" charset="0"/>
              </a:rPr>
              <a:t>Со здоровьем всё в порядке,</a:t>
            </a:r>
            <a:br>
              <a:rPr lang="ru-RU" sz="2400" b="1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sz="2400" b="1">
                <a:solidFill>
                  <a:srgbClr val="111111"/>
                </a:solidFill>
                <a:latin typeface="Monotype Corsiva" pitchFamily="66" charset="0"/>
              </a:rPr>
              <a:t>Что советую я Вам.</a:t>
            </a:r>
            <a:br>
              <a:rPr lang="ru-RU" sz="2400" b="1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sz="2400" b="1">
                <a:solidFill>
                  <a:srgbClr val="111111"/>
                </a:solidFill>
                <a:latin typeface="Monotype Corsiva" pitchFamily="66" charset="0"/>
              </a:rPr>
              <a:t>А потом пойду в присядку,</a:t>
            </a:r>
            <a:br>
              <a:rPr lang="ru-RU" sz="2400" b="1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sz="2400" b="1">
                <a:solidFill>
                  <a:srgbClr val="111111"/>
                </a:solidFill>
                <a:latin typeface="Monotype Corsiva" pitchFamily="66" charset="0"/>
              </a:rPr>
              <a:t>Потанцую на ковре.</a:t>
            </a:r>
            <a:br>
              <a:rPr lang="ru-RU" sz="2400" b="1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sz="2400" b="1">
                <a:solidFill>
                  <a:srgbClr val="111111"/>
                </a:solidFill>
                <a:latin typeface="Monotype Corsiva" pitchFamily="66" charset="0"/>
              </a:rPr>
              <a:t>Так я делаю зарядку,</a:t>
            </a:r>
            <a:br>
              <a:rPr lang="ru-RU" sz="2400" b="1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sz="2400" b="1">
                <a:solidFill>
                  <a:srgbClr val="111111"/>
                </a:solidFill>
                <a:latin typeface="Monotype Corsiva" pitchFamily="66" charset="0"/>
              </a:rPr>
              <a:t>Рано утром на заре.</a:t>
            </a:r>
            <a:br>
              <a:rPr lang="ru-RU" sz="2400" b="1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sz="2400" b="1">
                <a:solidFill>
                  <a:srgbClr val="111111"/>
                </a:solidFill>
                <a:latin typeface="Monotype Corsiva" pitchFamily="66" charset="0"/>
              </a:rPr>
              <a:t>Головой вращаю смело,</a:t>
            </a:r>
            <a:br>
              <a:rPr lang="ru-RU" sz="2400" b="1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sz="2400" b="1">
                <a:solidFill>
                  <a:srgbClr val="111111"/>
                </a:solidFill>
                <a:latin typeface="Monotype Corsiva" pitchFamily="66" charset="0"/>
              </a:rPr>
              <a:t>Поклонюсь Вам до земли.</a:t>
            </a:r>
            <a:br>
              <a:rPr lang="ru-RU" sz="2400" b="1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sz="2400" b="1">
                <a:solidFill>
                  <a:srgbClr val="111111"/>
                </a:solidFill>
                <a:latin typeface="Monotype Corsiva" pitchFamily="66" charset="0"/>
              </a:rPr>
              <a:t>Дух здоровый, крепче тело,</a:t>
            </a:r>
            <a:br>
              <a:rPr lang="ru-RU" sz="2400" b="1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sz="2400" b="1">
                <a:solidFill>
                  <a:srgbClr val="111111"/>
                </a:solidFill>
                <a:latin typeface="Monotype Corsiva" pitchFamily="66" charset="0"/>
              </a:rPr>
              <a:t>С добрым утром — земляки!</a:t>
            </a:r>
            <a:br>
              <a:rPr lang="ru-RU" sz="2400" b="1">
                <a:solidFill>
                  <a:srgbClr val="111111"/>
                </a:solidFill>
                <a:latin typeface="Monotype Corsiva" pitchFamily="66" charset="0"/>
              </a:rPr>
            </a:br>
            <a:r>
              <a:rPr lang="ru-RU" sz="2400" b="1">
                <a:solidFill>
                  <a:srgbClr val="111111"/>
                </a:solidFill>
                <a:latin typeface="Monotype Corsiva" pitchFamily="66" charset="0"/>
              </a:rPr>
              <a:t/>
            </a:r>
            <a:br>
              <a:rPr lang="ru-RU" sz="2400" b="1">
                <a:solidFill>
                  <a:srgbClr val="111111"/>
                </a:solidFill>
                <a:latin typeface="Monotype Corsiva" pitchFamily="66" charset="0"/>
              </a:rPr>
            </a:br>
            <a:endParaRPr lang="ru-RU" sz="2400" b="1">
              <a:solidFill>
                <a:srgbClr val="11111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77" name="Picture 33" descr="91307b4f8fa3t"/>
          <p:cNvPicPr>
            <a:picLocks noChangeAspect="1" noChangeArrowheads="1"/>
          </p:cNvPicPr>
          <p:nvPr/>
        </p:nvPicPr>
        <p:blipFill>
          <a:blip r:embed="rId3" cstate="print"/>
          <a:srcRect r="200" b="5493"/>
          <a:stretch>
            <a:fillRect/>
          </a:stretch>
        </p:blipFill>
        <p:spPr bwMode="auto">
          <a:xfrm>
            <a:off x="179388" y="260350"/>
            <a:ext cx="3816350" cy="3816350"/>
          </a:xfrm>
          <a:prstGeom prst="rect">
            <a:avLst/>
          </a:prstGeom>
          <a:noFill/>
        </p:spPr>
      </p:pic>
      <p:pic>
        <p:nvPicPr>
          <p:cNvPr id="6178" name="Picture 34" descr="6ef2c4d023c6t"/>
          <p:cNvPicPr>
            <a:picLocks noChangeAspect="1" noChangeArrowheads="1"/>
          </p:cNvPicPr>
          <p:nvPr/>
        </p:nvPicPr>
        <p:blipFill>
          <a:blip r:embed="rId4" cstate="print"/>
          <a:srcRect b="6903"/>
          <a:stretch>
            <a:fillRect/>
          </a:stretch>
        </p:blipFill>
        <p:spPr bwMode="auto">
          <a:xfrm>
            <a:off x="5794375" y="3141663"/>
            <a:ext cx="3349625" cy="3455987"/>
          </a:xfrm>
          <a:prstGeom prst="rect">
            <a:avLst/>
          </a:prstGeom>
          <a:noFill/>
        </p:spPr>
      </p:pic>
      <p:sp>
        <p:nvSpPr>
          <p:cNvPr id="6179" name="Text Box 35"/>
          <p:cNvSpPr txBox="1">
            <a:spLocks noChangeArrowheads="1"/>
          </p:cNvSpPr>
          <p:nvPr/>
        </p:nvSpPr>
        <p:spPr bwMode="auto">
          <a:xfrm>
            <a:off x="5638800" y="152400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Monotype Corsiva" pitchFamily="66" charset="0"/>
              </a:rPr>
              <a:t>Умывание 7.50</a:t>
            </a:r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152400" y="3844925"/>
            <a:ext cx="35814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Monotype Corsiva" pitchFamily="66" charset="0"/>
              </a:rPr>
              <a:t>Снует зубная щетка,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Как по морю лодка,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Как по речке пароход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По зубам она идет,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Вверх и вниз, туда-обратно.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Счистим мы налет и пятна.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Чтобы зубки не болели,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Чтоб как зимний снег белели</a:t>
            </a:r>
          </a:p>
        </p:txBody>
      </p: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3962400" y="533400"/>
            <a:ext cx="29718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Monotype Corsiva" pitchFamily="66" charset="0"/>
              </a:rPr>
              <a:t>Волшебная водичка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На розовое личико,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Ручеек из сказки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На носик и на глазки,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Брызги из кадушки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На щечки и на ушки,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Дождичек из лейки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На лобик и на шейку.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Ливень с теплой тучки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На маленькие ручки.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Вот какой чистюля! Целуй меня, мамуля!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9" name="Picture 31" descr="0c6106eabbf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2636838"/>
            <a:ext cx="3821113" cy="3821112"/>
          </a:xfrm>
          <a:prstGeom prst="rect">
            <a:avLst/>
          </a:prstGeom>
          <a:noFill/>
        </p:spPr>
      </p:pic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6400800" y="381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Monotype Corsiva" pitchFamily="66" charset="0"/>
              </a:rPr>
              <a:t>Завтрак  8.00</a:t>
            </a: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533400" y="914400"/>
            <a:ext cx="464820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Съели завтрак, попрощались,</a:t>
            </a:r>
          </a:p>
          <a:p>
            <a:r>
              <a:rPr lang="ru-RU" sz="32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                                     Быстро в школу собирались.</a:t>
            </a:r>
          </a:p>
          <a:p>
            <a:r>
              <a:rPr lang="ru-RU" sz="32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                                     Здравствуй школа! Здравствуй класс!</a:t>
            </a:r>
          </a:p>
          <a:p>
            <a:r>
              <a:rPr lang="ru-RU" sz="32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                                     Ждёт учительница нас.</a:t>
            </a:r>
            <a:r>
              <a:rPr lang="ru-RU" sz="3200" b="1">
                <a:latin typeface="Monotype Corsiva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ru-RU" sz="3200" b="1">
              <a:latin typeface="Monotype Corsiva" pitchFamily="66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96" name="Picture 80" descr="7428d74289b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2781300"/>
            <a:ext cx="4935537" cy="3652838"/>
          </a:xfrm>
          <a:prstGeom prst="rect">
            <a:avLst/>
          </a:prstGeom>
          <a:noFill/>
        </p:spPr>
      </p:pic>
      <p:sp>
        <p:nvSpPr>
          <p:cNvPr id="9297" name="Text Box 81"/>
          <p:cNvSpPr txBox="1">
            <a:spLocks noChangeArrowheads="1"/>
          </p:cNvSpPr>
          <p:nvPr/>
        </p:nvSpPr>
        <p:spPr bwMode="auto">
          <a:xfrm>
            <a:off x="762000" y="152400"/>
            <a:ext cx="502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Monotype Corsiva" pitchFamily="66" charset="0"/>
              </a:rPr>
              <a:t>Дорога в школу   8.15-8.45</a:t>
            </a:r>
          </a:p>
        </p:txBody>
      </p:sp>
      <p:sp>
        <p:nvSpPr>
          <p:cNvPr id="9298" name="Text Box 82"/>
          <p:cNvSpPr txBox="1">
            <a:spLocks noChangeArrowheads="1"/>
          </p:cNvSpPr>
          <p:nvPr/>
        </p:nvSpPr>
        <p:spPr bwMode="auto">
          <a:xfrm>
            <a:off x="152400" y="914400"/>
            <a:ext cx="4267200" cy="500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Monotype Corsiva" pitchFamily="66" charset="0"/>
              </a:rPr>
              <a:t>Утром , по дороге в школу,</a:t>
            </a:r>
          </a:p>
          <a:p>
            <a:pPr>
              <a:spcBef>
                <a:spcPct val="50000"/>
              </a:spcBef>
            </a:pPr>
            <a:r>
              <a:rPr lang="ru-RU" sz="2800" b="1">
                <a:latin typeface="Monotype Corsiva" pitchFamily="66" charset="0"/>
              </a:rPr>
              <a:t>Свежим воздухом дышу,</a:t>
            </a:r>
          </a:p>
          <a:p>
            <a:pPr>
              <a:spcBef>
                <a:spcPct val="50000"/>
              </a:spcBef>
            </a:pPr>
            <a:r>
              <a:rPr lang="ru-RU" sz="2800" b="1">
                <a:latin typeface="Monotype Corsiva" pitchFamily="66" charset="0"/>
              </a:rPr>
              <a:t>Жду подружку  я у дома,</a:t>
            </a:r>
          </a:p>
          <a:p>
            <a:pPr>
              <a:spcBef>
                <a:spcPct val="50000"/>
              </a:spcBef>
            </a:pPr>
            <a:r>
              <a:rPr lang="ru-RU" sz="2800" b="1">
                <a:latin typeface="Monotype Corsiva" pitchFamily="66" charset="0"/>
              </a:rPr>
              <a:t>Вместе с ней теперь иду.</a:t>
            </a:r>
          </a:p>
          <a:p>
            <a:pPr>
              <a:spcBef>
                <a:spcPct val="50000"/>
              </a:spcBef>
            </a:pPr>
            <a:r>
              <a:rPr lang="ru-RU" sz="2800" b="1">
                <a:latin typeface="Monotype Corsiva" pitchFamily="66" charset="0"/>
              </a:rPr>
              <a:t>Мы немного поболтаем, </a:t>
            </a:r>
          </a:p>
          <a:p>
            <a:pPr>
              <a:spcBef>
                <a:spcPct val="50000"/>
              </a:spcBef>
            </a:pPr>
            <a:r>
              <a:rPr lang="ru-RU" sz="2800" b="1">
                <a:latin typeface="Monotype Corsiva" pitchFamily="66" charset="0"/>
              </a:rPr>
              <a:t>Посмеёмся ведь тогда</a:t>
            </a:r>
          </a:p>
          <a:p>
            <a:pPr>
              <a:spcBef>
                <a:spcPct val="50000"/>
              </a:spcBef>
            </a:pPr>
            <a:r>
              <a:rPr lang="ru-RU" sz="2800" b="1">
                <a:latin typeface="Monotype Corsiva" pitchFamily="66" charset="0"/>
              </a:rPr>
              <a:t>Нам дорога в школу длинной</a:t>
            </a:r>
          </a:p>
          <a:p>
            <a:pPr>
              <a:spcBef>
                <a:spcPct val="50000"/>
              </a:spcBef>
            </a:pPr>
            <a:r>
              <a:rPr lang="ru-RU" sz="2800" b="1">
                <a:latin typeface="Monotype Corsiva" pitchFamily="66" charset="0"/>
              </a:rPr>
              <a:t>Не наскучит никогда.</a:t>
            </a:r>
          </a:p>
        </p:txBody>
      </p:sp>
      <p:pic>
        <p:nvPicPr>
          <p:cNvPr id="9299" name="Picture 83" descr="humor1_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152400"/>
            <a:ext cx="1847850" cy="2743200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15" name="Picture 23" descr="4ca1f4b728b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76250"/>
            <a:ext cx="4103688" cy="4103688"/>
          </a:xfrm>
          <a:prstGeom prst="rect">
            <a:avLst/>
          </a:prstGeom>
          <a:noFill/>
        </p:spPr>
      </p:pic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4419600" y="762000"/>
            <a:ext cx="44958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Monotype Corsiva" pitchFamily="66" charset="0"/>
              </a:rPr>
              <a:t>Чтобы грамотнее стать…</a:t>
            </a:r>
            <a:br>
              <a:rPr lang="ru-RU" sz="3200" b="1">
                <a:latin typeface="Monotype Corsiva" pitchFamily="66" charset="0"/>
              </a:rPr>
            </a:br>
            <a:r>
              <a:rPr lang="ru-RU" sz="3200" b="1">
                <a:latin typeface="Monotype Corsiva" pitchFamily="66" charset="0"/>
              </a:rPr>
              <a:t>Надо книжки почитать</a:t>
            </a:r>
            <a:br>
              <a:rPr lang="ru-RU" sz="3200" b="1">
                <a:latin typeface="Monotype Corsiva" pitchFamily="66" charset="0"/>
              </a:rPr>
            </a:br>
            <a:r>
              <a:rPr lang="ru-RU" sz="3200" b="1">
                <a:latin typeface="Monotype Corsiva" pitchFamily="66" charset="0"/>
              </a:rPr>
              <a:t>И задачи все решить,</a:t>
            </a:r>
            <a:br>
              <a:rPr lang="ru-RU" sz="3200" b="1">
                <a:latin typeface="Monotype Corsiva" pitchFamily="66" charset="0"/>
              </a:rPr>
            </a:br>
            <a:r>
              <a:rPr lang="ru-RU" sz="3200" b="1">
                <a:latin typeface="Monotype Corsiva" pitchFamily="66" charset="0"/>
              </a:rPr>
              <a:t>Чтоб пятёрку получить!</a:t>
            </a:r>
            <a:br>
              <a:rPr lang="ru-RU" sz="3200" b="1">
                <a:latin typeface="Monotype Corsiva" pitchFamily="66" charset="0"/>
              </a:rPr>
            </a:br>
            <a:endParaRPr lang="ru-RU" sz="3200" b="1">
              <a:latin typeface="Monotype Corsiva" pitchFamily="66" charset="0"/>
            </a:endParaRP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1447800" y="152400"/>
            <a:ext cx="6553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Monotype Corsiva" pitchFamily="66" charset="0"/>
              </a:rPr>
              <a:t>Уроки 9.00-13.05</a:t>
            </a:r>
          </a:p>
        </p:txBody>
      </p:sp>
      <p:pic>
        <p:nvPicPr>
          <p:cNvPr id="8219" name="Picture 27" descr="l1_sociol_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2819400"/>
            <a:ext cx="2228850" cy="3749675"/>
          </a:xfrm>
          <a:prstGeom prst="rect">
            <a:avLst/>
          </a:prstGeom>
          <a:noFill/>
        </p:spPr>
      </p:pic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381000" y="4724400"/>
            <a:ext cx="60198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32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За звонком звенит звонок,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32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Точно в срок идёт урок,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32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Нужно очень много знать,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32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Чтоб полезным  в жизни стать.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</a:t>
            </a:r>
            <a:endParaRPr lang="ru-RU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 descr="post-53751-1221158065т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4032250" cy="3971925"/>
          </a:xfrm>
          <a:prstGeom prst="rect">
            <a:avLst/>
          </a:prstGeom>
          <a:noFill/>
        </p:spPr>
      </p:pic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4038600" y="228600"/>
            <a:ext cx="49530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32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До свиданья, школьный дом!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32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Завтра снова мы придём!</a:t>
            </a:r>
          </a:p>
          <a:p>
            <a:pPr>
              <a:spcBef>
                <a:spcPct val="50000"/>
              </a:spcBef>
            </a:pPr>
            <a:endParaRPr lang="ru-RU" sz="3200" b="1">
              <a:latin typeface="Monotype Corsiva" pitchFamily="66" charset="0"/>
            </a:endParaRP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4038600" y="1295400"/>
            <a:ext cx="4953000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Чтобы успеть сделать заданные на дом уроки, помочь в работе по дому, почитать, погулять, самостоятельно позаниматься физическими упражнениями или любимым видом спорта – в секции, нужно уметь правильно распределить время.</a:t>
            </a:r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381000" y="4191000"/>
            <a:ext cx="3429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Monotype Corsiva" pitchFamily="66" charset="0"/>
              </a:rPr>
              <a:t>13.05-13.45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3" name="Picture 53" descr="540bbb08e3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9150" y="838200"/>
            <a:ext cx="3244850" cy="3244850"/>
          </a:xfrm>
          <a:prstGeom prst="rect">
            <a:avLst/>
          </a:prstGeom>
          <a:noFill/>
        </p:spPr>
      </p:pic>
      <p:sp>
        <p:nvSpPr>
          <p:cNvPr id="10294" name="Text Box 54"/>
          <p:cNvSpPr txBox="1">
            <a:spLocks noChangeArrowheads="1"/>
          </p:cNvSpPr>
          <p:nvPr/>
        </p:nvSpPr>
        <p:spPr bwMode="auto">
          <a:xfrm>
            <a:off x="304800" y="762000"/>
            <a:ext cx="45720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3200" b="1">
                <a:latin typeface="Monotype Corsiva" pitchFamily="66" charset="0"/>
              </a:rPr>
              <a:t>Полдник съели, погуляли,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3200" b="1">
                <a:latin typeface="Monotype Corsiva" pitchFamily="66" charset="0"/>
              </a:rPr>
              <a:t>Поработали опять: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3200" b="1">
                <a:latin typeface="Monotype Corsiva" pitchFamily="66" charset="0"/>
              </a:rPr>
              <a:t>Из портфеля мы достали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3200" b="1">
                <a:latin typeface="Monotype Corsiva" pitchFamily="66" charset="0"/>
              </a:rPr>
              <a:t>Свой учебник и тетрадь. </a:t>
            </a:r>
          </a:p>
        </p:txBody>
      </p:sp>
      <p:sp>
        <p:nvSpPr>
          <p:cNvPr id="10295" name="Text Box 55"/>
          <p:cNvSpPr txBox="1">
            <a:spLocks noChangeArrowheads="1"/>
          </p:cNvSpPr>
          <p:nvPr/>
        </p:nvSpPr>
        <p:spPr bwMode="auto">
          <a:xfrm>
            <a:off x="914400" y="152400"/>
            <a:ext cx="3048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Monotype Corsiva" pitchFamily="66" charset="0"/>
              </a:rPr>
              <a:t>15.30-16.30</a:t>
            </a:r>
          </a:p>
        </p:txBody>
      </p:sp>
      <p:pic>
        <p:nvPicPr>
          <p:cNvPr id="10297" name="Picture 57" descr="девиз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124200"/>
            <a:ext cx="3429000" cy="3429000"/>
          </a:xfrm>
          <a:prstGeom prst="rect">
            <a:avLst/>
          </a:prstGeom>
          <a:noFill/>
        </p:spPr>
      </p:pic>
      <p:pic>
        <p:nvPicPr>
          <p:cNvPr id="10300" name="Picture 60" descr="4b482ecf9e64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4419600"/>
            <a:ext cx="1905000" cy="1862138"/>
          </a:xfrm>
          <a:prstGeom prst="rect">
            <a:avLst/>
          </a:prstGeom>
          <a:noFill/>
        </p:spPr>
      </p:pic>
      <p:pic>
        <p:nvPicPr>
          <p:cNvPr id="10301" name="Picture 61" descr="53f2c2f77d9a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4191000"/>
            <a:ext cx="1676400" cy="2171700"/>
          </a:xfrm>
          <a:prstGeom prst="rect">
            <a:avLst/>
          </a:prstGeom>
          <a:noFill/>
        </p:spPr>
      </p:pic>
      <p:sp>
        <p:nvSpPr>
          <p:cNvPr id="10302" name="Text Box 62"/>
          <p:cNvSpPr txBox="1">
            <a:spLocks noChangeArrowheads="1"/>
          </p:cNvSpPr>
          <p:nvPr/>
        </p:nvSpPr>
        <p:spPr bwMode="auto">
          <a:xfrm>
            <a:off x="4953000" y="1905000"/>
            <a:ext cx="213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Monotype Corsiva" pitchFamily="66" charset="0"/>
              </a:rPr>
              <a:t>13.50-14.10</a:t>
            </a:r>
          </a:p>
        </p:txBody>
      </p:sp>
    </p:spTree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BRANCHTO" val="0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</TotalTime>
  <Words>416</Words>
  <Application>Microsoft Office PowerPoint</Application>
  <PresentationFormat>Экран (4:3)</PresentationFormat>
  <Paragraphs>79</Paragraphs>
  <Slides>15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РЕКОМЕНДАЦИИ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Галина Григорьевна</cp:lastModifiedBy>
  <cp:revision>15</cp:revision>
  <cp:lastPrinted>1601-01-01T00:00:00Z</cp:lastPrinted>
  <dcterms:created xsi:type="dcterms:W3CDTF">2008-12-19T17:31:08Z</dcterms:created>
  <dcterms:modified xsi:type="dcterms:W3CDTF">2013-09-01T22:22:46Z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