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sldIdLst>
    <p:sldId id="256" r:id="rId2"/>
    <p:sldId id="257" r:id="rId3"/>
    <p:sldId id="258" r:id="rId4"/>
    <p:sldId id="263" r:id="rId5"/>
    <p:sldId id="264" r:id="rId6"/>
    <p:sldId id="259" r:id="rId7"/>
    <p:sldId id="265" r:id="rId8"/>
    <p:sldId id="315" r:id="rId9"/>
    <p:sldId id="316" r:id="rId10"/>
    <p:sldId id="321" r:id="rId11"/>
    <p:sldId id="317" r:id="rId12"/>
    <p:sldId id="318" r:id="rId13"/>
    <p:sldId id="320" r:id="rId14"/>
    <p:sldId id="319" r:id="rId15"/>
    <p:sldId id="322" r:id="rId16"/>
    <p:sldId id="323" r:id="rId17"/>
    <p:sldId id="324" r:id="rId18"/>
    <p:sldId id="325" r:id="rId19"/>
    <p:sldId id="266" r:id="rId20"/>
    <p:sldId id="267" r:id="rId21"/>
    <p:sldId id="268" r:id="rId22"/>
    <p:sldId id="284" r:id="rId23"/>
    <p:sldId id="269" r:id="rId24"/>
    <p:sldId id="260" r:id="rId25"/>
    <p:sldId id="261" r:id="rId26"/>
    <p:sldId id="285" r:id="rId27"/>
    <p:sldId id="286" r:id="rId28"/>
    <p:sldId id="289" r:id="rId29"/>
    <p:sldId id="290" r:id="rId30"/>
    <p:sldId id="292" r:id="rId31"/>
    <p:sldId id="291" r:id="rId32"/>
    <p:sldId id="293" r:id="rId33"/>
    <p:sldId id="294" r:id="rId34"/>
    <p:sldId id="295" r:id="rId35"/>
    <p:sldId id="296" r:id="rId36"/>
    <p:sldId id="297" r:id="rId37"/>
    <p:sldId id="298" r:id="rId38"/>
    <p:sldId id="309" r:id="rId39"/>
    <p:sldId id="310" r:id="rId40"/>
    <p:sldId id="299" r:id="rId41"/>
    <p:sldId id="300" r:id="rId42"/>
    <p:sldId id="270" r:id="rId43"/>
    <p:sldId id="273" r:id="rId44"/>
    <p:sldId id="274" r:id="rId45"/>
    <p:sldId id="275" r:id="rId46"/>
    <p:sldId id="287" r:id="rId47"/>
    <p:sldId id="288" r:id="rId48"/>
    <p:sldId id="271" r:id="rId49"/>
    <p:sldId id="276" r:id="rId50"/>
    <p:sldId id="280" r:id="rId51"/>
    <p:sldId id="281" r:id="rId52"/>
    <p:sldId id="302" r:id="rId53"/>
    <p:sldId id="283" r:id="rId54"/>
    <p:sldId id="303" r:id="rId55"/>
    <p:sldId id="304" r:id="rId56"/>
    <p:sldId id="305" r:id="rId57"/>
    <p:sldId id="306" r:id="rId58"/>
    <p:sldId id="307" r:id="rId59"/>
    <p:sldId id="308" r:id="rId60"/>
    <p:sldId id="311" r:id="rId61"/>
    <p:sldId id="312" r:id="rId62"/>
    <p:sldId id="313" r:id="rId63"/>
    <p:sldId id="314" r:id="rId64"/>
    <p:sldId id="301" r:id="rId65"/>
    <p:sldId id="282" r:id="rId66"/>
    <p:sldId id="262" r:id="rId6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55" autoAdjust="0"/>
    <p:restoredTop sz="94660"/>
  </p:normalViewPr>
  <p:slideViewPr>
    <p:cSldViewPr>
      <p:cViewPr varScale="1">
        <p:scale>
          <a:sx n="45" d="100"/>
          <a:sy n="45" d="100"/>
        </p:scale>
        <p:origin x="-11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8CE5C7-BB9B-4A6D-ABD9-E129DCCA0CD5}" type="datetimeFigureOut">
              <a:rPr lang="ru-RU" smtClean="0"/>
              <a:pPr/>
              <a:t>22.05.2015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681EE6-C185-40EC-80F4-968DEE2DB97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941F17-DE40-4630-8C5F-8353D25B8396}" type="slidenum">
              <a:rPr lang="ru-RU"/>
              <a:pPr/>
              <a:t>22</a:t>
            </a:fld>
            <a:endParaRPr lang="ru-RU"/>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D08B56-D088-4E7C-B089-5B1888D77E0A}" type="slidenum">
              <a:rPr lang="ru-RU"/>
              <a:pPr/>
              <a:t>26</a:t>
            </a:fld>
            <a:endParaRPr lang="ru-RU"/>
          </a:p>
        </p:txBody>
      </p:sp>
      <p:sp>
        <p:nvSpPr>
          <p:cNvPr id="27650" name="Rectangle 1026"/>
          <p:cNvSpPr>
            <a:spLocks noGrp="1" noRot="1" noChangeAspect="1" noChangeArrowheads="1" noTextEdit="1"/>
          </p:cNvSpPr>
          <p:nvPr>
            <p:ph type="sldImg"/>
          </p:nvPr>
        </p:nvSpPr>
        <p:spPr>
          <a:ln/>
        </p:spPr>
      </p:sp>
      <p:sp>
        <p:nvSpPr>
          <p:cNvPr id="27651" name="Rectangle 1027"/>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090230-235A-4508-851C-049F54F79FDA}" type="slidenum">
              <a:rPr lang="ru-RU"/>
              <a:pPr/>
              <a:t>27</a:t>
            </a:fld>
            <a:endParaRPr lang="ru-RU"/>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6FDA2F-5EF6-4589-9119-176D4012AE64}" type="slidenum">
              <a:rPr lang="ru-RU"/>
              <a:pPr/>
              <a:t>46</a:t>
            </a:fld>
            <a:endParaRPr lang="ru-RU"/>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3DB302-4CB5-47E9-8E32-BEBF9C9E34ED}" type="slidenum">
              <a:rPr lang="ru-RU"/>
              <a:pPr/>
              <a:t>50</a:t>
            </a:fld>
            <a:endParaRPr lang="ru-RU"/>
          </a:p>
        </p:txBody>
      </p:sp>
      <p:sp>
        <p:nvSpPr>
          <p:cNvPr id="23554" name="Rectangle 1026"/>
          <p:cNvSpPr>
            <a:spLocks noGrp="1" noRot="1" noChangeAspect="1" noChangeArrowheads="1" noTextEdit="1"/>
          </p:cNvSpPr>
          <p:nvPr>
            <p:ph type="sldImg"/>
          </p:nvPr>
        </p:nvSpPr>
        <p:spPr>
          <a:ln/>
        </p:spPr>
      </p:sp>
      <p:sp>
        <p:nvSpPr>
          <p:cNvPr id="23555" name="Rectangle 1027"/>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23CBC4-9848-45C6-8A55-3ECCBB407991}" type="slidenum">
              <a:rPr lang="ru-RU"/>
              <a:pPr/>
              <a:t>51</a:t>
            </a:fld>
            <a:endParaRPr lang="ru-RU"/>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0D4FDC-E189-4D10-9B8A-686DB78C8976}" type="slidenum">
              <a:rPr lang="ru-RU"/>
              <a:pPr/>
              <a:t>53</a:t>
            </a:fld>
            <a:endParaRPr lang="ru-RU"/>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11AB19-FE75-44CD-9A30-F8E9B1322195}" type="slidenum">
              <a:rPr lang="ru-RU"/>
              <a:pPr/>
              <a:t>65</a:t>
            </a:fld>
            <a:endParaRPr lang="ru-RU"/>
          </a:p>
        </p:txBody>
      </p:sp>
      <p:sp>
        <p:nvSpPr>
          <p:cNvPr id="25602" name="Rectangle 1026"/>
          <p:cNvSpPr>
            <a:spLocks noGrp="1" noRot="1" noChangeAspect="1" noChangeArrowheads="1" noTextEdit="1"/>
          </p:cNvSpPr>
          <p:nvPr>
            <p:ph type="sldImg"/>
          </p:nvPr>
        </p:nvSpPr>
        <p:spPr>
          <a:ln/>
        </p:spPr>
      </p:sp>
      <p:sp>
        <p:nvSpPr>
          <p:cNvPr id="25603" name="Rectangle 1027"/>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237D44-645C-48C5-91A3-A4823A302517}"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237D44-645C-48C5-91A3-A4823A30251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237D44-645C-48C5-91A3-A4823A302517}"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13716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D9E67FAD-5D30-4A36-9944-60F7722219DE}"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237D44-645C-48C5-91A3-A4823A30251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237D44-645C-48C5-91A3-A4823A30251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237D44-645C-48C5-91A3-A4823A30251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237D44-645C-48C5-91A3-A4823A30251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237D44-645C-48C5-91A3-A4823A30251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237D44-645C-48C5-91A3-A4823A30251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237D44-645C-48C5-91A3-A4823A30251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DBD0C81-373A-41FF-9112-C88D0CCF2B96}" type="datetimeFigureOut">
              <a:rPr lang="ru-RU" smtClean="0"/>
              <a:pPr/>
              <a:t>22.05.2015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237D44-645C-48C5-91A3-A4823A30251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DBD0C81-373A-41FF-9112-C88D0CCF2B96}" type="datetimeFigureOut">
              <a:rPr lang="ru-RU" smtClean="0"/>
              <a:pPr/>
              <a:t>22.05.2015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237D44-645C-48C5-91A3-A4823A302517}"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ideo" Target="file:///D:\9%20&#1084;&#1072;&#1103;%20&#1042;&#1099;%20&#1074;%20&#1073;&#1080;&#1090;&#1074;&#1077;%20&#1088;&#1086;&#1076;&#1080;&#1085;&#1091;%20&#1089;&#1087;&#1072;&#1089;&#1083;&#1080;\1.3gp"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D:\9%20&#1084;&#1072;&#1103;%20&#1042;&#1099;%20&#1074;%20&#1073;&#1080;&#1090;&#1074;&#1077;%20&#1088;&#1086;&#1076;&#1080;&#1085;&#1091;%20&#1089;&#1087;&#1072;&#1089;&#1083;&#1080;\10.3gp"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7.xml"/><Relationship Id="rId1" Type="http://schemas.openxmlformats.org/officeDocument/2006/relationships/audio" Target="file:///C:\Documents%20and%20Settings\&#1040;&#1076;&#1084;&#1080;&#1085;&#1080;&#1089;&#1090;&#1088;&#1072;&#1090;&#1086;&#1088;\&#1056;&#1072;&#1073;&#1086;&#1095;&#1080;&#1081;%20&#1089;&#1090;&#1086;&#1083;\&#1087;&#1086;&#1101;&#1079;&#1080;&#1103;\&#1090;&#1105;&#1084;&#1085;&#1072;&#1103;%20&#1085;&#1086;&#1095;&#1100;.mp3" TargetMode="Externa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6.xml"/><Relationship Id="rId7"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12.xml"/><Relationship Id="rId6" Type="http://schemas.openxmlformats.org/officeDocument/2006/relationships/slide" Target="slide11.xml"/><Relationship Id="rId5" Type="http://schemas.openxmlformats.org/officeDocument/2006/relationships/slide" Target="slide44.xml"/><Relationship Id="rId10" Type="http://schemas.openxmlformats.org/officeDocument/2006/relationships/image" Target="../media/image39.jpeg"/><Relationship Id="rId4" Type="http://schemas.openxmlformats.org/officeDocument/2006/relationships/slide" Target="slide23.xml"/><Relationship Id="rId9" Type="http://schemas.openxmlformats.org/officeDocument/2006/relationships/slide" Target="slide21.xml"/></Relationships>
</file>

<file path=ppt/slides/_rels/slide4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42.jpeg"/></Relationships>
</file>

<file path=ppt/slides/_rels/slide4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dic.academic.ru/dic.nsf/ruwiki/15126" TargetMode="External"/><Relationship Id="rId2" Type="http://schemas.openxmlformats.org/officeDocument/2006/relationships/hyperlink" Target="http://dic.academic.ru/dic.nsf/ruwiki/27" TargetMode="External"/><Relationship Id="rId1" Type="http://schemas.openxmlformats.org/officeDocument/2006/relationships/slideLayout" Target="../slideLayouts/slideLayout2.xml"/><Relationship Id="rId5" Type="http://schemas.openxmlformats.org/officeDocument/2006/relationships/image" Target="../media/image54.jpeg"/><Relationship Id="rId4" Type="http://schemas.openxmlformats.org/officeDocument/2006/relationships/image" Target="../media/image53.jpeg"/></Relationships>
</file>

<file path=ppt/slides/_rels/slide5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hyperlink" Target="http://dic.academic.ru/dic.nsf/ruwiki/79347" TargetMode="External"/><Relationship Id="rId7" Type="http://schemas.openxmlformats.org/officeDocument/2006/relationships/hyperlink" Target="http://dic.academic.ru/dic.nsf/ruwiki/30967" TargetMode="External"/><Relationship Id="rId2" Type="http://schemas.openxmlformats.org/officeDocument/2006/relationships/hyperlink" Target="http://dic.academic.ru/dic.nsf/ruwiki/421516" TargetMode="External"/><Relationship Id="rId1" Type="http://schemas.openxmlformats.org/officeDocument/2006/relationships/slideLayout" Target="../slideLayouts/slideLayout2.xml"/><Relationship Id="rId6" Type="http://schemas.openxmlformats.org/officeDocument/2006/relationships/hyperlink" Target="http://dic.academic.ru/dic.nsf/ruwiki/2366" TargetMode="External"/><Relationship Id="rId5" Type="http://schemas.openxmlformats.org/officeDocument/2006/relationships/hyperlink" Target="http://dic.academic.ru/dic.nsf/ruwiki/6263" TargetMode="External"/><Relationship Id="rId4" Type="http://schemas.openxmlformats.org/officeDocument/2006/relationships/hyperlink" Target="http://dic.academic.ru/dic.nsf/ruwiki/9408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D:\9%20&#1084;&#1072;&#1103;%20&#1042;&#1099;%20&#1074;%20&#1073;&#1080;&#1090;&#1074;&#1077;%20&#1088;&#1086;&#1076;&#1080;&#1085;&#1091;%20&#1089;&#1087;&#1072;&#1089;&#1083;&#1080;\2.3gp" TargetMode="External"/></Relationships>
</file>

<file path=ppt/slides/_rels/slide60.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6.xml"/><Relationship Id="rId5" Type="http://schemas.openxmlformats.org/officeDocument/2006/relationships/image" Target="../media/image63.jpeg"/><Relationship Id="rId4" Type="http://schemas.openxmlformats.org/officeDocument/2006/relationships/image" Target="../media/image62.jpeg"/></Relationships>
</file>

<file path=ppt/slides/_rels/slide6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764704"/>
            <a:ext cx="8229600" cy="1828800"/>
          </a:xfrm>
        </p:spPr>
        <p:txBody>
          <a:bodyPr>
            <a:normAutofit fontScale="90000"/>
          </a:bodyPr>
          <a:lstStyle/>
          <a:p>
            <a:r>
              <a:rPr lang="ru-RU" dirty="0" smtClean="0">
                <a:solidFill>
                  <a:schemeClr val="accent3">
                    <a:lumMod val="20000"/>
                    <a:lumOff val="80000"/>
                  </a:schemeClr>
                </a:solidFill>
              </a:rPr>
              <a:t>Война – печальней нету слова…</a:t>
            </a:r>
            <a:r>
              <a:rPr lang="ru-RU" dirty="0" smtClean="0"/>
              <a:t/>
            </a:r>
            <a:br>
              <a:rPr lang="ru-RU" dirty="0" smtClean="0"/>
            </a:br>
            <a:endParaRPr lang="ru-RU" dirty="0"/>
          </a:p>
        </p:txBody>
      </p:sp>
      <p:sp>
        <p:nvSpPr>
          <p:cNvPr id="3" name="Подзаголовок 2"/>
          <p:cNvSpPr>
            <a:spLocks noGrp="1"/>
          </p:cNvSpPr>
          <p:nvPr>
            <p:ph type="subTitle" idx="1"/>
          </p:nvPr>
        </p:nvSpPr>
        <p:spPr>
          <a:xfrm>
            <a:off x="251520" y="2924944"/>
            <a:ext cx="8568952" cy="2664296"/>
          </a:xfrm>
        </p:spPr>
        <p:txBody>
          <a:bodyPr>
            <a:normAutofit/>
          </a:bodyPr>
          <a:lstStyle/>
          <a:p>
            <a:r>
              <a:rPr lang="ru-RU" sz="4800" b="1" kern="10" dirty="0" smtClean="0">
                <a:ln w="9525">
                  <a:solidFill>
                    <a:schemeClr val="hlink"/>
                  </a:solidFill>
                  <a:round/>
                  <a:headEnd/>
                  <a:tailEnd/>
                </a:ln>
                <a:solidFill>
                  <a:schemeClr val="accent3">
                    <a:lumMod val="60000"/>
                    <a:lumOff val="40000"/>
                  </a:schemeClr>
                </a:solidFill>
                <a:effectLst>
                  <a:outerShdw dist="45791" dir="2021404" algn="ctr" rotWithShape="0">
                    <a:srgbClr val="B2B2B2">
                      <a:alpha val="80000"/>
                    </a:srgbClr>
                  </a:outerShdw>
                </a:effectLst>
                <a:latin typeface="Tahoma"/>
                <a:ea typeface="Tahoma"/>
                <a:cs typeface="Tahoma"/>
              </a:rPr>
              <a:t>ПОЭЗИЯ ПЕРИОДА</a:t>
            </a:r>
          </a:p>
          <a:p>
            <a:r>
              <a:rPr lang="ru-RU" sz="4800" b="1" kern="10" dirty="0" smtClean="0">
                <a:ln w="9525">
                  <a:solidFill>
                    <a:schemeClr val="hlink"/>
                  </a:solidFill>
                  <a:round/>
                  <a:headEnd/>
                  <a:tailEnd/>
                </a:ln>
                <a:solidFill>
                  <a:schemeClr val="accent3">
                    <a:lumMod val="60000"/>
                    <a:lumOff val="40000"/>
                  </a:schemeClr>
                </a:solidFill>
                <a:effectLst>
                  <a:outerShdw dist="45791" dir="2021404" algn="ctr" rotWithShape="0">
                    <a:srgbClr val="B2B2B2">
                      <a:alpha val="80000"/>
                    </a:srgbClr>
                  </a:outerShdw>
                </a:effectLst>
                <a:latin typeface="Tahoma"/>
                <a:ea typeface="Tahoma"/>
                <a:cs typeface="Tahoma"/>
              </a:rPr>
              <a:t> ВЕЛИКОЙ ОТЕЧЕСТВЕННОЙ ВОЙНЫ</a:t>
            </a:r>
            <a:endParaRPr lang="ru-RU" sz="4800" dirty="0">
              <a:solidFill>
                <a:schemeClr val="accent3">
                  <a:lumMod val="60000"/>
                  <a:lumOff val="4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C:\Users\club\Desktop\220px-I_Erenburg_House-Moscow,_Tverskaya_str.8.jpg"/>
          <p:cNvPicPr>
            <a:picLocks noGrp="1" noChangeAspect="1" noChangeArrowheads="1"/>
          </p:cNvPicPr>
          <p:nvPr>
            <p:ph idx="1"/>
          </p:nvPr>
        </p:nvPicPr>
        <p:blipFill>
          <a:blip r:embed="rId2" cstate="print"/>
          <a:srcRect/>
          <a:stretch>
            <a:fillRect/>
          </a:stretch>
        </p:blipFill>
        <p:spPr bwMode="auto">
          <a:xfrm>
            <a:off x="0" y="126234"/>
            <a:ext cx="9144000" cy="673176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1.3gp">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452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Сталинградская битва (45 фотографий), photo:7"/>
          <p:cNvPicPr>
            <a:picLocks noGrp="1" noChangeAspect="1" noChangeArrowheads="1"/>
          </p:cNvPicPr>
          <p:nvPr>
            <p:ph idx="1"/>
          </p:nvPr>
        </p:nvPicPr>
        <p:blipFill>
          <a:blip r:embed="rId2" cstate="print"/>
          <a:srcRect/>
          <a:stretch>
            <a:fillRect/>
          </a:stretch>
        </p:blipFill>
        <p:spPr bwMode="auto">
          <a:xfrm>
            <a:off x="0" y="0"/>
            <a:ext cx="9540552" cy="72985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Сталинградская битва (45 фотографий), photo:14"/>
          <p:cNvPicPr>
            <a:picLocks noGrp="1" noChangeAspect="1" noChangeArrowheads="1"/>
          </p:cNvPicPr>
          <p:nvPr>
            <p:ph idx="1"/>
          </p:nvPr>
        </p:nvPicPr>
        <p:blipFill>
          <a:blip r:embed="rId2" cstate="print"/>
          <a:srcRect/>
          <a:stretch>
            <a:fillRect/>
          </a:stretch>
        </p:blipFill>
        <p:spPr bwMode="auto">
          <a:xfrm>
            <a:off x="0" y="0"/>
            <a:ext cx="9144000" cy="6797040"/>
          </a:xfrm>
          <a:prstGeom prst="rect">
            <a:avLst/>
          </a:prstGeom>
          <a:noFill/>
          <a:ln w="9525">
            <a:solidFill>
              <a:srgbClr val="FF0000"/>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Страница 2 – Сергей </a:t>
            </a:r>
            <a:r>
              <a:rPr lang="ru-RU" dirty="0" err="1" smtClean="0"/>
              <a:t>Наровчатов</a:t>
            </a:r>
            <a:endParaRPr lang="ru-RU" dirty="0"/>
          </a:p>
        </p:txBody>
      </p:sp>
      <p:pic>
        <p:nvPicPr>
          <p:cNvPr id="5122" name="Picture 2" descr="C:\Users\club\Desktop\Narov4atov.jpg"/>
          <p:cNvPicPr>
            <a:picLocks noGrp="1" noChangeAspect="1" noChangeArrowheads="1"/>
          </p:cNvPicPr>
          <p:nvPr>
            <p:ph idx="1"/>
          </p:nvPr>
        </p:nvPicPr>
        <p:blipFill>
          <a:blip r:embed="rId2" cstate="print"/>
          <a:srcRect/>
          <a:stretch>
            <a:fillRect/>
          </a:stretch>
        </p:blipFill>
        <p:spPr bwMode="auto">
          <a:xfrm>
            <a:off x="2339752" y="1484784"/>
            <a:ext cx="4478744" cy="537321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10.3gp">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492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5" descr="Сталинградская битва (45 фотографий), photo:9"/>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solidFill>
              <a:srgbClr val="FF0000"/>
            </a:solid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Picture 4" descr="62m"/>
          <p:cNvPicPr>
            <a:picLocks noGrp="1" noChangeAspect="1" noChangeArrowheads="1"/>
          </p:cNvPicPr>
          <p:nvPr>
            <p:ph idx="1"/>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Страница 3 – Ольга </a:t>
            </a:r>
            <a:r>
              <a:rPr lang="ru-RU" dirty="0" err="1" smtClean="0"/>
              <a:t>Берггольц</a:t>
            </a:r>
            <a:endParaRPr lang="ru-RU" dirty="0"/>
          </a:p>
        </p:txBody>
      </p:sp>
      <p:pic>
        <p:nvPicPr>
          <p:cNvPr id="4" name="Picture 7" descr="12f"/>
          <p:cNvPicPr>
            <a:picLocks noGrp="1" noChangeAspect="1" noChangeArrowheads="1"/>
          </p:cNvPicPr>
          <p:nvPr>
            <p:ph idx="1"/>
          </p:nvPr>
        </p:nvPicPr>
        <p:blipFill>
          <a:blip r:embed="rId2" cstate="print"/>
          <a:srcRect/>
          <a:stretch>
            <a:fillRect/>
          </a:stretch>
        </p:blipFill>
        <p:spPr bwMode="auto">
          <a:xfrm>
            <a:off x="2627784" y="1747292"/>
            <a:ext cx="3628603" cy="511070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20" name="WordArt 4"/>
          <p:cNvSpPr>
            <a:spLocks noChangeArrowheads="1" noChangeShapeType="1" noTextEdit="1"/>
          </p:cNvSpPr>
          <p:nvPr/>
        </p:nvSpPr>
        <p:spPr bwMode="auto">
          <a:xfrm>
            <a:off x="1871663" y="404813"/>
            <a:ext cx="6067425" cy="1047750"/>
          </a:xfrm>
          <a:prstGeom prst="rect">
            <a:avLst/>
          </a:prstGeom>
        </p:spPr>
        <p:txBody>
          <a:bodyPr wrap="none" fromWordArt="1">
            <a:prstTxWarp prst="textPlain">
              <a:avLst>
                <a:gd name="adj" fmla="val 50000"/>
              </a:avLst>
            </a:prstTxWarp>
          </a:bodyPr>
          <a:lstStyle/>
          <a:p>
            <a:pPr algn="ctr"/>
            <a:r>
              <a:rPr lang="ru-RU" sz="3600" b="1" kern="10" spc="720">
                <a:ln w="9525">
                  <a:noFill/>
                  <a:round/>
                  <a:headEnd/>
                  <a:tailEnd/>
                </a:ln>
                <a:solidFill>
                  <a:srgbClr val="FF0000"/>
                </a:solidFill>
                <a:effectLst>
                  <a:outerShdw dist="45791" dir="3378596" algn="ctr" rotWithShape="0">
                    <a:srgbClr val="4D4D4D">
                      <a:alpha val="80000"/>
                    </a:srgbClr>
                  </a:outerShdw>
                </a:effectLst>
                <a:latin typeface="Arial"/>
                <a:cs typeface="Arial"/>
              </a:rPr>
              <a:t>" ТЫ ПОМНИШЬ, АЛЁША,</a:t>
            </a:r>
          </a:p>
          <a:p>
            <a:pPr algn="ctr"/>
            <a:r>
              <a:rPr lang="ru-RU" sz="3600" b="1" kern="10" spc="720">
                <a:ln w="9525">
                  <a:noFill/>
                  <a:round/>
                  <a:headEnd/>
                  <a:tailEnd/>
                </a:ln>
                <a:solidFill>
                  <a:srgbClr val="FF0000"/>
                </a:solidFill>
                <a:effectLst>
                  <a:outerShdw dist="45791" dir="3378596" algn="ctr" rotWithShape="0">
                    <a:srgbClr val="4D4D4D">
                      <a:alpha val="80000"/>
                    </a:srgbClr>
                  </a:outerShdw>
                </a:effectLst>
                <a:latin typeface="Arial"/>
                <a:cs typeface="Arial"/>
              </a:rPr>
              <a:t>ДОРОГИ СМОЛЕНЩИНЫ..."</a:t>
            </a:r>
          </a:p>
        </p:txBody>
      </p:sp>
      <p:pic>
        <p:nvPicPr>
          <p:cNvPr id="495624" name="Picture 8" descr="симонов"/>
          <p:cNvPicPr>
            <a:picLocks noGrp="1" noChangeAspect="1" noChangeArrowheads="1"/>
          </p:cNvPicPr>
          <p:nvPr>
            <p:ph sz="half" idx="4294967295"/>
          </p:nvPr>
        </p:nvPicPr>
        <p:blipFill>
          <a:blip r:embed="rId2" cstate="print"/>
          <a:srcRect/>
          <a:stretch>
            <a:fillRect/>
          </a:stretch>
        </p:blipFill>
        <p:spPr>
          <a:xfrm>
            <a:off x="130175" y="1844675"/>
            <a:ext cx="3649663" cy="4608513"/>
          </a:xfrm>
          <a:noFill/>
          <a:ln/>
        </p:spPr>
      </p:pic>
      <p:sp>
        <p:nvSpPr>
          <p:cNvPr id="495625" name="Text Box 9"/>
          <p:cNvSpPr txBox="1">
            <a:spLocks noChangeArrowheads="1"/>
          </p:cNvSpPr>
          <p:nvPr/>
        </p:nvSpPr>
        <p:spPr bwMode="auto">
          <a:xfrm>
            <a:off x="468313" y="6491288"/>
            <a:ext cx="2808287" cy="366712"/>
          </a:xfrm>
          <a:prstGeom prst="rect">
            <a:avLst/>
          </a:prstGeom>
          <a:noFill/>
          <a:ln w="9525">
            <a:noFill/>
            <a:miter lim="800000"/>
            <a:headEnd/>
            <a:tailEnd/>
          </a:ln>
          <a:effectLst/>
        </p:spPr>
        <p:txBody>
          <a:bodyPr>
            <a:spAutoFit/>
          </a:bodyPr>
          <a:lstStyle/>
          <a:p>
            <a:pPr>
              <a:spcBef>
                <a:spcPct val="50000"/>
              </a:spcBef>
            </a:pPr>
            <a:endParaRPr lang="ru-RU" sz="1800"/>
          </a:p>
        </p:txBody>
      </p:sp>
      <p:sp>
        <p:nvSpPr>
          <p:cNvPr id="495626" name="Text Box 10"/>
          <p:cNvSpPr txBox="1">
            <a:spLocks noChangeArrowheads="1"/>
          </p:cNvSpPr>
          <p:nvPr/>
        </p:nvSpPr>
        <p:spPr bwMode="auto">
          <a:xfrm>
            <a:off x="0" y="6491288"/>
            <a:ext cx="3851275" cy="366712"/>
          </a:xfrm>
          <a:prstGeom prst="rect">
            <a:avLst/>
          </a:prstGeom>
          <a:noFill/>
          <a:ln w="9525">
            <a:noFill/>
            <a:miter lim="800000"/>
            <a:headEnd/>
            <a:tailEnd/>
          </a:ln>
          <a:effectLst/>
        </p:spPr>
        <p:txBody>
          <a:bodyPr>
            <a:spAutoFit/>
          </a:bodyPr>
          <a:lstStyle/>
          <a:p>
            <a:pPr algn="ctr">
              <a:spcBef>
                <a:spcPct val="50000"/>
              </a:spcBef>
            </a:pPr>
            <a:r>
              <a:rPr lang="ru-RU" sz="1800" b="1"/>
              <a:t>К. СИМОНОВ. </a:t>
            </a:r>
          </a:p>
        </p:txBody>
      </p:sp>
      <p:sp>
        <p:nvSpPr>
          <p:cNvPr id="495629" name="Text Box 13"/>
          <p:cNvSpPr txBox="1">
            <a:spLocks noChangeArrowheads="1"/>
          </p:cNvSpPr>
          <p:nvPr/>
        </p:nvSpPr>
        <p:spPr bwMode="auto">
          <a:xfrm>
            <a:off x="3779838" y="1412875"/>
            <a:ext cx="5040312" cy="5273675"/>
          </a:xfrm>
          <a:prstGeom prst="rect">
            <a:avLst/>
          </a:prstGeom>
          <a:noFill/>
          <a:ln w="9525">
            <a:noFill/>
            <a:miter lim="800000"/>
            <a:headEnd/>
            <a:tailEnd/>
          </a:ln>
          <a:effectLst/>
        </p:spPr>
        <p:txBody>
          <a:bodyPr>
            <a:spAutoFit/>
          </a:bodyPr>
          <a:lstStyle/>
          <a:p>
            <a:pPr>
              <a:spcBef>
                <a:spcPct val="50000"/>
              </a:spcBef>
            </a:pPr>
            <a:r>
              <a:rPr lang="ru-RU" b="1">
                <a:solidFill>
                  <a:schemeClr val="bg1"/>
                </a:solidFill>
              </a:rPr>
              <a:t>Стихотворение адресовано другу и</a:t>
            </a:r>
            <a:r>
              <a:rPr lang="ru-RU" sz="1800">
                <a:solidFill>
                  <a:schemeClr val="bg1"/>
                </a:solidFill>
              </a:rPr>
              <a:t> </a:t>
            </a:r>
            <a:r>
              <a:rPr lang="ru-RU" b="1">
                <a:solidFill>
                  <a:schemeClr val="bg1"/>
                </a:solidFill>
              </a:rPr>
              <a:t>товарищу по литературной судьбе А.А.Суркову.</a:t>
            </a:r>
          </a:p>
          <a:p>
            <a:pPr>
              <a:spcBef>
                <a:spcPct val="50000"/>
              </a:spcBef>
            </a:pPr>
            <a:r>
              <a:rPr lang="ru-RU" b="1">
                <a:solidFill>
                  <a:schemeClr val="bg1"/>
                </a:solidFill>
              </a:rPr>
              <a:t>Торжественный пафос соединяется с тонким лиризмом.</a:t>
            </a:r>
          </a:p>
          <a:p>
            <a:pPr>
              <a:spcBef>
                <a:spcPct val="50000"/>
              </a:spcBef>
            </a:pPr>
            <a:r>
              <a:rPr lang="ru-RU" b="1">
                <a:solidFill>
                  <a:schemeClr val="bg1"/>
                </a:solidFill>
              </a:rPr>
              <a:t>Нас пули с тобой пока ещё милуют, но трижды поверив, что жизнь уже вся, я всё -таки горд был за самую милую</a:t>
            </a:r>
            <a:r>
              <a:rPr lang="ru-RU" sz="1600" b="1">
                <a:solidFill>
                  <a:schemeClr val="bg1"/>
                </a:solidFill>
              </a:rPr>
              <a:t>, ЗА</a:t>
            </a:r>
            <a:r>
              <a:rPr lang="ru-RU" b="1">
                <a:solidFill>
                  <a:schemeClr val="bg1"/>
                </a:solidFill>
              </a:rPr>
              <a:t> русскую землю, где я родился.</a:t>
            </a:r>
          </a:p>
          <a:p>
            <a:pPr>
              <a:spcBef>
                <a:spcPct val="50000"/>
              </a:spcBef>
            </a:pPr>
            <a:r>
              <a:rPr lang="ru-RU" b="1">
                <a:solidFill>
                  <a:schemeClr val="bg1"/>
                </a:solidFill>
              </a:rPr>
              <a:t>Поэтично, с душевной болью воспевает поэт родную природу, деревню.</a:t>
            </a:r>
          </a:p>
          <a:p>
            <a:pPr>
              <a:spcBef>
                <a:spcPct val="50000"/>
              </a:spcBef>
            </a:pPr>
            <a:r>
              <a:rPr lang="ru-RU" b="1">
                <a:solidFill>
                  <a:schemeClr val="bg1"/>
                </a:solidFill>
              </a:rPr>
              <a:t>Чувство надежды, вера и любовь к Отчизне не покидают его.</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28600"/>
            <a:ext cx="8229600" cy="1143000"/>
          </a:xfrm>
        </p:spPr>
        <p:txBody>
          <a:bodyPr/>
          <a:lstStyle/>
          <a:p>
            <a:r>
              <a:rPr lang="ru-RU">
                <a:latin typeface="Arial" charset="0"/>
              </a:rPr>
              <a:t>Эпиграф:</a:t>
            </a:r>
          </a:p>
        </p:txBody>
      </p:sp>
      <p:pic>
        <p:nvPicPr>
          <p:cNvPr id="23556" name="Picture 4" descr="ee37eb90a28ba4ca9bf21832245"/>
          <p:cNvPicPr>
            <a:picLocks noGrp="1" noChangeAspect="1" noChangeArrowheads="1"/>
          </p:cNvPicPr>
          <p:nvPr>
            <p:ph type="body" idx="1"/>
          </p:nvPr>
        </p:nvPicPr>
        <p:blipFill>
          <a:blip r:embed="rId2" cstate="print"/>
          <a:srcRect/>
          <a:stretch>
            <a:fillRect/>
          </a:stretch>
        </p:blipFill>
        <p:spPr>
          <a:xfrm>
            <a:off x="990600" y="1089025"/>
            <a:ext cx="7162800" cy="5006975"/>
          </a:xfrm>
          <a:noFill/>
          <a:ln/>
        </p:spPr>
      </p:pic>
      <p:sp>
        <p:nvSpPr>
          <p:cNvPr id="23558" name="Rectangle 6"/>
          <p:cNvSpPr>
            <a:spLocks noChangeArrowheads="1"/>
          </p:cNvSpPr>
          <p:nvPr/>
        </p:nvSpPr>
        <p:spPr bwMode="auto">
          <a:xfrm>
            <a:off x="2286000" y="1600200"/>
            <a:ext cx="3657600" cy="3298825"/>
          </a:xfrm>
          <a:prstGeom prst="rect">
            <a:avLst/>
          </a:prstGeom>
          <a:noFill/>
          <a:ln w="9525">
            <a:noFill/>
            <a:miter lim="800000"/>
            <a:headEnd/>
            <a:tailEnd/>
          </a:ln>
          <a:effectLst/>
        </p:spPr>
        <p:txBody>
          <a:bodyPr anchor="ctr">
            <a:spAutoFit/>
          </a:bodyPr>
          <a:lstStyle/>
          <a:p>
            <a:pPr indent="449263" algn="ctr"/>
            <a:r>
              <a:rPr lang="ru-RU" sz="2100">
                <a:solidFill>
                  <a:srgbClr val="FF0000"/>
                </a:solidFill>
                <a:latin typeface="Monotype Corsiva" pitchFamily="66" charset="0"/>
              </a:rPr>
              <a:t>Война – жесточе нету слова,</a:t>
            </a:r>
          </a:p>
          <a:p>
            <a:pPr indent="449263" algn="ctr"/>
            <a:r>
              <a:rPr lang="ru-RU" sz="2100">
                <a:solidFill>
                  <a:srgbClr val="FF0000"/>
                </a:solidFill>
                <a:latin typeface="Monotype Corsiva" pitchFamily="66" charset="0"/>
              </a:rPr>
              <a:t>Война – печальней нету слова,</a:t>
            </a:r>
          </a:p>
          <a:p>
            <a:pPr indent="449263" algn="ctr"/>
            <a:r>
              <a:rPr lang="ru-RU" sz="2100">
                <a:solidFill>
                  <a:srgbClr val="FF0000"/>
                </a:solidFill>
                <a:latin typeface="Monotype Corsiva" pitchFamily="66" charset="0"/>
              </a:rPr>
              <a:t>Война – святее нету слова</a:t>
            </a:r>
          </a:p>
          <a:p>
            <a:pPr indent="449263" algn="ctr"/>
            <a:r>
              <a:rPr lang="ru-RU" sz="2100">
                <a:solidFill>
                  <a:srgbClr val="FF0000"/>
                </a:solidFill>
                <a:latin typeface="Monotype Corsiva" pitchFamily="66" charset="0"/>
              </a:rPr>
              <a:t>В тоске и славе этих лет,</a:t>
            </a:r>
          </a:p>
          <a:p>
            <a:pPr indent="449263" algn="ctr"/>
            <a:r>
              <a:rPr lang="ru-RU" sz="2100">
                <a:solidFill>
                  <a:srgbClr val="FF0000"/>
                </a:solidFill>
                <a:latin typeface="Monotype Corsiva" pitchFamily="66" charset="0"/>
              </a:rPr>
              <a:t>И на устах у нас иного</a:t>
            </a:r>
          </a:p>
          <a:p>
            <a:pPr indent="449263" algn="ctr"/>
            <a:r>
              <a:rPr lang="ru-RU" sz="2100">
                <a:solidFill>
                  <a:srgbClr val="FF0000"/>
                </a:solidFill>
                <a:latin typeface="Monotype Corsiva" pitchFamily="66" charset="0"/>
              </a:rPr>
              <a:t>Ещё не может быть и нет…</a:t>
            </a:r>
          </a:p>
          <a:p>
            <a:pPr indent="449263" algn="ctr"/>
            <a:endParaRPr lang="ru-RU" sz="2100">
              <a:solidFill>
                <a:srgbClr val="FF0000"/>
              </a:solidFill>
              <a:latin typeface="Monotype Corsiva" pitchFamily="66" charset="0"/>
            </a:endParaRPr>
          </a:p>
          <a:p>
            <a:pPr indent="449263" algn="ctr"/>
            <a:r>
              <a:rPr lang="ru-RU" sz="2100">
                <a:solidFill>
                  <a:srgbClr val="FF0000"/>
                </a:solidFill>
                <a:latin typeface="Monotype Corsiva" pitchFamily="66" charset="0"/>
              </a:rPr>
              <a:t>    А.Твардовский</a:t>
            </a:r>
          </a:p>
          <a:p>
            <a:pPr indent="449263" algn="ctr" eaLnBrk="0" hangingPunct="0"/>
            <a:endParaRPr lang="ru-RU" sz="2100">
              <a:solidFill>
                <a:srgbClr val="FF0000"/>
              </a:solidFill>
              <a:latin typeface="Monotype Corsiva" pitchFamily="66" charset="0"/>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800" fill="hold">
                                          <p:stCondLst>
                                            <p:cond delay="0"/>
                                          </p:stCondLst>
                                        </p:cTn>
                                        <p:tgtEl>
                                          <p:spTgt spid="23554"/>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2355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6" name="WordArt 4"/>
          <p:cNvSpPr>
            <a:spLocks noChangeArrowheads="1" noChangeShapeType="1" noTextEdit="1"/>
          </p:cNvSpPr>
          <p:nvPr/>
        </p:nvSpPr>
        <p:spPr bwMode="auto">
          <a:xfrm>
            <a:off x="3319463" y="476250"/>
            <a:ext cx="3197225" cy="792163"/>
          </a:xfrm>
          <a:prstGeom prst="rect">
            <a:avLst/>
          </a:prstGeom>
        </p:spPr>
        <p:txBody>
          <a:bodyPr wrap="none" fromWordArt="1">
            <a:prstTxWarp prst="textPlain">
              <a:avLst>
                <a:gd name="adj" fmla="val 50000"/>
              </a:avLst>
            </a:prstTxWarp>
          </a:bodyPr>
          <a:lstStyle/>
          <a:p>
            <a:pPr algn="ctr"/>
            <a:r>
              <a:rPr lang="ru-RU" sz="3600" b="1" kern="10" spc="720">
                <a:ln w="9525">
                  <a:noFill/>
                  <a:round/>
                  <a:headEnd/>
                  <a:tailEnd/>
                </a:ln>
                <a:solidFill>
                  <a:srgbClr val="FF0000"/>
                </a:solidFill>
                <a:effectLst>
                  <a:outerShdw dist="45791" dir="3378596" algn="ctr" rotWithShape="0">
                    <a:srgbClr val="4D4D4D">
                      <a:alpha val="80000"/>
                    </a:srgbClr>
                  </a:outerShdw>
                </a:effectLst>
                <a:latin typeface="Arial"/>
                <a:cs typeface="Arial"/>
              </a:rPr>
              <a:t>"ЖДИ  МЕНЯ"</a:t>
            </a:r>
          </a:p>
        </p:txBody>
      </p:sp>
      <p:sp>
        <p:nvSpPr>
          <p:cNvPr id="499720" name="Text Box 8"/>
          <p:cNvSpPr txBox="1">
            <a:spLocks noChangeArrowheads="1"/>
          </p:cNvSpPr>
          <p:nvPr/>
        </p:nvSpPr>
        <p:spPr bwMode="auto">
          <a:xfrm>
            <a:off x="4859338" y="1844675"/>
            <a:ext cx="4033837" cy="4968875"/>
          </a:xfrm>
          <a:prstGeom prst="rect">
            <a:avLst/>
          </a:prstGeom>
          <a:noFill/>
          <a:ln w="9525">
            <a:noFill/>
            <a:miter lim="800000"/>
            <a:headEnd/>
            <a:tailEnd/>
          </a:ln>
          <a:effectLst/>
        </p:spPr>
        <p:txBody>
          <a:bodyPr>
            <a:spAutoFit/>
          </a:bodyPr>
          <a:lstStyle/>
          <a:p>
            <a:pPr algn="just"/>
            <a:r>
              <a:rPr lang="ru-RU" b="1" dirty="0">
                <a:solidFill>
                  <a:schemeClr val="bg1"/>
                </a:solidFill>
              </a:rPr>
              <a:t>	СТИХОТВОРЕНИЕ ПРОНИЗАНО</a:t>
            </a:r>
            <a:r>
              <a:rPr lang="ru-RU" sz="1800" dirty="0">
                <a:solidFill>
                  <a:schemeClr val="bg1"/>
                </a:solidFill>
              </a:rPr>
              <a:t> </a:t>
            </a:r>
            <a:r>
              <a:rPr lang="ru-RU" b="1" dirty="0">
                <a:solidFill>
                  <a:schemeClr val="bg1"/>
                </a:solidFill>
              </a:rPr>
              <a:t>ГЛУБОКИМ ЛИРИЗМОМ.</a:t>
            </a:r>
            <a:r>
              <a:rPr lang="ru-RU" dirty="0">
                <a:solidFill>
                  <a:schemeClr val="bg1"/>
                </a:solidFill>
              </a:rPr>
              <a:t> </a:t>
            </a:r>
            <a:r>
              <a:rPr lang="ru-RU" b="1" dirty="0">
                <a:solidFill>
                  <a:schemeClr val="bg1"/>
                </a:solidFill>
              </a:rPr>
              <a:t>ОБРАЩЁННОЕ АВТОРОМ К КОНКРЕТНОЙ ЖЕНЩИНЕ – АКТРИСЕ В.СЕРОВОЙ, ОНО СТАЛО ИСПОВЕДАЛЬНЫМ ПОСЛАНИЕМ ВСЕХ ЛЮБЯЩИХ КО ВСЕМ ЛЮБИМЫМ. ВОТ ПОЧЕМУ ПОЭТ ЗАКЛИНАЕТ ДОРОГУЮ ДЛЯ НЕГО ЖЕНЩИНУ ЖДАТЬ ЕГО , НЕСМОТРЯ НИ НА ЧТО, И ОБЕЩАЕТ ЕЙ ВЕРНУТЬСЯ «ВСЕМ СМЕРТЯМ НАЗЛО</a:t>
            </a:r>
            <a:r>
              <a:rPr lang="ru-RU" sz="1800" b="1" dirty="0">
                <a:solidFill>
                  <a:schemeClr val="bg1"/>
                </a:solidFill>
              </a:rPr>
              <a:t>»</a:t>
            </a:r>
            <a:r>
              <a:rPr lang="ru-RU" sz="1800" dirty="0"/>
              <a:t> </a:t>
            </a:r>
            <a:r>
              <a:rPr lang="ru-RU" b="1" dirty="0">
                <a:solidFill>
                  <a:srgbClr val="FF9900"/>
                </a:solidFill>
              </a:rPr>
              <a:t> </a:t>
            </a:r>
          </a:p>
        </p:txBody>
      </p:sp>
      <p:pic>
        <p:nvPicPr>
          <p:cNvPr id="499721" name="Picture 9" descr="serova"/>
          <p:cNvPicPr>
            <a:picLocks noChangeAspect="1" noChangeArrowheads="1"/>
          </p:cNvPicPr>
          <p:nvPr/>
        </p:nvPicPr>
        <p:blipFill>
          <a:blip r:embed="rId2" cstate="print"/>
          <a:srcRect/>
          <a:stretch>
            <a:fillRect/>
          </a:stretch>
        </p:blipFill>
        <p:spPr bwMode="auto">
          <a:xfrm>
            <a:off x="755650" y="1844675"/>
            <a:ext cx="3427413" cy="487997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4" name="WordArt 4"/>
          <p:cNvSpPr>
            <a:spLocks noChangeArrowheads="1" noChangeShapeType="1" noTextEdit="1"/>
          </p:cNvSpPr>
          <p:nvPr/>
        </p:nvSpPr>
        <p:spPr bwMode="auto">
          <a:xfrm>
            <a:off x="468313" y="476250"/>
            <a:ext cx="8351837" cy="1008063"/>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ru-RU" sz="3600" b="1" kern="10">
                <a:ln w="9525">
                  <a:round/>
                  <a:headEnd/>
                  <a:tailEnd/>
                </a:ln>
                <a:solidFill>
                  <a:srgbClr val="CC3300">
                    <a:alpha val="99001"/>
                  </a:srgbClr>
                </a:solidFill>
                <a:latin typeface="Times New Roman"/>
                <a:cs typeface="Times New Roman"/>
              </a:rPr>
              <a:t>ПЕРО БЫЛО ПРИРАВНЕНО К ШТЫКУ</a:t>
            </a:r>
          </a:p>
        </p:txBody>
      </p:sp>
      <p:sp>
        <p:nvSpPr>
          <p:cNvPr id="501765" name="Text Box 5"/>
          <p:cNvSpPr txBox="1">
            <a:spLocks noChangeArrowheads="1"/>
          </p:cNvSpPr>
          <p:nvPr/>
        </p:nvSpPr>
        <p:spPr bwMode="auto">
          <a:xfrm>
            <a:off x="539750" y="2492375"/>
            <a:ext cx="8280400" cy="3260725"/>
          </a:xfrm>
          <a:prstGeom prst="rect">
            <a:avLst/>
          </a:prstGeom>
          <a:noFill/>
          <a:ln w="9525">
            <a:noFill/>
            <a:miter lim="800000"/>
            <a:headEnd/>
            <a:tailEnd/>
          </a:ln>
          <a:effectLst/>
        </p:spPr>
        <p:txBody>
          <a:bodyPr>
            <a:spAutoFit/>
          </a:bodyPr>
          <a:lstStyle/>
          <a:p>
            <a:r>
              <a:rPr lang="ru-RU" sz="2800" b="1">
                <a:solidFill>
                  <a:schemeClr val="bg1"/>
                </a:solidFill>
              </a:rPr>
              <a:t>ИЗ ОБРАЩЕНИЯ БЕЛОРУССКИХ ПАРТИЗАН К</a:t>
            </a:r>
            <a:r>
              <a:rPr lang="ru-RU" sz="2800">
                <a:solidFill>
                  <a:schemeClr val="bg1"/>
                </a:solidFill>
              </a:rPr>
              <a:t> </a:t>
            </a:r>
            <a:r>
              <a:rPr lang="ru-RU" sz="2800" b="1">
                <a:solidFill>
                  <a:schemeClr val="bg1"/>
                </a:solidFill>
              </a:rPr>
              <a:t>СВОЕМУ</a:t>
            </a:r>
            <a:r>
              <a:rPr lang="ru-RU" sz="2800">
                <a:solidFill>
                  <a:schemeClr val="bg1"/>
                </a:solidFill>
              </a:rPr>
              <a:t> </a:t>
            </a:r>
            <a:r>
              <a:rPr lang="ru-RU" sz="2800" b="1">
                <a:solidFill>
                  <a:schemeClr val="bg1"/>
                </a:solidFill>
              </a:rPr>
              <a:t>КОМАНДОВАНИЮ:</a:t>
            </a:r>
          </a:p>
          <a:p>
            <a:endParaRPr lang="ru-RU" sz="2400" b="1">
              <a:solidFill>
                <a:schemeClr val="bg1"/>
              </a:solidFill>
            </a:endParaRPr>
          </a:p>
          <a:p>
            <a:r>
              <a:rPr lang="ru-RU" sz="3200" b="1">
                <a:solidFill>
                  <a:schemeClr val="bg1"/>
                </a:solidFill>
              </a:rPr>
              <a:t>«ПРИШЛИТЕ ПЕСНЮ. ОРУЖИЕ МОЖНО ОТНЯТЬ У ВРАГА. ПЕСНЮ У ВРАГА НЕ ОТНИМЕШЬ. ПРИШЛИТЕ ПЕСНЮ»</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22" name="Rectangle 6"/>
          <p:cNvSpPr>
            <a:spLocks noGrp="1" noChangeArrowheads="1"/>
          </p:cNvSpPr>
          <p:nvPr>
            <p:ph type="title"/>
          </p:nvPr>
        </p:nvSpPr>
        <p:spPr/>
        <p:txBody>
          <a:bodyPr/>
          <a:lstStyle/>
          <a:p>
            <a:r>
              <a:rPr lang="ru-RU"/>
              <a:t>Мотивы военной лирики:</a:t>
            </a:r>
          </a:p>
        </p:txBody>
      </p:sp>
      <p:sp>
        <p:nvSpPr>
          <p:cNvPr id="9223" name="Rectangle 7"/>
          <p:cNvSpPr>
            <a:spLocks noGrp="1" noChangeArrowheads="1"/>
          </p:cNvSpPr>
          <p:nvPr>
            <p:ph type="body" idx="1"/>
          </p:nvPr>
        </p:nvSpPr>
        <p:spPr/>
        <p:txBody>
          <a:bodyPr/>
          <a:lstStyle/>
          <a:p>
            <a:r>
              <a:rPr lang="ru-RU" sz="2800"/>
              <a:t>Родина,</a:t>
            </a:r>
          </a:p>
          <a:p>
            <a:r>
              <a:rPr lang="ru-RU" sz="2800"/>
              <a:t>война,</a:t>
            </a:r>
          </a:p>
          <a:p>
            <a:r>
              <a:rPr lang="ru-RU" sz="2800"/>
              <a:t>смерть и бессмертие,</a:t>
            </a:r>
          </a:p>
          <a:p>
            <a:r>
              <a:rPr lang="ru-RU" sz="2800"/>
              <a:t>ненависть к врагу,</a:t>
            </a:r>
          </a:p>
          <a:p>
            <a:r>
              <a:rPr lang="ru-RU" sz="2800"/>
              <a:t>боевое братство и товарищество,</a:t>
            </a:r>
          </a:p>
          <a:p>
            <a:r>
              <a:rPr lang="ru-RU" sz="2800"/>
              <a:t>любовь и верность,</a:t>
            </a:r>
          </a:p>
          <a:p>
            <a:r>
              <a:rPr lang="ru-RU" sz="2800"/>
              <a:t>мечта о победе,</a:t>
            </a:r>
          </a:p>
          <a:p>
            <a:r>
              <a:rPr lang="ru-RU" sz="2800"/>
              <a:t>раздумья о судьбе народа.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23">
                                            <p:txEl>
                                              <p:pRg st="0" end="0"/>
                                            </p:txEl>
                                          </p:spTgt>
                                        </p:tgtEl>
                                        <p:attrNameLst>
                                          <p:attrName>style.visibility</p:attrName>
                                        </p:attrNameLst>
                                      </p:cBhvr>
                                      <p:to>
                                        <p:strVal val="visible"/>
                                      </p:to>
                                    </p:set>
                                    <p:anim calcmode="lin" valueType="num">
                                      <p:cBhvr additive="base">
                                        <p:cTn id="7" dur="500" fill="hold"/>
                                        <p:tgtEl>
                                          <p:spTgt spid="92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223">
                                            <p:txEl>
                                              <p:pRg st="1" end="1"/>
                                            </p:txEl>
                                          </p:spTgt>
                                        </p:tgtEl>
                                        <p:attrNameLst>
                                          <p:attrName>style.visibility</p:attrName>
                                        </p:attrNameLst>
                                      </p:cBhvr>
                                      <p:to>
                                        <p:strVal val="visible"/>
                                      </p:to>
                                    </p:set>
                                    <p:anim calcmode="lin" valueType="num">
                                      <p:cBhvr additive="base">
                                        <p:cTn id="13" dur="500" fill="hold"/>
                                        <p:tgtEl>
                                          <p:spTgt spid="922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2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223">
                                            <p:txEl>
                                              <p:pRg st="2" end="2"/>
                                            </p:txEl>
                                          </p:spTgt>
                                        </p:tgtEl>
                                        <p:attrNameLst>
                                          <p:attrName>style.visibility</p:attrName>
                                        </p:attrNameLst>
                                      </p:cBhvr>
                                      <p:to>
                                        <p:strVal val="visible"/>
                                      </p:to>
                                    </p:set>
                                    <p:anim calcmode="lin" valueType="num">
                                      <p:cBhvr additive="base">
                                        <p:cTn id="19" dur="500" fill="hold"/>
                                        <p:tgtEl>
                                          <p:spTgt spid="922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2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223">
                                            <p:txEl>
                                              <p:pRg st="3" end="3"/>
                                            </p:txEl>
                                          </p:spTgt>
                                        </p:tgtEl>
                                        <p:attrNameLst>
                                          <p:attrName>style.visibility</p:attrName>
                                        </p:attrNameLst>
                                      </p:cBhvr>
                                      <p:to>
                                        <p:strVal val="visible"/>
                                      </p:to>
                                    </p:set>
                                    <p:anim calcmode="lin" valueType="num">
                                      <p:cBhvr additive="base">
                                        <p:cTn id="25" dur="500" fill="hold"/>
                                        <p:tgtEl>
                                          <p:spTgt spid="922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22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223">
                                            <p:txEl>
                                              <p:pRg st="4" end="4"/>
                                            </p:txEl>
                                          </p:spTgt>
                                        </p:tgtEl>
                                        <p:attrNameLst>
                                          <p:attrName>style.visibility</p:attrName>
                                        </p:attrNameLst>
                                      </p:cBhvr>
                                      <p:to>
                                        <p:strVal val="visible"/>
                                      </p:to>
                                    </p:set>
                                    <p:anim calcmode="lin" valueType="num">
                                      <p:cBhvr additive="base">
                                        <p:cTn id="31" dur="500" fill="hold"/>
                                        <p:tgtEl>
                                          <p:spTgt spid="922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22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223">
                                            <p:txEl>
                                              <p:pRg st="5" end="5"/>
                                            </p:txEl>
                                          </p:spTgt>
                                        </p:tgtEl>
                                        <p:attrNameLst>
                                          <p:attrName>style.visibility</p:attrName>
                                        </p:attrNameLst>
                                      </p:cBhvr>
                                      <p:to>
                                        <p:strVal val="visible"/>
                                      </p:to>
                                    </p:set>
                                    <p:anim calcmode="lin" valueType="num">
                                      <p:cBhvr additive="base">
                                        <p:cTn id="37" dur="500" fill="hold"/>
                                        <p:tgtEl>
                                          <p:spTgt spid="922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22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223">
                                            <p:txEl>
                                              <p:pRg st="6" end="6"/>
                                            </p:txEl>
                                          </p:spTgt>
                                        </p:tgtEl>
                                        <p:attrNameLst>
                                          <p:attrName>style.visibility</p:attrName>
                                        </p:attrNameLst>
                                      </p:cBhvr>
                                      <p:to>
                                        <p:strVal val="visible"/>
                                      </p:to>
                                    </p:set>
                                    <p:anim calcmode="lin" valueType="num">
                                      <p:cBhvr additive="base">
                                        <p:cTn id="43" dur="500" fill="hold"/>
                                        <p:tgtEl>
                                          <p:spTgt spid="922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22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223">
                                            <p:txEl>
                                              <p:pRg st="7" end="7"/>
                                            </p:txEl>
                                          </p:spTgt>
                                        </p:tgtEl>
                                        <p:attrNameLst>
                                          <p:attrName>style.visibility</p:attrName>
                                        </p:attrNameLst>
                                      </p:cBhvr>
                                      <p:to>
                                        <p:strVal val="visible"/>
                                      </p:to>
                                    </p:set>
                                    <p:anim calcmode="lin" valueType="num">
                                      <p:cBhvr additive="base">
                                        <p:cTn id="49" dur="500" fill="hold"/>
                                        <p:tgtEl>
                                          <p:spTgt spid="922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22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17" name="Rectangle 13"/>
          <p:cNvSpPr>
            <a:spLocks noGrp="1" noChangeArrowheads="1"/>
          </p:cNvSpPr>
          <p:nvPr>
            <p:ph type="body" sz="half" idx="4294967295"/>
          </p:nvPr>
        </p:nvSpPr>
        <p:spPr>
          <a:xfrm>
            <a:off x="4859338" y="2205038"/>
            <a:ext cx="3744912" cy="4043362"/>
          </a:xfrm>
        </p:spPr>
        <p:txBody>
          <a:bodyPr/>
          <a:lstStyle/>
          <a:p>
            <a:pPr>
              <a:lnSpc>
                <a:spcPct val="80000"/>
              </a:lnSpc>
            </a:pPr>
            <a:r>
              <a:rPr lang="ru-RU" sz="2400" b="1">
                <a:solidFill>
                  <a:schemeClr val="bg1"/>
                </a:solidFill>
              </a:rPr>
              <a:t>В ЧАСЫ КОРОТКОГО</a:t>
            </a:r>
            <a:r>
              <a:rPr lang="ru-RU" sz="1800" b="1">
                <a:solidFill>
                  <a:schemeClr val="bg1"/>
                </a:solidFill>
              </a:rPr>
              <a:t> </a:t>
            </a:r>
            <a:r>
              <a:rPr lang="ru-RU" sz="2400" b="1">
                <a:solidFill>
                  <a:schemeClr val="bg1"/>
                </a:solidFill>
              </a:rPr>
              <a:t>ОТДЫХА СОЛДАТ ДУМАЛ О ДОМЕ, О ТОМ, ЧТО ЕГО ЖДУТ, ЛЮБЯТ, И ПОЭТОМУ ОН ДОЛЖЕН НЕПРЕМЕННО ВЕРНУТЬСЯ. ВЕРНУТЬСЯ РАДИ МАЛЕНЬКОГО СЫНА</a:t>
            </a:r>
          </a:p>
        </p:txBody>
      </p:sp>
      <p:sp>
        <p:nvSpPr>
          <p:cNvPr id="507918" name="WordArt 14"/>
          <p:cNvSpPr>
            <a:spLocks noChangeArrowheads="1" noChangeShapeType="1" noTextEdit="1"/>
          </p:cNvSpPr>
          <p:nvPr/>
        </p:nvSpPr>
        <p:spPr bwMode="auto">
          <a:xfrm>
            <a:off x="1763713" y="333375"/>
            <a:ext cx="6121400" cy="1223963"/>
          </a:xfrm>
          <a:prstGeom prst="rect">
            <a:avLst/>
          </a:prstGeom>
        </p:spPr>
        <p:txBody>
          <a:bodyPr wrap="none" fromWordArt="1">
            <a:prstTxWarp prst="textPlain">
              <a:avLst>
                <a:gd name="adj" fmla="val 50000"/>
              </a:avLst>
            </a:prstTxWarp>
          </a:bodyPr>
          <a:lstStyle/>
          <a:p>
            <a:pPr algn="ctr"/>
            <a:r>
              <a:rPr lang="ru-RU" sz="2800" b="1" kern="10" spc="560">
                <a:ln w="9525">
                  <a:noFill/>
                  <a:round/>
                  <a:headEnd/>
                  <a:tailEnd/>
                </a:ln>
                <a:solidFill>
                  <a:srgbClr val="3366FF"/>
                </a:solidFill>
                <a:effectLst>
                  <a:outerShdw dist="45791" dir="3378596" algn="ctr" rotWithShape="0">
                    <a:srgbClr val="4D4D4D">
                      <a:alpha val="80000"/>
                    </a:srgbClr>
                  </a:outerShdw>
                </a:effectLst>
                <a:latin typeface="Arial"/>
                <a:cs typeface="Arial"/>
              </a:rPr>
              <a:t>ТЫ МЕНЯ ЖДЁШЬ -</a:t>
            </a:r>
          </a:p>
          <a:p>
            <a:pPr algn="ctr"/>
            <a:r>
              <a:rPr lang="ru-RU" sz="2800" b="1" kern="10" spc="560">
                <a:ln w="9525">
                  <a:noFill/>
                  <a:round/>
                  <a:headEnd/>
                  <a:tailEnd/>
                </a:ln>
                <a:solidFill>
                  <a:srgbClr val="3366FF"/>
                </a:solidFill>
                <a:effectLst>
                  <a:outerShdw dist="45791" dir="3378596" algn="ctr" rotWithShape="0">
                    <a:srgbClr val="4D4D4D">
                      <a:alpha val="80000"/>
                    </a:srgbClr>
                  </a:outerShdw>
                </a:effectLst>
                <a:latin typeface="Arial"/>
                <a:cs typeface="Arial"/>
              </a:rPr>
              <a:t> СО МНОЙ НИЧЕГО НЕ СЛУЧИТЬСЯ</a:t>
            </a:r>
          </a:p>
        </p:txBody>
      </p:sp>
      <p:pic>
        <p:nvPicPr>
          <p:cNvPr id="507919" name="Picture 15" descr="img3"/>
          <p:cNvPicPr>
            <a:picLocks noGrp="1" noChangeAspect="1" noChangeArrowheads="1"/>
          </p:cNvPicPr>
          <p:nvPr>
            <p:ph sz="half" idx="4294967295"/>
          </p:nvPr>
        </p:nvPicPr>
        <p:blipFill>
          <a:blip r:embed="rId3" cstate="print"/>
          <a:srcRect/>
          <a:stretch>
            <a:fillRect/>
          </a:stretch>
        </p:blipFill>
        <p:spPr>
          <a:xfrm>
            <a:off x="539750" y="1989138"/>
            <a:ext cx="3630613" cy="4248150"/>
          </a:xfrm>
          <a:noFill/>
          <a:ln/>
        </p:spPr>
      </p:pic>
      <p:pic>
        <p:nvPicPr>
          <p:cNvPr id="507920" name="тёмная ночь.mp3">
            <a:hlinkClick r:id="" action="ppaction://media"/>
          </p:cNvPr>
          <p:cNvPicPr>
            <a:picLocks noRot="1" noChangeAspect="1" noChangeArrowheads="1"/>
          </p:cNvPicPr>
          <p:nvPr>
            <a:audioFile r:link="rId1"/>
          </p:nvPr>
        </p:nvPicPr>
        <p:blipFill>
          <a:blip r:embed="rId4" cstate="print"/>
          <a:srcRect/>
          <a:stretch>
            <a:fillRect/>
          </a:stretch>
        </p:blipFill>
        <p:spPr bwMode="auto">
          <a:xfrm>
            <a:off x="3924300" y="5876925"/>
            <a:ext cx="304800" cy="304800"/>
          </a:xfrm>
          <a:prstGeom prst="rect">
            <a:avLst/>
          </a:prstGeom>
          <a:noFill/>
        </p:spPr>
      </p:pic>
      <p:sp>
        <p:nvSpPr>
          <p:cNvPr id="507921" name="Text Box 17"/>
          <p:cNvSpPr txBox="1">
            <a:spLocks noChangeArrowheads="1"/>
          </p:cNvSpPr>
          <p:nvPr/>
        </p:nvSpPr>
        <p:spPr bwMode="auto">
          <a:xfrm>
            <a:off x="755650" y="6370638"/>
            <a:ext cx="3240088" cy="396875"/>
          </a:xfrm>
          <a:prstGeom prst="rect">
            <a:avLst/>
          </a:prstGeom>
          <a:noFill/>
          <a:ln w="9525">
            <a:noFill/>
            <a:miter lim="800000"/>
            <a:headEnd/>
            <a:tailEnd/>
          </a:ln>
          <a:effectLst/>
        </p:spPr>
        <p:txBody>
          <a:bodyPr>
            <a:spAutoFit/>
          </a:bodyPr>
          <a:lstStyle/>
          <a:p>
            <a:pPr>
              <a:spcBef>
                <a:spcPct val="50000"/>
              </a:spcBef>
            </a:pPr>
            <a:r>
              <a:rPr lang="ru-RU">
                <a:solidFill>
                  <a:schemeClr val="bg1"/>
                </a:solidFill>
              </a:rPr>
              <a:t>М.ДЖАЛИЛЬ С СЫНОМ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1853" fill="hold"/>
                                        <p:tgtEl>
                                          <p:spTgt spid="50792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07920"/>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14" descr="img2"/>
          <p:cNvPicPr>
            <a:picLocks noChangeAspect="1" noChangeArrowheads="1"/>
          </p:cNvPicPr>
          <p:nvPr/>
        </p:nvPicPr>
        <p:blipFill>
          <a:blip r:embed="rId2" cstate="print"/>
          <a:srcRect/>
          <a:stretch>
            <a:fillRect/>
          </a:stretch>
        </p:blipFill>
        <p:spPr bwMode="auto">
          <a:xfrm>
            <a:off x="899592" y="764704"/>
            <a:ext cx="7128792" cy="511256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club\AppData\Roaming\Microsoft\Windows\Network Shortcuts\Рисунок1.jpg"/>
          <p:cNvPicPr>
            <a:picLocks noGrp="1" noChangeAspect="1" noChangeArrowheads="1"/>
          </p:cNvPicPr>
          <p:nvPr>
            <p:ph idx="1"/>
          </p:nvPr>
        </p:nvPicPr>
        <p:blipFill>
          <a:blip r:embed="rId2" cstate="print"/>
          <a:srcRect/>
          <a:stretch>
            <a:fillRect/>
          </a:stretch>
        </p:blipFill>
        <p:spPr bwMode="auto">
          <a:xfrm>
            <a:off x="0" y="0"/>
            <a:ext cx="9083210" cy="68580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6"/>
          <p:cNvSpPr>
            <a:spLocks noGrp="1" noChangeArrowheads="1"/>
          </p:cNvSpPr>
          <p:nvPr>
            <p:ph type="title"/>
          </p:nvPr>
        </p:nvSpPr>
        <p:spPr/>
        <p:txBody>
          <a:bodyPr/>
          <a:lstStyle/>
          <a:p>
            <a:r>
              <a:rPr lang="ru-RU"/>
              <a:t>Поэты военной поры:</a:t>
            </a:r>
          </a:p>
        </p:txBody>
      </p:sp>
      <p:sp>
        <p:nvSpPr>
          <p:cNvPr id="8199" name="Rectangle 7"/>
          <p:cNvSpPr>
            <a:spLocks noGrp="1" noChangeArrowheads="1"/>
          </p:cNvSpPr>
          <p:nvPr>
            <p:ph type="body" idx="1"/>
          </p:nvPr>
        </p:nvSpPr>
        <p:spPr/>
        <p:txBody>
          <a:bodyPr/>
          <a:lstStyle/>
          <a:p>
            <a:pPr>
              <a:buFont typeface="Wingdings" pitchFamily="2" charset="2"/>
              <a:buNone/>
            </a:pPr>
            <a:endParaRPr lang="ru-RU" sz="2800" dirty="0"/>
          </a:p>
          <a:p>
            <a:pPr>
              <a:buFont typeface="Wingdings" pitchFamily="2" charset="2"/>
              <a:buNone/>
            </a:pPr>
            <a:r>
              <a:rPr lang="ru-RU" sz="2800" dirty="0"/>
              <a:t>А.Сурков</a:t>
            </a:r>
          </a:p>
          <a:p>
            <a:pPr>
              <a:buFont typeface="Wingdings" pitchFamily="2" charset="2"/>
              <a:buNone/>
            </a:pPr>
            <a:r>
              <a:rPr lang="ru-RU" sz="2800" dirty="0"/>
              <a:t>М.Исаковский</a:t>
            </a:r>
          </a:p>
          <a:p>
            <a:pPr>
              <a:buFont typeface="Wingdings" pitchFamily="2" charset="2"/>
              <a:buNone/>
            </a:pPr>
            <a:r>
              <a:rPr lang="ru-RU" sz="2800" dirty="0" smtClean="0"/>
              <a:t>А.Твардовский</a:t>
            </a:r>
            <a:endParaRPr lang="ru-RU" sz="2800" dirty="0"/>
          </a:p>
          <a:p>
            <a:pPr>
              <a:buFont typeface="Wingdings" pitchFamily="2" charset="2"/>
              <a:buNone/>
            </a:pPr>
            <a:r>
              <a:rPr lang="ru-RU" sz="2800" dirty="0"/>
              <a:t>С.Щипачев</a:t>
            </a:r>
          </a:p>
          <a:p>
            <a:pPr>
              <a:buFont typeface="Wingdings" pitchFamily="2" charset="2"/>
              <a:buNone/>
            </a:pPr>
            <a:r>
              <a:rPr lang="ru-RU" sz="2800" dirty="0"/>
              <a:t>К.Симонов </a:t>
            </a:r>
          </a:p>
          <a:p>
            <a:pPr>
              <a:buFont typeface="Wingdings" pitchFamily="2" charset="2"/>
              <a:buNone/>
            </a:pPr>
            <a:r>
              <a:rPr lang="ru-RU" sz="2800" dirty="0"/>
              <a:t>               и другие </a:t>
            </a:r>
          </a:p>
        </p:txBody>
      </p:sp>
      <p:pic>
        <p:nvPicPr>
          <p:cNvPr id="8204" name="Picture 12" descr="4 003"/>
          <p:cNvPicPr>
            <a:picLocks noChangeAspect="1" noChangeArrowheads="1"/>
          </p:cNvPicPr>
          <p:nvPr/>
        </p:nvPicPr>
        <p:blipFill>
          <a:blip r:embed="rId3" cstate="print"/>
          <a:srcRect/>
          <a:stretch>
            <a:fillRect/>
          </a:stretch>
        </p:blipFill>
        <p:spPr bwMode="auto">
          <a:xfrm>
            <a:off x="3995738" y="1557338"/>
            <a:ext cx="4876800" cy="48323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3" name="Rectangle 9"/>
          <p:cNvSpPr>
            <a:spLocks noGrp="1" noChangeArrowheads="1"/>
          </p:cNvSpPr>
          <p:nvPr>
            <p:ph type="body" idx="1"/>
          </p:nvPr>
        </p:nvSpPr>
        <p:spPr>
          <a:xfrm>
            <a:off x="685800" y="457200"/>
            <a:ext cx="7772400" cy="2438400"/>
          </a:xfrm>
        </p:spPr>
        <p:txBody>
          <a:bodyPr/>
          <a:lstStyle/>
          <a:p>
            <a:pPr>
              <a:buFont typeface="Wingdings" pitchFamily="2" charset="2"/>
              <a:buNone/>
            </a:pPr>
            <a:r>
              <a:rPr lang="ru-RU"/>
              <a:t>   Но эти три березы</a:t>
            </a:r>
          </a:p>
          <a:p>
            <a:pPr>
              <a:buFont typeface="Wingdings" pitchFamily="2" charset="2"/>
              <a:buNone/>
            </a:pPr>
            <a:r>
              <a:rPr lang="ru-RU"/>
              <a:t>При жизни никому нельзя отдать.</a:t>
            </a:r>
          </a:p>
          <a:p>
            <a:pPr>
              <a:buFont typeface="Wingdings" pitchFamily="2" charset="2"/>
              <a:buNone/>
            </a:pPr>
            <a:endParaRPr lang="ru-RU"/>
          </a:p>
          <a:p>
            <a:pPr>
              <a:buFont typeface="Wingdings" pitchFamily="2" charset="2"/>
              <a:buNone/>
            </a:pPr>
            <a:r>
              <a:rPr lang="ru-RU"/>
              <a:t>                                               К.Симонов</a:t>
            </a:r>
          </a:p>
        </p:txBody>
      </p:sp>
      <p:pic>
        <p:nvPicPr>
          <p:cNvPr id="11277" name="Picture 13" descr="54882"/>
          <p:cNvPicPr>
            <a:picLocks noChangeAspect="1" noChangeArrowheads="1"/>
          </p:cNvPicPr>
          <p:nvPr/>
        </p:nvPicPr>
        <p:blipFill>
          <a:blip r:embed="rId3" cstate="print"/>
          <a:srcRect/>
          <a:stretch>
            <a:fillRect/>
          </a:stretch>
        </p:blipFill>
        <p:spPr bwMode="auto">
          <a:xfrm>
            <a:off x="1295400" y="2895600"/>
            <a:ext cx="6015038" cy="35623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755576" y="404664"/>
            <a:ext cx="7772400" cy="1143000"/>
          </a:xfrm>
        </p:spPr>
        <p:txBody>
          <a:bodyPr/>
          <a:lstStyle/>
          <a:p>
            <a:pPr algn="ctr"/>
            <a:r>
              <a:rPr lang="ru-RU" dirty="0" smtClean="0"/>
              <a:t>М.Исаковский</a:t>
            </a:r>
            <a:endParaRPr lang="ru-RU" dirty="0"/>
          </a:p>
        </p:txBody>
      </p:sp>
      <p:sp>
        <p:nvSpPr>
          <p:cNvPr id="38915" name="Rectangle 3"/>
          <p:cNvSpPr>
            <a:spLocks noGrp="1" noChangeArrowheads="1"/>
          </p:cNvSpPr>
          <p:nvPr>
            <p:ph type="body" idx="1"/>
          </p:nvPr>
        </p:nvSpPr>
        <p:spPr/>
        <p:txBody>
          <a:bodyPr/>
          <a:lstStyle/>
          <a:p>
            <a:pPr>
              <a:buFont typeface="Wingdings" pitchFamily="2" charset="2"/>
              <a:buNone/>
            </a:pPr>
            <a:endParaRPr lang="ru-RU" sz="2400" dirty="0"/>
          </a:p>
        </p:txBody>
      </p:sp>
      <p:pic>
        <p:nvPicPr>
          <p:cNvPr id="38918" name="Picture 6" descr="36f"/>
          <p:cNvPicPr>
            <a:picLocks noChangeAspect="1" noChangeArrowheads="1"/>
          </p:cNvPicPr>
          <p:nvPr/>
        </p:nvPicPr>
        <p:blipFill>
          <a:blip r:embed="rId2" cstate="print"/>
          <a:srcRect/>
          <a:stretch>
            <a:fillRect/>
          </a:stretch>
        </p:blipFill>
        <p:spPr bwMode="auto">
          <a:xfrm>
            <a:off x="2727959" y="1630023"/>
            <a:ext cx="4076289" cy="5227977"/>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ru-RU"/>
              <a:t>А.Сурков «Землянка»</a:t>
            </a:r>
          </a:p>
        </p:txBody>
      </p:sp>
      <p:pic>
        <p:nvPicPr>
          <p:cNvPr id="39941" name="Picture 5" descr="4 008"/>
          <p:cNvPicPr>
            <a:picLocks noChangeAspect="1" noChangeArrowheads="1"/>
          </p:cNvPicPr>
          <p:nvPr/>
        </p:nvPicPr>
        <p:blipFill>
          <a:blip r:embed="rId2" cstate="print"/>
          <a:srcRect/>
          <a:stretch>
            <a:fillRect/>
          </a:stretch>
        </p:blipFill>
        <p:spPr bwMode="auto">
          <a:xfrm>
            <a:off x="1371600" y="1828800"/>
            <a:ext cx="6629400" cy="478313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8" descr="родина-мать"/>
          <p:cNvPicPr>
            <a:picLocks noGrp="1" noChangeAspect="1" noChangeArrowheads="1"/>
          </p:cNvPicPr>
          <p:nvPr>
            <p:ph idx="1"/>
          </p:nvPr>
        </p:nvPicPr>
        <p:blipFill>
          <a:blip r:embed="rId2" cstate="print"/>
          <a:srcRect/>
          <a:stretch>
            <a:fillRect/>
          </a:stretch>
        </p:blipFill>
        <p:spPr>
          <a:xfrm>
            <a:off x="1979712" y="0"/>
            <a:ext cx="4874891" cy="7021447"/>
          </a:xfrm>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685800" y="1981200"/>
            <a:ext cx="8153400" cy="4114800"/>
          </a:xfrm>
        </p:spPr>
        <p:txBody>
          <a:bodyPr/>
          <a:lstStyle/>
          <a:p>
            <a:pPr>
              <a:buFont typeface="Wingdings" pitchFamily="2" charset="2"/>
              <a:buNone/>
            </a:pPr>
            <a:r>
              <a:rPr lang="ru-RU"/>
              <a:t>Я знаю, никакой моей вины</a:t>
            </a:r>
          </a:p>
          <a:p>
            <a:pPr>
              <a:buFont typeface="Wingdings" pitchFamily="2" charset="2"/>
              <a:buNone/>
            </a:pPr>
            <a:r>
              <a:rPr lang="ru-RU"/>
              <a:t>В том, что другие не пришли с войны,</a:t>
            </a:r>
          </a:p>
          <a:p>
            <a:pPr>
              <a:buFont typeface="Wingdings" pitchFamily="2" charset="2"/>
              <a:buNone/>
            </a:pPr>
            <a:r>
              <a:rPr lang="ru-RU"/>
              <a:t>В том что они- кто старше, кто моложе-</a:t>
            </a:r>
          </a:p>
          <a:p>
            <a:pPr>
              <a:buFont typeface="Wingdings" pitchFamily="2" charset="2"/>
              <a:buNone/>
            </a:pPr>
            <a:r>
              <a:rPr lang="ru-RU"/>
              <a:t>Остались там…</a:t>
            </a:r>
          </a:p>
          <a:p>
            <a:pPr>
              <a:buFont typeface="Wingdings" pitchFamily="2" charset="2"/>
              <a:buNone/>
            </a:pPr>
            <a:endParaRPr lang="ru-RU"/>
          </a:p>
          <a:p>
            <a:pPr>
              <a:buFont typeface="Wingdings" pitchFamily="2" charset="2"/>
              <a:buNone/>
            </a:pPr>
            <a:r>
              <a:rPr lang="ru-RU"/>
              <a:t>                                           А.Твардовский</a:t>
            </a:r>
          </a:p>
        </p:txBody>
      </p:sp>
      <p:sp>
        <p:nvSpPr>
          <p:cNvPr id="43012" name="Rectangle 4"/>
          <p:cNvSpPr>
            <a:spLocks noChangeArrowheads="1"/>
          </p:cNvSpPr>
          <p:nvPr/>
        </p:nvSpPr>
        <p:spPr bwMode="auto">
          <a:xfrm>
            <a:off x="468313" y="188913"/>
            <a:ext cx="8280400" cy="1143000"/>
          </a:xfrm>
          <a:prstGeom prst="rect">
            <a:avLst/>
          </a:prstGeom>
          <a:noFill/>
          <a:ln w="9525">
            <a:noFill/>
            <a:miter lim="800000"/>
            <a:headEnd/>
            <a:tailEnd/>
          </a:ln>
          <a:effectLst/>
        </p:spPr>
        <p:txBody>
          <a:bodyPr lIns="92075" tIns="46038" rIns="92075" bIns="46038" anchor="ctr"/>
          <a:lstStyle/>
          <a:p>
            <a:r>
              <a:rPr kumimoji="0" lang="ru-RU" sz="4400">
                <a:solidFill>
                  <a:schemeClr val="tx2"/>
                </a:solidFill>
                <a:effectLst>
                  <a:outerShdw blurRad="38100" dist="38100" dir="2700000" algn="tl">
                    <a:srgbClr val="000000"/>
                  </a:outerShdw>
                </a:effectLst>
              </a:rPr>
              <a:t>Поэты, не вернувшиеся с войны</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6" name="Picture 4" descr="коган павел давыдович"/>
          <p:cNvPicPr>
            <a:picLocks noChangeAspect="1" noChangeArrowheads="1"/>
          </p:cNvPicPr>
          <p:nvPr/>
        </p:nvPicPr>
        <p:blipFill>
          <a:blip r:embed="rId2" cstate="print"/>
          <a:srcRect/>
          <a:stretch>
            <a:fillRect/>
          </a:stretch>
        </p:blipFill>
        <p:spPr bwMode="auto">
          <a:xfrm>
            <a:off x="5562600" y="1676400"/>
            <a:ext cx="2917825" cy="3810000"/>
          </a:xfrm>
          <a:prstGeom prst="rect">
            <a:avLst/>
          </a:prstGeom>
          <a:noFill/>
        </p:spPr>
      </p:pic>
      <p:sp>
        <p:nvSpPr>
          <p:cNvPr id="44037" name="Text Box 5"/>
          <p:cNvSpPr txBox="1">
            <a:spLocks noChangeArrowheads="1"/>
          </p:cNvSpPr>
          <p:nvPr/>
        </p:nvSpPr>
        <p:spPr bwMode="auto">
          <a:xfrm>
            <a:off x="1295400" y="2133600"/>
            <a:ext cx="3962400" cy="1798638"/>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ru-RU" sz="3200"/>
              <a:t>Коган Павел Давыдович</a:t>
            </a:r>
          </a:p>
          <a:p>
            <a:pPr algn="ctr">
              <a:spcBef>
                <a:spcPct val="50000"/>
              </a:spcBef>
            </a:pPr>
            <a:r>
              <a:rPr lang="ru-RU" sz="3200"/>
              <a:t>1918-1942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4" descr="джалиль"/>
          <p:cNvPicPr>
            <a:picLocks noChangeAspect="1" noChangeArrowheads="1"/>
          </p:cNvPicPr>
          <p:nvPr/>
        </p:nvPicPr>
        <p:blipFill>
          <a:blip r:embed="rId2" cstate="print"/>
          <a:srcRect/>
          <a:stretch>
            <a:fillRect/>
          </a:stretch>
        </p:blipFill>
        <p:spPr bwMode="auto">
          <a:xfrm>
            <a:off x="4800600" y="914400"/>
            <a:ext cx="3687763" cy="4343400"/>
          </a:xfrm>
          <a:prstGeom prst="rect">
            <a:avLst/>
          </a:prstGeom>
          <a:noFill/>
        </p:spPr>
      </p:pic>
      <p:sp>
        <p:nvSpPr>
          <p:cNvPr id="47109" name="Text Box 5"/>
          <p:cNvSpPr txBox="1">
            <a:spLocks noChangeArrowheads="1"/>
          </p:cNvSpPr>
          <p:nvPr/>
        </p:nvSpPr>
        <p:spPr bwMode="auto">
          <a:xfrm>
            <a:off x="1066800" y="2743200"/>
            <a:ext cx="3886200" cy="1127125"/>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ru-RU" sz="3200">
                <a:cs typeface="Times New Roman" pitchFamily="18" charset="0"/>
              </a:rPr>
              <a:t>Муса Джалиль</a:t>
            </a:r>
            <a:r>
              <a:rPr lang="ru-RU">
                <a:cs typeface="Times New Roman" pitchFamily="18" charset="0"/>
              </a:rPr>
              <a:t> </a:t>
            </a:r>
            <a:endParaRPr lang="ru-RU"/>
          </a:p>
          <a:p>
            <a:pPr algn="ctr">
              <a:spcBef>
                <a:spcPct val="50000"/>
              </a:spcBef>
            </a:pPr>
            <a:r>
              <a:rPr lang="ru-RU"/>
              <a:t>1906-1944</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body" idx="1"/>
          </p:nvPr>
        </p:nvSpPr>
        <p:spPr>
          <a:xfrm>
            <a:off x="685800" y="1981200"/>
            <a:ext cx="8153400" cy="4114800"/>
          </a:xfrm>
        </p:spPr>
        <p:txBody>
          <a:bodyPr/>
          <a:lstStyle/>
          <a:p>
            <a:pPr>
              <a:buFont typeface="Wingdings" pitchFamily="2" charset="2"/>
              <a:buNone/>
            </a:pPr>
            <a:r>
              <a:rPr lang="ru-RU"/>
              <a:t>Я знаю, никакой моей вины</a:t>
            </a:r>
          </a:p>
          <a:p>
            <a:pPr>
              <a:buFont typeface="Wingdings" pitchFamily="2" charset="2"/>
              <a:buNone/>
            </a:pPr>
            <a:r>
              <a:rPr lang="ru-RU"/>
              <a:t>В том, что другие не пришли с войны,</a:t>
            </a:r>
          </a:p>
          <a:p>
            <a:pPr>
              <a:buFont typeface="Wingdings" pitchFamily="2" charset="2"/>
              <a:buNone/>
            </a:pPr>
            <a:r>
              <a:rPr lang="ru-RU"/>
              <a:t>В том что они- кто старше, кто моложе-</a:t>
            </a:r>
          </a:p>
          <a:p>
            <a:pPr>
              <a:buFont typeface="Wingdings" pitchFamily="2" charset="2"/>
              <a:buNone/>
            </a:pPr>
            <a:r>
              <a:rPr lang="ru-RU"/>
              <a:t>Остались там…</a:t>
            </a:r>
          </a:p>
          <a:p>
            <a:pPr>
              <a:buFont typeface="Wingdings" pitchFamily="2" charset="2"/>
              <a:buNone/>
            </a:pPr>
            <a:endParaRPr lang="ru-RU"/>
          </a:p>
          <a:p>
            <a:pPr>
              <a:buFont typeface="Wingdings" pitchFamily="2" charset="2"/>
              <a:buNone/>
            </a:pPr>
            <a:r>
              <a:rPr lang="ru-RU"/>
              <a:t>                                           А.Твардовский</a:t>
            </a:r>
          </a:p>
        </p:txBody>
      </p:sp>
      <p:sp>
        <p:nvSpPr>
          <p:cNvPr id="74755" name="Rectangle 3"/>
          <p:cNvSpPr>
            <a:spLocks noChangeArrowheads="1"/>
          </p:cNvSpPr>
          <p:nvPr/>
        </p:nvSpPr>
        <p:spPr bwMode="auto">
          <a:xfrm>
            <a:off x="468313" y="188913"/>
            <a:ext cx="8280400" cy="1143000"/>
          </a:xfrm>
          <a:prstGeom prst="rect">
            <a:avLst/>
          </a:prstGeom>
          <a:noFill/>
          <a:ln w="9525">
            <a:noFill/>
            <a:miter lim="800000"/>
            <a:headEnd/>
            <a:tailEnd/>
          </a:ln>
          <a:effectLst/>
        </p:spPr>
        <p:txBody>
          <a:bodyPr lIns="92075" tIns="46038" rIns="92075" bIns="46038" anchor="ctr"/>
          <a:lstStyle/>
          <a:p>
            <a:r>
              <a:rPr kumimoji="0" lang="ru-RU" sz="4400">
                <a:solidFill>
                  <a:schemeClr val="tx2"/>
                </a:solidFill>
                <a:effectLst>
                  <a:outerShdw blurRad="38100" dist="38100" dir="2700000" algn="tl">
                    <a:srgbClr val="000000"/>
                  </a:outerShdw>
                </a:effectLst>
              </a:rPr>
              <a:t>Поэты, не вернувшиеся с войны</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ru-RU" dirty="0"/>
              <a:t>У войны </a:t>
            </a:r>
            <a:r>
              <a:rPr lang="ru-RU" dirty="0" smtClean="0"/>
              <a:t>не женское </a:t>
            </a:r>
            <a:r>
              <a:rPr lang="ru-RU" dirty="0"/>
              <a:t>лицо.</a:t>
            </a:r>
          </a:p>
        </p:txBody>
      </p:sp>
      <p:pic>
        <p:nvPicPr>
          <p:cNvPr id="48134" name="Picture 6" descr="4 009"/>
          <p:cNvPicPr>
            <a:picLocks noChangeAspect="1" noChangeArrowheads="1"/>
          </p:cNvPicPr>
          <p:nvPr/>
        </p:nvPicPr>
        <p:blipFill>
          <a:blip r:embed="rId2" cstate="print"/>
          <a:srcRect/>
          <a:stretch>
            <a:fillRect/>
          </a:stretch>
        </p:blipFill>
        <p:spPr bwMode="auto">
          <a:xfrm>
            <a:off x="2590800" y="1752600"/>
            <a:ext cx="3938588" cy="48768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0" name="Picture 4" descr="5f"/>
          <p:cNvPicPr>
            <a:picLocks noChangeAspect="1" noChangeArrowheads="1"/>
          </p:cNvPicPr>
          <p:nvPr/>
        </p:nvPicPr>
        <p:blipFill>
          <a:blip r:embed="rId2" cstate="print"/>
          <a:srcRect/>
          <a:stretch>
            <a:fillRect/>
          </a:stretch>
        </p:blipFill>
        <p:spPr bwMode="auto">
          <a:xfrm>
            <a:off x="5257800" y="990600"/>
            <a:ext cx="3689350" cy="4724400"/>
          </a:xfrm>
          <a:prstGeom prst="rect">
            <a:avLst/>
          </a:prstGeom>
          <a:noFill/>
        </p:spPr>
      </p:pic>
      <p:sp>
        <p:nvSpPr>
          <p:cNvPr id="50181" name="Text Box 5"/>
          <p:cNvSpPr txBox="1">
            <a:spLocks noChangeArrowheads="1"/>
          </p:cNvSpPr>
          <p:nvPr/>
        </p:nvSpPr>
        <p:spPr bwMode="auto">
          <a:xfrm>
            <a:off x="1066800" y="2743200"/>
            <a:ext cx="3733800" cy="2530475"/>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ru-RU" sz="3200" b="1">
                <a:cs typeface="Times New Roman" pitchFamily="18" charset="0"/>
              </a:rPr>
              <a:t>Ахматова</a:t>
            </a:r>
            <a:r>
              <a:rPr lang="ru-RU" sz="3200">
                <a:cs typeface="Times New Roman" pitchFamily="18" charset="0"/>
              </a:rPr>
              <a:t>  </a:t>
            </a:r>
            <a:r>
              <a:rPr lang="ru-RU" sz="3200" b="1">
                <a:cs typeface="Times New Roman" pitchFamily="18" charset="0"/>
              </a:rPr>
              <a:t>Анна Андреевна</a:t>
            </a:r>
            <a:endParaRPr lang="ru-RU" sz="3200">
              <a:cs typeface="Times New Roman" pitchFamily="18" charset="0"/>
            </a:endParaRPr>
          </a:p>
          <a:p>
            <a:pPr algn="ctr">
              <a:spcBef>
                <a:spcPct val="50000"/>
              </a:spcBef>
            </a:pPr>
            <a:r>
              <a:rPr lang="ru-RU" sz="3200">
                <a:cs typeface="Times New Roman" pitchFamily="18" charset="0"/>
              </a:rPr>
              <a:t>1889-1966 </a:t>
            </a:r>
          </a:p>
          <a:p>
            <a:pPr>
              <a:spcBef>
                <a:spcPct val="50000"/>
              </a:spcBef>
            </a:pPr>
            <a:endParaRPr lang="ru-RU" sz="32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8" name="Text Box 6"/>
          <p:cNvSpPr txBox="1">
            <a:spLocks noChangeArrowheads="1"/>
          </p:cNvSpPr>
          <p:nvPr/>
        </p:nvSpPr>
        <p:spPr bwMode="auto">
          <a:xfrm>
            <a:off x="914400" y="2057400"/>
            <a:ext cx="4419600" cy="2347913"/>
          </a:xfrm>
          <a:prstGeom prst="rect">
            <a:avLst/>
          </a:prstGeom>
          <a:noFill/>
          <a:ln w="12700" cap="sq">
            <a:noFill/>
            <a:miter lim="800000"/>
            <a:headEnd type="none" w="sm" len="sm"/>
            <a:tailEnd type="none" w="sm" len="sm"/>
          </a:ln>
          <a:effectLst/>
        </p:spPr>
        <p:txBody>
          <a:bodyPr>
            <a:spAutoFit/>
          </a:bodyPr>
          <a:lstStyle/>
          <a:p>
            <a:pPr algn="ctr">
              <a:spcBef>
                <a:spcPct val="50000"/>
              </a:spcBef>
            </a:pPr>
            <a:endParaRPr lang="ru-RU" sz="2000">
              <a:cs typeface="Times New Roman" pitchFamily="18" charset="0"/>
            </a:endParaRPr>
          </a:p>
          <a:p>
            <a:pPr algn="ctr">
              <a:spcBef>
                <a:spcPct val="50000"/>
              </a:spcBef>
            </a:pPr>
            <a:r>
              <a:rPr lang="ru-RU" sz="3200" b="1">
                <a:cs typeface="Times New Roman" pitchFamily="18" charset="0"/>
              </a:rPr>
              <a:t>Берггольц</a:t>
            </a:r>
            <a:r>
              <a:rPr lang="ru-RU" sz="3200">
                <a:cs typeface="Times New Roman" pitchFamily="18" charset="0"/>
              </a:rPr>
              <a:t>  </a:t>
            </a:r>
            <a:r>
              <a:rPr lang="ru-RU" sz="3200" b="1">
                <a:cs typeface="Times New Roman" pitchFamily="18" charset="0"/>
              </a:rPr>
              <a:t>Ольга Федоровна</a:t>
            </a:r>
            <a:endParaRPr lang="ru-RU" sz="3200" b="1"/>
          </a:p>
          <a:p>
            <a:pPr algn="ctr">
              <a:spcBef>
                <a:spcPct val="50000"/>
              </a:spcBef>
            </a:pPr>
            <a:r>
              <a:rPr lang="ru-RU" sz="3200" b="1">
                <a:cs typeface="Times New Roman" pitchFamily="18" charset="0"/>
              </a:rPr>
              <a:t> </a:t>
            </a:r>
            <a:r>
              <a:rPr lang="ru-RU" sz="3200">
                <a:cs typeface="Arial" charset="0"/>
              </a:rPr>
              <a:t>1910 - 1975</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Text Box 4"/>
          <p:cNvSpPr txBox="1">
            <a:spLocks noChangeArrowheads="1"/>
          </p:cNvSpPr>
          <p:nvPr/>
        </p:nvSpPr>
        <p:spPr bwMode="auto">
          <a:xfrm>
            <a:off x="1447800" y="2057400"/>
            <a:ext cx="3962400" cy="2592388"/>
          </a:xfrm>
          <a:prstGeom prst="rect">
            <a:avLst/>
          </a:prstGeom>
          <a:noFill/>
          <a:ln w="12700" cap="sq">
            <a:noFill/>
            <a:miter lim="800000"/>
            <a:headEnd type="none" w="sm" len="sm"/>
            <a:tailEnd type="none" w="sm" len="sm"/>
          </a:ln>
          <a:effectLst/>
        </p:spPr>
        <p:txBody>
          <a:bodyPr>
            <a:spAutoFit/>
          </a:bodyPr>
          <a:lstStyle/>
          <a:p>
            <a:pPr algn="ctr">
              <a:spcBef>
                <a:spcPct val="50000"/>
              </a:spcBef>
            </a:pPr>
            <a:endParaRPr lang="ru-RU" sz="2000">
              <a:cs typeface="Times New Roman" pitchFamily="18" charset="0"/>
            </a:endParaRPr>
          </a:p>
          <a:p>
            <a:pPr algn="ctr">
              <a:spcBef>
                <a:spcPct val="50000"/>
              </a:spcBef>
            </a:pPr>
            <a:r>
              <a:rPr lang="ru-RU" sz="3200" b="1">
                <a:cs typeface="Times New Roman" pitchFamily="18" charset="0"/>
              </a:rPr>
              <a:t>Друнина</a:t>
            </a:r>
            <a:r>
              <a:rPr lang="ru-RU" sz="3200">
                <a:cs typeface="Times New Roman" pitchFamily="18" charset="0"/>
              </a:rPr>
              <a:t>  </a:t>
            </a:r>
            <a:r>
              <a:rPr lang="ru-RU" sz="3200" b="1">
                <a:cs typeface="Times New Roman" pitchFamily="18" charset="0"/>
              </a:rPr>
              <a:t>Юлия  </a:t>
            </a:r>
            <a:endParaRPr lang="ru-RU" sz="3200" b="1"/>
          </a:p>
          <a:p>
            <a:pPr algn="ctr">
              <a:spcBef>
                <a:spcPct val="50000"/>
              </a:spcBef>
            </a:pPr>
            <a:r>
              <a:rPr lang="ru-RU" sz="3200" b="1">
                <a:cs typeface="Times New Roman" pitchFamily="18" charset="0"/>
              </a:rPr>
              <a:t>Владимировна</a:t>
            </a:r>
            <a:endParaRPr lang="ru-RU" sz="3200">
              <a:cs typeface="Times New Roman" pitchFamily="18" charset="0"/>
            </a:endParaRPr>
          </a:p>
          <a:p>
            <a:pPr algn="ctr">
              <a:spcBef>
                <a:spcPct val="50000"/>
              </a:spcBef>
            </a:pPr>
            <a:r>
              <a:rPr lang="ru-RU" sz="3200">
                <a:cs typeface="Arial" charset="0"/>
              </a:rPr>
              <a:t>1924 - 1991</a:t>
            </a:r>
          </a:p>
        </p:txBody>
      </p:sp>
      <p:pic>
        <p:nvPicPr>
          <p:cNvPr id="53253" name="Picture 5" descr="124f"/>
          <p:cNvPicPr>
            <a:picLocks noChangeAspect="1" noChangeArrowheads="1"/>
          </p:cNvPicPr>
          <p:nvPr/>
        </p:nvPicPr>
        <p:blipFill>
          <a:blip r:embed="rId2" cstate="print"/>
          <a:srcRect/>
          <a:stretch>
            <a:fillRect/>
          </a:stretch>
        </p:blipFill>
        <p:spPr bwMode="auto">
          <a:xfrm>
            <a:off x="5486400" y="990600"/>
            <a:ext cx="3319463" cy="46482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Rot="1" noChangeArrowheads="1"/>
          </p:cNvSpPr>
          <p:nvPr>
            <p:ph type="title"/>
          </p:nvPr>
        </p:nvSpPr>
        <p:spPr>
          <a:xfrm>
            <a:off x="301625" y="228600"/>
            <a:ext cx="8510588" cy="823913"/>
          </a:xfrm>
        </p:spPr>
        <p:txBody>
          <a:bodyPr/>
          <a:lstStyle/>
          <a:p>
            <a:pPr eaLnBrk="1" hangingPunct="1">
              <a:defRPr/>
            </a:pPr>
            <a:r>
              <a:rPr lang="ru-RU" sz="3600" b="1" smtClean="0">
                <a:solidFill>
                  <a:srgbClr val="FF3399"/>
                </a:solidFill>
              </a:rPr>
              <a:t>Юлия Друнина</a:t>
            </a:r>
            <a:r>
              <a:rPr lang="ru-RU" sz="3600" b="1" i="1" smtClean="0">
                <a:solidFill>
                  <a:srgbClr val="FF3399"/>
                </a:solidFill>
              </a:rPr>
              <a:t> </a:t>
            </a:r>
            <a:r>
              <a:rPr lang="ru-RU" sz="3600" b="1" smtClean="0">
                <a:solidFill>
                  <a:srgbClr val="FF3399"/>
                </a:solidFill>
              </a:rPr>
              <a:t>(1924 – 1979)</a:t>
            </a:r>
          </a:p>
        </p:txBody>
      </p:sp>
      <p:sp>
        <p:nvSpPr>
          <p:cNvPr id="67587" name="Rectangle 3"/>
          <p:cNvSpPr>
            <a:spLocks noGrp="1" noRot="1" noChangeArrowheads="1"/>
          </p:cNvSpPr>
          <p:nvPr>
            <p:ph type="body" idx="1"/>
          </p:nvPr>
        </p:nvSpPr>
        <p:spPr>
          <a:xfrm>
            <a:off x="2843213" y="1052513"/>
            <a:ext cx="5999162" cy="5545137"/>
          </a:xfrm>
        </p:spPr>
        <p:txBody>
          <a:bodyPr/>
          <a:lstStyle/>
          <a:p>
            <a:pPr eaLnBrk="1" hangingPunct="1">
              <a:lnSpc>
                <a:spcPct val="90000"/>
              </a:lnSpc>
              <a:buFont typeface="Wingdings" pitchFamily="2" charset="2"/>
              <a:buNone/>
              <a:defRPr/>
            </a:pPr>
            <a:r>
              <a:rPr lang="ru-RU" sz="1600" b="1" smtClean="0">
                <a:solidFill>
                  <a:srgbClr val="FFFF00"/>
                </a:solidFill>
                <a:latin typeface="Times New Roman" pitchFamily="18" charset="0"/>
              </a:rPr>
              <a:t>Юлия Друнина родилась в Москве в учительской семье. Детство прошло в центре Москвы, училась в школе, где работал ее отец. В 11 лет начала писать стихи. Любила читать.</a:t>
            </a:r>
          </a:p>
          <a:p>
            <a:pPr eaLnBrk="1" hangingPunct="1">
              <a:lnSpc>
                <a:spcPct val="90000"/>
              </a:lnSpc>
              <a:buFont typeface="Wingdings" pitchFamily="2" charset="2"/>
              <a:buNone/>
              <a:defRPr/>
            </a:pPr>
            <a:r>
              <a:rPr lang="ru-RU" sz="1600" b="1" smtClean="0">
                <a:solidFill>
                  <a:srgbClr val="FFFF00"/>
                </a:solidFill>
                <a:latin typeface="Times New Roman" pitchFamily="18" charset="0"/>
              </a:rPr>
              <a:t>Когда началась Великая Отечественная война, в 16 лет</a:t>
            </a:r>
          </a:p>
          <a:p>
            <a:pPr eaLnBrk="1" hangingPunct="1">
              <a:lnSpc>
                <a:spcPct val="90000"/>
              </a:lnSpc>
              <a:buFont typeface="Wingdings" pitchFamily="2" charset="2"/>
              <a:buNone/>
              <a:defRPr/>
            </a:pPr>
            <a:r>
              <a:rPr lang="ru-RU" sz="1600" b="1" smtClean="0">
                <a:solidFill>
                  <a:srgbClr val="FFFF00"/>
                </a:solidFill>
                <a:latin typeface="Times New Roman" pitchFamily="18" charset="0"/>
              </a:rPr>
              <a:t>      записывается в добровольную санитарную дружину  и работает санитаркой в глазном госпитале.</a:t>
            </a:r>
            <a:endParaRPr lang="ru-RU" sz="1600" smtClean="0">
              <a:solidFill>
                <a:srgbClr val="FFFF00"/>
              </a:solidFill>
              <a:latin typeface="Times New Roman" pitchFamily="18" charset="0"/>
            </a:endParaRPr>
          </a:p>
          <a:p>
            <a:pPr eaLnBrk="1" hangingPunct="1">
              <a:lnSpc>
                <a:spcPct val="90000"/>
              </a:lnSpc>
              <a:buFont typeface="Wingdings" pitchFamily="2" charset="2"/>
              <a:buNone/>
              <a:defRPr/>
            </a:pPr>
            <a:r>
              <a:rPr lang="ru-RU" sz="1600" b="1" smtClean="0">
                <a:solidFill>
                  <a:srgbClr val="FFFF00"/>
                </a:solidFill>
                <a:latin typeface="Times New Roman" pitchFamily="18" charset="0"/>
              </a:rPr>
              <a:t>Воевала, была ранена</a:t>
            </a:r>
            <a:r>
              <a:rPr lang="ru-RU" sz="1600" smtClean="0">
                <a:solidFill>
                  <a:srgbClr val="FFFF00"/>
                </a:solidFill>
                <a:latin typeface="Times New Roman" pitchFamily="18" charset="0"/>
              </a:rPr>
              <a:t>. </a:t>
            </a:r>
            <a:r>
              <a:rPr lang="ru-RU" sz="1600" b="1" smtClean="0">
                <a:solidFill>
                  <a:srgbClr val="FFFF00"/>
                </a:solidFill>
                <a:latin typeface="Times New Roman" pitchFamily="18" charset="0"/>
              </a:rPr>
              <a:t>Закончила</a:t>
            </a:r>
            <a:r>
              <a:rPr lang="ru-RU" sz="1600" smtClean="0">
                <a:solidFill>
                  <a:srgbClr val="FFFF00"/>
                </a:solidFill>
                <a:latin typeface="Times New Roman" pitchFamily="18" charset="0"/>
              </a:rPr>
              <a:t> </a:t>
            </a:r>
            <a:r>
              <a:rPr lang="ru-RU" sz="1600" b="1" smtClean="0">
                <a:solidFill>
                  <a:srgbClr val="FFFF00"/>
                </a:solidFill>
                <a:latin typeface="Times New Roman" pitchFamily="18" charset="0"/>
              </a:rPr>
              <a:t>школу младших авиаспециалистов. Звание - старшина медслужбы, воюет в Белорусском Полесье, затем в Прибалтике.</a:t>
            </a:r>
          </a:p>
          <a:p>
            <a:pPr eaLnBrk="1" hangingPunct="1">
              <a:lnSpc>
                <a:spcPct val="90000"/>
              </a:lnSpc>
              <a:buFont typeface="Wingdings" pitchFamily="2" charset="2"/>
              <a:buNone/>
              <a:defRPr/>
            </a:pPr>
            <a:r>
              <a:rPr lang="ru-RU" sz="1600" b="1" smtClean="0">
                <a:solidFill>
                  <a:srgbClr val="FFFF00"/>
                </a:solidFill>
                <a:latin typeface="Times New Roman" pitchFamily="18" charset="0"/>
              </a:rPr>
              <a:t>Печатается как поэт с 1940 года. В начале 1945 в журнале "Знамя" была напечатана подборка её стихов. В 1952 закончила Литературный институт.</a:t>
            </a:r>
          </a:p>
          <a:p>
            <a:pPr eaLnBrk="1" hangingPunct="1">
              <a:lnSpc>
                <a:spcPct val="90000"/>
              </a:lnSpc>
              <a:buFont typeface="Wingdings" pitchFamily="2" charset="2"/>
              <a:buNone/>
              <a:defRPr/>
            </a:pPr>
            <a:r>
              <a:rPr lang="ru-RU" sz="1600" b="1" smtClean="0">
                <a:solidFill>
                  <a:srgbClr val="FFFF00"/>
                </a:solidFill>
                <a:latin typeface="Times New Roman" pitchFamily="18" charset="0"/>
              </a:rPr>
              <a:t>В 1967 побывала в Германии, в Западном Берлине.</a:t>
            </a:r>
            <a:r>
              <a:rPr lang="ru-RU" sz="1600" smtClean="0">
                <a:solidFill>
                  <a:srgbClr val="FFFF00"/>
                </a:solidFill>
                <a:latin typeface="Times New Roman" pitchFamily="18" charset="0"/>
              </a:rPr>
              <a:t> </a:t>
            </a:r>
          </a:p>
          <a:p>
            <a:pPr eaLnBrk="1" hangingPunct="1">
              <a:lnSpc>
                <a:spcPct val="90000"/>
              </a:lnSpc>
              <a:buFont typeface="Wingdings" pitchFamily="2" charset="2"/>
              <a:buNone/>
              <a:defRPr/>
            </a:pPr>
            <a:r>
              <a:rPr lang="ru-RU" sz="1800" b="1" smtClean="0">
                <a:solidFill>
                  <a:srgbClr val="FFFF00"/>
                </a:solidFill>
                <a:latin typeface="Times New Roman" pitchFamily="18" charset="0"/>
              </a:rPr>
              <a:t>Награждена орденами Красной Звезды, Трудового Красного Знамени, "Знак Почета", Отеч. войны 1-й степени, медалями "За отвагу", "За оборону Москвы", "За победу над Германией". Гос. премия РСФСР (1967), серебряная медаль им. А.Фадеева (1973).</a:t>
            </a:r>
          </a:p>
          <a:p>
            <a:pPr eaLnBrk="1" hangingPunct="1">
              <a:lnSpc>
                <a:spcPct val="90000"/>
              </a:lnSpc>
              <a:buFont typeface="Wingdings" pitchFamily="2" charset="2"/>
              <a:buNone/>
              <a:defRPr/>
            </a:pPr>
            <a:r>
              <a:rPr lang="ru-RU" sz="1800" b="1" smtClean="0">
                <a:solidFill>
                  <a:srgbClr val="FFFF00"/>
                </a:solidFill>
                <a:latin typeface="Times New Roman" pitchFamily="18" charset="0"/>
              </a:rPr>
              <a:t> В 1979 году покончила жизнь самоубийством.</a:t>
            </a:r>
            <a:r>
              <a:rPr lang="ru-RU" sz="1800" smtClean="0">
                <a:solidFill>
                  <a:srgbClr val="FFFF00"/>
                </a:solidFill>
                <a:latin typeface="Times New Roman" pitchFamily="18" charset="0"/>
              </a:rPr>
              <a:t> </a:t>
            </a:r>
          </a:p>
        </p:txBody>
      </p:sp>
      <p:pic>
        <p:nvPicPr>
          <p:cNvPr id="17412" name="Picture 4" descr="i?id=36138625&amp;tov=6"/>
          <p:cNvPicPr>
            <a:picLocks noChangeAspect="1" noChangeArrowheads="1"/>
          </p:cNvPicPr>
          <p:nvPr/>
        </p:nvPicPr>
        <p:blipFill>
          <a:blip r:embed="rId2" cstate="print"/>
          <a:srcRect/>
          <a:stretch>
            <a:fillRect/>
          </a:stretch>
        </p:blipFill>
        <p:spPr bwMode="auto">
          <a:xfrm>
            <a:off x="250825" y="1700213"/>
            <a:ext cx="2305050" cy="3311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Effect transition="in" filter="fade">
                                      <p:cBhvr>
                                        <p:cTn id="7" dur="1000"/>
                                        <p:tgtEl>
                                          <p:spTgt spid="67587">
                                            <p:txEl>
                                              <p:pRg st="0" end="0"/>
                                            </p:txEl>
                                          </p:spTgt>
                                        </p:tgtEl>
                                      </p:cBhvr>
                                    </p:animEffect>
                                    <p:anim calcmode="lin" valueType="num">
                                      <p:cBhvr>
                                        <p:cTn id="8" dur="1000" fill="hold"/>
                                        <p:tgtEl>
                                          <p:spTgt spid="6758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758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7587">
                                            <p:txEl>
                                              <p:pRg st="1" end="1"/>
                                            </p:txEl>
                                          </p:spTgt>
                                        </p:tgtEl>
                                        <p:attrNameLst>
                                          <p:attrName>style.visibility</p:attrName>
                                        </p:attrNameLst>
                                      </p:cBhvr>
                                      <p:to>
                                        <p:strVal val="visible"/>
                                      </p:to>
                                    </p:set>
                                    <p:animEffect transition="in" filter="fade">
                                      <p:cBhvr>
                                        <p:cTn id="14" dur="1000"/>
                                        <p:tgtEl>
                                          <p:spTgt spid="67587">
                                            <p:txEl>
                                              <p:pRg st="1" end="1"/>
                                            </p:txEl>
                                          </p:spTgt>
                                        </p:tgtEl>
                                      </p:cBhvr>
                                    </p:animEffect>
                                    <p:anim calcmode="lin" valueType="num">
                                      <p:cBhvr>
                                        <p:cTn id="15" dur="1000" fill="hold"/>
                                        <p:tgtEl>
                                          <p:spTgt spid="6758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758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7587">
                                            <p:txEl>
                                              <p:pRg st="2" end="2"/>
                                            </p:txEl>
                                          </p:spTgt>
                                        </p:tgtEl>
                                        <p:attrNameLst>
                                          <p:attrName>style.visibility</p:attrName>
                                        </p:attrNameLst>
                                      </p:cBhvr>
                                      <p:to>
                                        <p:strVal val="visible"/>
                                      </p:to>
                                    </p:set>
                                    <p:animEffect transition="in" filter="fade">
                                      <p:cBhvr>
                                        <p:cTn id="21" dur="1000"/>
                                        <p:tgtEl>
                                          <p:spTgt spid="67587">
                                            <p:txEl>
                                              <p:pRg st="2" end="2"/>
                                            </p:txEl>
                                          </p:spTgt>
                                        </p:tgtEl>
                                      </p:cBhvr>
                                    </p:animEffect>
                                    <p:anim calcmode="lin" valueType="num">
                                      <p:cBhvr>
                                        <p:cTn id="22" dur="1000" fill="hold"/>
                                        <p:tgtEl>
                                          <p:spTgt spid="6758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758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7587">
                                            <p:txEl>
                                              <p:pRg st="3" end="3"/>
                                            </p:txEl>
                                          </p:spTgt>
                                        </p:tgtEl>
                                        <p:attrNameLst>
                                          <p:attrName>style.visibility</p:attrName>
                                        </p:attrNameLst>
                                      </p:cBhvr>
                                      <p:to>
                                        <p:strVal val="visible"/>
                                      </p:to>
                                    </p:set>
                                    <p:animEffect transition="in" filter="fade">
                                      <p:cBhvr>
                                        <p:cTn id="28" dur="1000"/>
                                        <p:tgtEl>
                                          <p:spTgt spid="67587">
                                            <p:txEl>
                                              <p:pRg st="3" end="3"/>
                                            </p:txEl>
                                          </p:spTgt>
                                        </p:tgtEl>
                                      </p:cBhvr>
                                    </p:animEffect>
                                    <p:anim calcmode="lin" valueType="num">
                                      <p:cBhvr>
                                        <p:cTn id="29" dur="1000" fill="hold"/>
                                        <p:tgtEl>
                                          <p:spTgt spid="6758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758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7587">
                                            <p:txEl>
                                              <p:pRg st="4" end="4"/>
                                            </p:txEl>
                                          </p:spTgt>
                                        </p:tgtEl>
                                        <p:attrNameLst>
                                          <p:attrName>style.visibility</p:attrName>
                                        </p:attrNameLst>
                                      </p:cBhvr>
                                      <p:to>
                                        <p:strVal val="visible"/>
                                      </p:to>
                                    </p:set>
                                    <p:animEffect transition="in" filter="fade">
                                      <p:cBhvr>
                                        <p:cTn id="35" dur="1000"/>
                                        <p:tgtEl>
                                          <p:spTgt spid="67587">
                                            <p:txEl>
                                              <p:pRg st="4" end="4"/>
                                            </p:txEl>
                                          </p:spTgt>
                                        </p:tgtEl>
                                      </p:cBhvr>
                                    </p:animEffect>
                                    <p:anim calcmode="lin" valueType="num">
                                      <p:cBhvr>
                                        <p:cTn id="36" dur="1000" fill="hold"/>
                                        <p:tgtEl>
                                          <p:spTgt spid="67587">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758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7587">
                                            <p:txEl>
                                              <p:pRg st="5" end="5"/>
                                            </p:txEl>
                                          </p:spTgt>
                                        </p:tgtEl>
                                        <p:attrNameLst>
                                          <p:attrName>style.visibility</p:attrName>
                                        </p:attrNameLst>
                                      </p:cBhvr>
                                      <p:to>
                                        <p:strVal val="visible"/>
                                      </p:to>
                                    </p:set>
                                    <p:animEffect transition="in" filter="fade">
                                      <p:cBhvr>
                                        <p:cTn id="42" dur="1000"/>
                                        <p:tgtEl>
                                          <p:spTgt spid="67587">
                                            <p:txEl>
                                              <p:pRg st="5" end="5"/>
                                            </p:txEl>
                                          </p:spTgt>
                                        </p:tgtEl>
                                      </p:cBhvr>
                                    </p:animEffect>
                                    <p:anim calcmode="lin" valueType="num">
                                      <p:cBhvr>
                                        <p:cTn id="43" dur="1000" fill="hold"/>
                                        <p:tgtEl>
                                          <p:spTgt spid="67587">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6758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67587">
                                            <p:txEl>
                                              <p:pRg st="6" end="6"/>
                                            </p:txEl>
                                          </p:spTgt>
                                        </p:tgtEl>
                                        <p:attrNameLst>
                                          <p:attrName>style.visibility</p:attrName>
                                        </p:attrNameLst>
                                      </p:cBhvr>
                                      <p:to>
                                        <p:strVal val="visible"/>
                                      </p:to>
                                    </p:set>
                                    <p:animEffect transition="in" filter="fade">
                                      <p:cBhvr>
                                        <p:cTn id="49" dur="1000"/>
                                        <p:tgtEl>
                                          <p:spTgt spid="67587">
                                            <p:txEl>
                                              <p:pRg st="6" end="6"/>
                                            </p:txEl>
                                          </p:spTgt>
                                        </p:tgtEl>
                                      </p:cBhvr>
                                    </p:animEffect>
                                    <p:anim calcmode="lin" valueType="num">
                                      <p:cBhvr>
                                        <p:cTn id="50" dur="1000" fill="hold"/>
                                        <p:tgtEl>
                                          <p:spTgt spid="67587">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67587">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7587">
                                            <p:txEl>
                                              <p:pRg st="7" end="7"/>
                                            </p:txEl>
                                          </p:spTgt>
                                        </p:tgtEl>
                                        <p:attrNameLst>
                                          <p:attrName>style.visibility</p:attrName>
                                        </p:attrNameLst>
                                      </p:cBhvr>
                                      <p:to>
                                        <p:strVal val="visible"/>
                                      </p:to>
                                    </p:set>
                                    <p:animEffect transition="in" filter="fade">
                                      <p:cBhvr>
                                        <p:cTn id="56" dur="1000"/>
                                        <p:tgtEl>
                                          <p:spTgt spid="67587">
                                            <p:txEl>
                                              <p:pRg st="7" end="7"/>
                                            </p:txEl>
                                          </p:spTgt>
                                        </p:tgtEl>
                                      </p:cBhvr>
                                    </p:animEffect>
                                    <p:anim calcmode="lin" valueType="num">
                                      <p:cBhvr>
                                        <p:cTn id="57" dur="1000" fill="hold"/>
                                        <p:tgtEl>
                                          <p:spTgt spid="67587">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67587">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2" name="Rectangle 4"/>
          <p:cNvSpPr>
            <a:spLocks noGrp="1" noChangeArrowheads="1"/>
          </p:cNvSpPr>
          <p:nvPr>
            <p:ph type="title"/>
          </p:nvPr>
        </p:nvSpPr>
        <p:spPr>
          <a:xfrm>
            <a:off x="395288" y="260350"/>
            <a:ext cx="3960812" cy="6249988"/>
          </a:xfrm>
        </p:spPr>
        <p:txBody>
          <a:bodyPr>
            <a:normAutofit fontScale="90000"/>
          </a:bodyPr>
          <a:lstStyle/>
          <a:p>
            <a:pPr algn="l" eaLnBrk="1" hangingPunct="1"/>
            <a:r>
              <a:rPr lang="ru-RU" sz="1600" b="1" i="1" smtClean="0">
                <a:solidFill>
                  <a:srgbClr val="FF6600"/>
                </a:solidFill>
                <a:latin typeface="Times New Roman" pitchFamily="18" charset="0"/>
              </a:rPr>
              <a:t>ТЫ ВЕРНЕШЬСЯ</a:t>
            </a:r>
            <a:br>
              <a:rPr lang="ru-RU" sz="1600" b="1" i="1" smtClean="0">
                <a:solidFill>
                  <a:srgbClr val="FF6600"/>
                </a:solidFill>
                <a:latin typeface="Times New Roman" pitchFamily="18" charset="0"/>
              </a:rPr>
            </a:br>
            <a:r>
              <a:rPr lang="ru-RU" sz="1800" b="1" smtClean="0">
                <a:solidFill>
                  <a:srgbClr val="0033CC"/>
                </a:solidFill>
                <a:latin typeface="Times New Roman" pitchFamily="18" charset="0"/>
              </a:rPr>
              <a:t>Машенька, связистка, умирала</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На руках беспомощных моих.</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А в окопе пахло снегом талым,</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И налет артиллерийский стих…</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Девочка в шинели уходила</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От войны, от жизни, от меня.</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Снова рыть в безмолвии могилу,</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Комьями замерзшими звеня...</a:t>
            </a:r>
            <a:r>
              <a:rPr lang="ru-RU" sz="1800" smtClean="0">
                <a:solidFill>
                  <a:srgbClr val="0033CC"/>
                </a:solidFill>
                <a:latin typeface="Times New Roman" pitchFamily="18" charset="0"/>
              </a:rPr>
              <a:t> </a:t>
            </a:r>
            <a:br>
              <a:rPr lang="ru-RU" sz="1800" smtClean="0">
                <a:solidFill>
                  <a:srgbClr val="0033CC"/>
                </a:solidFill>
                <a:latin typeface="Times New Roman" pitchFamily="18" charset="0"/>
              </a:rPr>
            </a:br>
            <a:r>
              <a:rPr lang="ru-RU" sz="1800" smtClean="0">
                <a:solidFill>
                  <a:srgbClr val="0033CC"/>
                </a:solidFill>
                <a:latin typeface="Times New Roman" pitchFamily="18" charset="0"/>
              </a:rPr>
              <a:t/>
            </a:r>
            <a:br>
              <a:rPr lang="ru-RU" sz="1800" smtClean="0">
                <a:solidFill>
                  <a:srgbClr val="0033CC"/>
                </a:solidFill>
                <a:latin typeface="Times New Roman" pitchFamily="18" charset="0"/>
              </a:rPr>
            </a:br>
            <a:r>
              <a:rPr lang="ru-RU" sz="1800" b="1" smtClean="0">
                <a:solidFill>
                  <a:srgbClr val="0033CC"/>
                </a:solidFill>
                <a:latin typeface="Times New Roman" pitchFamily="18" charset="0"/>
              </a:rPr>
              <a:t>Подожди меня немного, Маша!</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Мне ведь тоже уцелеть навряд.</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Поклялась тогда я дружбой нашей:</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Если только возвращусь назад,</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Если это совершится чудо,</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То до смерти, до последних дней,</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Стану я всегда, везде и всюду</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Болью строк напоминать о ней –</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Девочке, что тихо умирала</a:t>
            </a:r>
            <a:br>
              <a:rPr lang="ru-RU" sz="1800" b="1" smtClean="0">
                <a:solidFill>
                  <a:srgbClr val="0033CC"/>
                </a:solidFill>
                <a:latin typeface="Times New Roman" pitchFamily="18" charset="0"/>
              </a:rPr>
            </a:br>
            <a:r>
              <a:rPr lang="ru-RU" sz="1800" b="1" smtClean="0">
                <a:solidFill>
                  <a:srgbClr val="0033CC"/>
                </a:solidFill>
                <a:latin typeface="Times New Roman" pitchFamily="18" charset="0"/>
              </a:rPr>
              <a:t>На руках беспомощных моих. </a:t>
            </a:r>
            <a:br>
              <a:rPr lang="ru-RU" sz="1800" b="1" smtClean="0">
                <a:solidFill>
                  <a:srgbClr val="0033CC"/>
                </a:solidFill>
                <a:latin typeface="Times New Roman" pitchFamily="18" charset="0"/>
              </a:rPr>
            </a:br>
            <a:r>
              <a:rPr lang="ru-RU" sz="1800" b="1" smtClean="0">
                <a:latin typeface="Times New Roman" pitchFamily="18" charset="0"/>
              </a:rPr>
              <a:t>                                        1943 год        </a:t>
            </a:r>
            <a:r>
              <a:rPr lang="ru-RU" sz="4000" smtClean="0"/>
              <a:t> </a:t>
            </a:r>
          </a:p>
        </p:txBody>
      </p:sp>
      <p:pic>
        <p:nvPicPr>
          <p:cNvPr id="18435" name="Рисунок 82" descr="http://im2-tub.yandex.net/i?id=39116494&amp;tov=2"/>
          <p:cNvPicPr>
            <a:picLocks noChangeAspect="1" noChangeArrowheads="1"/>
          </p:cNvPicPr>
          <p:nvPr/>
        </p:nvPicPr>
        <p:blipFill>
          <a:blip r:embed="rId2" cstate="print"/>
          <a:srcRect/>
          <a:stretch>
            <a:fillRect/>
          </a:stretch>
        </p:blipFill>
        <p:spPr bwMode="auto">
          <a:xfrm>
            <a:off x="4356100" y="188913"/>
            <a:ext cx="4464050" cy="3095625"/>
          </a:xfrm>
          <a:prstGeom prst="rect">
            <a:avLst/>
          </a:prstGeom>
          <a:noFill/>
          <a:ln w="9525">
            <a:noFill/>
            <a:miter lim="800000"/>
            <a:headEnd/>
            <a:tailEnd/>
          </a:ln>
        </p:spPr>
      </p:pic>
      <p:pic>
        <p:nvPicPr>
          <p:cNvPr id="18436" name="Picture 7" descr="Изображение 061"/>
          <p:cNvPicPr>
            <a:picLocks noChangeAspect="1" noChangeArrowheads="1"/>
          </p:cNvPicPr>
          <p:nvPr/>
        </p:nvPicPr>
        <p:blipFill>
          <a:blip r:embed="rId3" cstate="print">
            <a:lum contrast="54000"/>
          </a:blip>
          <a:srcRect l="54192" t="17175" r="23158" b="63652"/>
          <a:stretch>
            <a:fillRect/>
          </a:stretch>
        </p:blipFill>
        <p:spPr bwMode="auto">
          <a:xfrm>
            <a:off x="5292725" y="3552825"/>
            <a:ext cx="2735263" cy="30448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8612"/>
                                        </p:tgtEl>
                                        <p:attrNameLst>
                                          <p:attrName>style.visibility</p:attrName>
                                        </p:attrNameLst>
                                      </p:cBhvr>
                                      <p:to>
                                        <p:strVal val="visible"/>
                                      </p:to>
                                    </p:set>
                                    <p:animEffect transition="in" filter="randombar(horizontal)">
                                      <p:cBhvr>
                                        <p:cTn id="7" dur="600">
                                          <p:stCondLst>
                                            <p:cond delay="0"/>
                                          </p:stCondLst>
                                        </p:cTn>
                                        <p:tgtEl>
                                          <p:spTgt spid="68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2"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116013" y="5661025"/>
            <a:ext cx="6400800" cy="1196975"/>
          </a:xfrm>
        </p:spPr>
        <p:txBody>
          <a:bodyPr/>
          <a:lstStyle/>
          <a:p>
            <a:endParaRPr lang="ru-RU" dirty="0">
              <a:solidFill>
                <a:srgbClr val="FFFF99"/>
              </a:solidFill>
            </a:endParaRPr>
          </a:p>
        </p:txBody>
      </p:sp>
      <p:sp>
        <p:nvSpPr>
          <p:cNvPr id="4" name="Заголовок 3"/>
          <p:cNvSpPr>
            <a:spLocks noGrp="1"/>
          </p:cNvSpPr>
          <p:nvPr>
            <p:ph type="ctrTitle" sz="quarter"/>
          </p:nvPr>
        </p:nvSpPr>
        <p:spPr>
          <a:xfrm>
            <a:off x="395536" y="2204864"/>
            <a:ext cx="8229600" cy="1828800"/>
          </a:xfrm>
        </p:spPr>
        <p:txBody>
          <a:bodyPr/>
          <a:lstStyle/>
          <a:p>
            <a:endParaRPr lang="ru-RU"/>
          </a:p>
        </p:txBody>
      </p:sp>
      <p:pic>
        <p:nvPicPr>
          <p:cNvPr id="5" name="Picture 7" descr="Л"/>
          <p:cNvPicPr>
            <a:picLocks noChangeAspect="1" noChangeArrowheads="1"/>
          </p:cNvPicPr>
          <p:nvPr/>
        </p:nvPicPr>
        <p:blipFill>
          <a:blip r:embed="rId2" cstate="print"/>
          <a:srcRect/>
          <a:stretch>
            <a:fillRect/>
          </a:stretch>
        </p:blipFill>
        <p:spPr>
          <a:xfrm>
            <a:off x="0" y="1"/>
            <a:ext cx="9564032" cy="6858000"/>
          </a:xfrm>
          <a:prstGeom prst="rect">
            <a:avLst/>
          </a:prstGeom>
          <a:noFill/>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nodePh="1">
                                  <p:stCondLst>
                                    <p:cond delay="0"/>
                                  </p:stCondLst>
                                  <p:endCondLst>
                                    <p:cond evt="begin" delay="0">
                                      <p:tn val="5"/>
                                    </p:cond>
                                  </p:endCondLst>
                                  <p:childTnLst>
                                    <p:set>
                                      <p:cBhvr>
                                        <p:cTn id="6" dur="1" fill="hold">
                                          <p:stCondLst>
                                            <p:cond delay="0"/>
                                          </p:stCondLst>
                                        </p:cTn>
                                        <p:tgtEl>
                                          <p:spTgt spid="2051">
                                            <p:txEl>
                                              <p:pRg st="0" end="0"/>
                                            </p:txEl>
                                          </p:spTgt>
                                        </p:tgtEl>
                                        <p:attrNameLst>
                                          <p:attrName>style.visibility</p:attrName>
                                        </p:attrNameLst>
                                      </p:cBhvr>
                                      <p:to>
                                        <p:strVal val="visible"/>
                                      </p:to>
                                    </p:set>
                                    <p:anim calcmode="lin" valueType="num">
                                      <p:cBhvr>
                                        <p:cTn id="7" dur="500" fill="hold"/>
                                        <p:tgtEl>
                                          <p:spTgt spid="205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05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ru-RU"/>
              <a:t>Поэзия в годы войны:</a:t>
            </a:r>
          </a:p>
        </p:txBody>
      </p:sp>
      <p:sp>
        <p:nvSpPr>
          <p:cNvPr id="58371" name="Rectangle 3"/>
          <p:cNvSpPr>
            <a:spLocks noGrp="1" noChangeArrowheads="1"/>
          </p:cNvSpPr>
          <p:nvPr>
            <p:ph type="body" idx="1"/>
          </p:nvPr>
        </p:nvSpPr>
        <p:spPr/>
        <p:txBody>
          <a:bodyPr/>
          <a:lstStyle/>
          <a:p>
            <a:r>
              <a:rPr lang="ru-RU"/>
              <a:t>оперативность</a:t>
            </a:r>
          </a:p>
          <a:p>
            <a:r>
              <a:rPr lang="ru-RU"/>
              <a:t>эмоциональность</a:t>
            </a:r>
          </a:p>
          <a:p>
            <a:r>
              <a:rPr lang="ru-RU"/>
              <a:t>доходчивость</a:t>
            </a:r>
          </a:p>
          <a:p>
            <a:r>
              <a:rPr lang="ru-RU"/>
              <a:t>патриотизм</a:t>
            </a:r>
          </a:p>
          <a:p>
            <a:r>
              <a:rPr lang="ru-RU"/>
              <a:t>лиризм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 calcmode="lin" valueType="num">
                                      <p:cBhvr additive="base">
                                        <p:cTn id="7" dur="5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83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8371">
                                            <p:txEl>
                                              <p:pRg st="1" end="1"/>
                                            </p:txEl>
                                          </p:spTgt>
                                        </p:tgtEl>
                                        <p:attrNameLst>
                                          <p:attrName>style.visibility</p:attrName>
                                        </p:attrNameLst>
                                      </p:cBhvr>
                                      <p:to>
                                        <p:strVal val="visible"/>
                                      </p:to>
                                    </p:set>
                                    <p:anim calcmode="lin" valueType="num">
                                      <p:cBhvr additive="base">
                                        <p:cTn id="13" dur="500" fill="hold"/>
                                        <p:tgtEl>
                                          <p:spTgt spid="583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83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8371">
                                            <p:txEl>
                                              <p:pRg st="2" end="2"/>
                                            </p:txEl>
                                          </p:spTgt>
                                        </p:tgtEl>
                                        <p:attrNameLst>
                                          <p:attrName>style.visibility</p:attrName>
                                        </p:attrNameLst>
                                      </p:cBhvr>
                                      <p:to>
                                        <p:strVal val="visible"/>
                                      </p:to>
                                    </p:set>
                                    <p:anim calcmode="lin" valueType="num">
                                      <p:cBhvr additive="base">
                                        <p:cTn id="19" dur="500" fill="hold"/>
                                        <p:tgtEl>
                                          <p:spTgt spid="583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83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8371">
                                            <p:txEl>
                                              <p:pRg st="3" end="3"/>
                                            </p:txEl>
                                          </p:spTgt>
                                        </p:tgtEl>
                                        <p:attrNameLst>
                                          <p:attrName>style.visibility</p:attrName>
                                        </p:attrNameLst>
                                      </p:cBhvr>
                                      <p:to>
                                        <p:strVal val="visible"/>
                                      </p:to>
                                    </p:set>
                                    <p:anim calcmode="lin" valueType="num">
                                      <p:cBhvr additive="base">
                                        <p:cTn id="25" dur="500" fill="hold"/>
                                        <p:tgtEl>
                                          <p:spTgt spid="583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83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8371">
                                            <p:txEl>
                                              <p:pRg st="4" end="4"/>
                                            </p:txEl>
                                          </p:spTgt>
                                        </p:tgtEl>
                                        <p:attrNameLst>
                                          <p:attrName>style.visibility</p:attrName>
                                        </p:attrNameLst>
                                      </p:cBhvr>
                                      <p:to>
                                        <p:strVal val="visible"/>
                                      </p:to>
                                    </p:set>
                                    <p:anim calcmode="lin" valueType="num">
                                      <p:cBhvr additive="base">
                                        <p:cTn id="31" dur="500" fill="hold"/>
                                        <p:tgtEl>
                                          <p:spTgt spid="5837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83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152400"/>
            <a:ext cx="7772400" cy="1143000"/>
          </a:xfrm>
        </p:spPr>
        <p:txBody>
          <a:bodyPr/>
          <a:lstStyle/>
          <a:p>
            <a:r>
              <a:rPr lang="ru-RU" sz="3200"/>
              <a:t>А.Лактионов «Письмо с фронта»</a:t>
            </a:r>
          </a:p>
        </p:txBody>
      </p:sp>
      <p:pic>
        <p:nvPicPr>
          <p:cNvPr id="68612" name="Picture 4" descr="4 004"/>
          <p:cNvPicPr>
            <a:picLocks noChangeAspect="1" noChangeArrowheads="1"/>
          </p:cNvPicPr>
          <p:nvPr/>
        </p:nvPicPr>
        <p:blipFill>
          <a:blip r:embed="rId2" cstate="print"/>
          <a:srcRect/>
          <a:stretch>
            <a:fillRect/>
          </a:stretch>
        </p:blipFill>
        <p:spPr bwMode="auto">
          <a:xfrm>
            <a:off x="2133600" y="1219200"/>
            <a:ext cx="4267200" cy="5334000"/>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Рисунок 4" descr="http://im0-tub.yandex.net/i?id=604237&amp;tov=0"/>
          <p:cNvPicPr>
            <a:picLocks noGrp="1" noChangeAspect="1" noChangeArrowheads="1"/>
          </p:cNvPicPr>
          <p:nvPr>
            <p:ph idx="1"/>
          </p:nvPr>
        </p:nvPicPr>
        <p:blipFill>
          <a:blip r:embed="rId2" cstate="print"/>
          <a:srcRect/>
          <a:stretch>
            <a:fillRect/>
          </a:stretch>
        </p:blipFill>
        <p:spPr bwMode="auto">
          <a:xfrm>
            <a:off x="0" y="0"/>
            <a:ext cx="9704717" cy="68580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7" name="Rectangle 3"/>
          <p:cNvSpPr>
            <a:spLocks noGrp="1" noChangeArrowheads="1"/>
          </p:cNvSpPr>
          <p:nvPr>
            <p:ph type="body" sz="half" idx="1"/>
          </p:nvPr>
        </p:nvSpPr>
        <p:spPr>
          <a:xfrm>
            <a:off x="323850" y="692150"/>
            <a:ext cx="4475163" cy="5616575"/>
          </a:xfrm>
        </p:spPr>
        <p:txBody>
          <a:bodyPr/>
          <a:lstStyle/>
          <a:p>
            <a:r>
              <a:rPr lang="ru-RU" sz="2000" dirty="0">
                <a:solidFill>
                  <a:schemeClr val="accent1">
                    <a:lumMod val="20000"/>
                    <a:lumOff val="80000"/>
                  </a:schemeClr>
                </a:solidFill>
                <a:latin typeface="Arial" charset="0"/>
                <a:hlinkClick r:id="rId2" action="ppaction://hlinksldjump"/>
              </a:rPr>
              <a:t>Поэт и война</a:t>
            </a:r>
            <a:endParaRPr lang="ru-RU" sz="2000" dirty="0">
              <a:solidFill>
                <a:schemeClr val="accent1">
                  <a:lumMod val="20000"/>
                  <a:lumOff val="80000"/>
                </a:schemeClr>
              </a:solidFill>
              <a:latin typeface="Arial" charset="0"/>
            </a:endParaRPr>
          </a:p>
          <a:p>
            <a:r>
              <a:rPr lang="ru-RU" sz="2000" dirty="0">
                <a:solidFill>
                  <a:schemeClr val="accent1">
                    <a:lumMod val="20000"/>
                    <a:lumOff val="80000"/>
                  </a:schemeClr>
                </a:solidFill>
                <a:latin typeface="Arial" charset="0"/>
                <a:hlinkClick r:id="rId3" action="ppaction://hlinksldjump"/>
              </a:rPr>
              <a:t>Вставай, страна огромная… </a:t>
            </a:r>
            <a:endParaRPr lang="ru-RU" sz="2000" dirty="0">
              <a:solidFill>
                <a:schemeClr val="accent1">
                  <a:lumMod val="20000"/>
                  <a:lumOff val="80000"/>
                </a:schemeClr>
              </a:solidFill>
              <a:latin typeface="Arial" charset="0"/>
            </a:endParaRPr>
          </a:p>
          <a:p>
            <a:pPr lvl="2"/>
            <a:r>
              <a:rPr lang="ru-RU" sz="1800" dirty="0">
                <a:solidFill>
                  <a:schemeClr val="accent1">
                    <a:lumMod val="20000"/>
                    <a:lumOff val="80000"/>
                  </a:schemeClr>
                </a:solidFill>
                <a:latin typeface="Arial" charset="0"/>
              </a:rPr>
              <a:t>А. Ахматова</a:t>
            </a:r>
          </a:p>
          <a:p>
            <a:r>
              <a:rPr lang="ru-RU" sz="2000" dirty="0">
                <a:solidFill>
                  <a:schemeClr val="accent1">
                    <a:lumMod val="20000"/>
                    <a:lumOff val="80000"/>
                  </a:schemeClr>
                </a:solidFill>
                <a:latin typeface="Arial" charset="0"/>
                <a:hlinkClick r:id="rId4" action="ppaction://hlinksldjump"/>
              </a:rPr>
              <a:t>Поэты-фронтовики</a:t>
            </a:r>
            <a:endParaRPr lang="ru-RU" sz="2000" dirty="0">
              <a:solidFill>
                <a:schemeClr val="accent1">
                  <a:lumMod val="20000"/>
                  <a:lumOff val="80000"/>
                </a:schemeClr>
              </a:solidFill>
              <a:latin typeface="Arial" charset="0"/>
            </a:endParaRPr>
          </a:p>
          <a:p>
            <a:pPr lvl="2"/>
            <a:r>
              <a:rPr lang="ru-RU" sz="1800" dirty="0">
                <a:solidFill>
                  <a:schemeClr val="accent1">
                    <a:lumMod val="20000"/>
                    <a:lumOff val="80000"/>
                  </a:schemeClr>
                </a:solidFill>
                <a:latin typeface="Arial" charset="0"/>
              </a:rPr>
              <a:t>Ю. </a:t>
            </a:r>
            <a:r>
              <a:rPr lang="ru-RU" sz="1800" dirty="0" err="1">
                <a:solidFill>
                  <a:schemeClr val="accent1">
                    <a:lumMod val="20000"/>
                    <a:lumOff val="80000"/>
                  </a:schemeClr>
                </a:solidFill>
                <a:latin typeface="Arial" charset="0"/>
              </a:rPr>
              <a:t>Друнина</a:t>
            </a:r>
            <a:endParaRPr lang="ru-RU" sz="1800" dirty="0">
              <a:solidFill>
                <a:schemeClr val="accent1">
                  <a:lumMod val="20000"/>
                  <a:lumOff val="80000"/>
                </a:schemeClr>
              </a:solidFill>
              <a:latin typeface="Arial" charset="0"/>
            </a:endParaRPr>
          </a:p>
          <a:p>
            <a:r>
              <a:rPr lang="ru-RU" sz="2000" dirty="0">
                <a:solidFill>
                  <a:schemeClr val="accent1">
                    <a:lumMod val="20000"/>
                    <a:lumOff val="80000"/>
                  </a:schemeClr>
                </a:solidFill>
                <a:latin typeface="Arial" charset="0"/>
                <a:hlinkClick r:id="rId5" action="ppaction://hlinksldjump"/>
              </a:rPr>
              <a:t>Те, кто не вернулся…</a:t>
            </a:r>
            <a:endParaRPr lang="ru-RU" sz="2000" dirty="0">
              <a:solidFill>
                <a:schemeClr val="accent1">
                  <a:lumMod val="20000"/>
                  <a:lumOff val="80000"/>
                </a:schemeClr>
              </a:solidFill>
              <a:latin typeface="Arial" charset="0"/>
            </a:endParaRPr>
          </a:p>
          <a:p>
            <a:pPr lvl="2"/>
            <a:r>
              <a:rPr lang="ru-RU" sz="1800" dirty="0">
                <a:solidFill>
                  <a:schemeClr val="accent1">
                    <a:lumMod val="20000"/>
                    <a:lumOff val="80000"/>
                  </a:schemeClr>
                </a:solidFill>
                <a:latin typeface="Arial" charset="0"/>
              </a:rPr>
              <a:t>Н. Майоров</a:t>
            </a:r>
          </a:p>
          <a:p>
            <a:r>
              <a:rPr lang="ru-RU" sz="2000" dirty="0">
                <a:solidFill>
                  <a:schemeClr val="accent1">
                    <a:lumMod val="20000"/>
                    <a:lumOff val="80000"/>
                  </a:schemeClr>
                </a:solidFill>
                <a:latin typeface="Arial" charset="0"/>
                <a:hlinkClick r:id="rId6" action="ppaction://hlinksldjump"/>
              </a:rPr>
              <a:t>Война и дети </a:t>
            </a:r>
            <a:endParaRPr lang="ru-RU" sz="2000" dirty="0">
              <a:solidFill>
                <a:schemeClr val="accent1">
                  <a:lumMod val="20000"/>
                  <a:lumOff val="80000"/>
                </a:schemeClr>
              </a:solidFill>
              <a:latin typeface="Arial" charset="0"/>
            </a:endParaRPr>
          </a:p>
          <a:p>
            <a:pPr lvl="2"/>
            <a:r>
              <a:rPr lang="ru-RU" sz="1800" dirty="0">
                <a:solidFill>
                  <a:schemeClr val="accent1">
                    <a:lumMod val="20000"/>
                    <a:lumOff val="80000"/>
                  </a:schemeClr>
                </a:solidFill>
                <a:latin typeface="Arial" charset="0"/>
              </a:rPr>
              <a:t>К. Симонов</a:t>
            </a:r>
          </a:p>
          <a:p>
            <a:r>
              <a:rPr lang="ru-RU" sz="2000" dirty="0">
                <a:solidFill>
                  <a:schemeClr val="accent1">
                    <a:lumMod val="20000"/>
                    <a:lumOff val="80000"/>
                  </a:schemeClr>
                </a:solidFill>
                <a:latin typeface="Arial" charset="0"/>
                <a:hlinkClick r:id="rId7" action="ppaction://hlinksldjump"/>
              </a:rPr>
              <a:t>Послевоенная поэзия </a:t>
            </a:r>
            <a:endParaRPr lang="ru-RU" sz="2000" dirty="0">
              <a:solidFill>
                <a:schemeClr val="accent1">
                  <a:lumMod val="20000"/>
                  <a:lumOff val="80000"/>
                </a:schemeClr>
              </a:solidFill>
              <a:latin typeface="Arial" charset="0"/>
            </a:endParaRPr>
          </a:p>
          <a:p>
            <a:pPr lvl="2"/>
            <a:r>
              <a:rPr lang="ru-RU" sz="1800" dirty="0">
                <a:solidFill>
                  <a:schemeClr val="accent1">
                    <a:lumMod val="20000"/>
                    <a:lumOff val="80000"/>
                  </a:schemeClr>
                </a:solidFill>
                <a:latin typeface="Arial" charset="0"/>
              </a:rPr>
              <a:t>А. </a:t>
            </a:r>
            <a:r>
              <a:rPr lang="ru-RU" sz="1800" dirty="0" err="1">
                <a:solidFill>
                  <a:schemeClr val="accent1">
                    <a:lumMod val="20000"/>
                    <a:lumOff val="80000"/>
                  </a:schemeClr>
                </a:solidFill>
                <a:latin typeface="Arial" charset="0"/>
              </a:rPr>
              <a:t>Передреев</a:t>
            </a:r>
            <a:endParaRPr lang="ru-RU" sz="1800" dirty="0">
              <a:solidFill>
                <a:schemeClr val="accent1">
                  <a:lumMod val="20000"/>
                  <a:lumOff val="80000"/>
                </a:schemeClr>
              </a:solidFill>
              <a:latin typeface="Arial" charset="0"/>
            </a:endParaRPr>
          </a:p>
          <a:p>
            <a:r>
              <a:rPr lang="ru-RU" sz="2000" dirty="0">
                <a:solidFill>
                  <a:schemeClr val="accent1">
                    <a:lumMod val="20000"/>
                    <a:lumOff val="80000"/>
                  </a:schemeClr>
                </a:solidFill>
                <a:latin typeface="Arial" charset="0"/>
                <a:hlinkClick r:id="rId8" action="ppaction://hlinksldjump"/>
              </a:rPr>
              <a:t>Песня на войне</a:t>
            </a:r>
            <a:endParaRPr lang="ru-RU" sz="2000" dirty="0">
              <a:solidFill>
                <a:schemeClr val="accent1">
                  <a:lumMod val="20000"/>
                  <a:lumOff val="80000"/>
                </a:schemeClr>
              </a:solidFill>
              <a:latin typeface="Arial" charset="0"/>
            </a:endParaRPr>
          </a:p>
          <a:p>
            <a:pPr lvl="2"/>
            <a:r>
              <a:rPr lang="ru-RU" sz="1800" dirty="0">
                <a:solidFill>
                  <a:schemeClr val="accent1">
                    <a:lumMod val="20000"/>
                    <a:lumOff val="80000"/>
                  </a:schemeClr>
                </a:solidFill>
                <a:latin typeface="Arial" charset="0"/>
              </a:rPr>
              <a:t>А. Сурков</a:t>
            </a:r>
          </a:p>
          <a:p>
            <a:r>
              <a:rPr lang="ru-RU" sz="2000" dirty="0">
                <a:solidFill>
                  <a:schemeClr val="accent1">
                    <a:lumMod val="20000"/>
                    <a:lumOff val="80000"/>
                  </a:schemeClr>
                </a:solidFill>
                <a:latin typeface="Arial" charset="0"/>
                <a:hlinkClick r:id="rId9" action="ppaction://hlinksldjump"/>
              </a:rPr>
              <a:t>Я знаю, никакой моей вины…</a:t>
            </a:r>
            <a:endParaRPr lang="ru-RU" sz="2000" dirty="0">
              <a:solidFill>
                <a:schemeClr val="accent1">
                  <a:lumMod val="20000"/>
                  <a:lumOff val="80000"/>
                </a:schemeClr>
              </a:solidFill>
              <a:latin typeface="Arial" charset="0"/>
            </a:endParaRPr>
          </a:p>
          <a:p>
            <a:pPr lvl="2"/>
            <a:r>
              <a:rPr lang="ru-RU" sz="1800" dirty="0">
                <a:solidFill>
                  <a:schemeClr val="accent1">
                    <a:lumMod val="20000"/>
                    <a:lumOff val="80000"/>
                  </a:schemeClr>
                </a:solidFill>
                <a:latin typeface="Arial" charset="0"/>
              </a:rPr>
              <a:t>А. Твардовский</a:t>
            </a:r>
          </a:p>
          <a:p>
            <a:endParaRPr lang="ru-RU" sz="1800" dirty="0">
              <a:solidFill>
                <a:schemeClr val="accent1">
                  <a:lumMod val="20000"/>
                  <a:lumOff val="80000"/>
                </a:schemeClr>
              </a:solidFill>
              <a:latin typeface="Arial" charset="0"/>
            </a:endParaRPr>
          </a:p>
        </p:txBody>
      </p:sp>
      <p:pic>
        <p:nvPicPr>
          <p:cNvPr id="41991" name="Picture 7" descr="безымянный3"/>
          <p:cNvPicPr>
            <a:picLocks noGrp="1" noChangeAspect="1" noChangeArrowheads="1"/>
          </p:cNvPicPr>
          <p:nvPr>
            <p:ph sz="half" idx="2"/>
          </p:nvPr>
        </p:nvPicPr>
        <p:blipFill>
          <a:blip r:embed="rId10" cstate="print"/>
          <a:srcRect r="131" b="-93"/>
          <a:stretch>
            <a:fillRect/>
          </a:stretch>
        </p:blipFill>
        <p:spPr>
          <a:xfrm>
            <a:off x="5076825" y="1054100"/>
            <a:ext cx="3640138" cy="2573338"/>
          </a:xfrm>
          <a:noFill/>
          <a:ln/>
        </p:spPr>
      </p:pic>
      <p:sp>
        <p:nvSpPr>
          <p:cNvPr id="41992" name="Rectangle 8"/>
          <p:cNvSpPr>
            <a:spLocks noChangeArrowheads="1"/>
          </p:cNvSpPr>
          <p:nvPr/>
        </p:nvSpPr>
        <p:spPr bwMode="auto">
          <a:xfrm>
            <a:off x="5724525" y="3860800"/>
            <a:ext cx="2676525" cy="366713"/>
          </a:xfrm>
          <a:prstGeom prst="rect">
            <a:avLst/>
          </a:prstGeom>
          <a:noFill/>
          <a:ln w="9525">
            <a:noFill/>
            <a:miter lim="800000"/>
            <a:headEnd/>
            <a:tailEnd/>
          </a:ln>
          <a:effectLst/>
        </p:spPr>
        <p:txBody>
          <a:bodyPr wrap="none">
            <a:spAutoFit/>
          </a:bodyPr>
          <a:lstStyle/>
          <a:p>
            <a:r>
              <a:rPr lang="ru-RU">
                <a:latin typeface="Arial" charset="0"/>
              </a:rPr>
              <a:t>Марк Альтман. Комбат</a:t>
            </a:r>
            <a:r>
              <a:rPr lang="ru-RU" sz="1600">
                <a:latin typeface="Arial" charset="0"/>
              </a:rPr>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987"/>
                                        </p:tgtEl>
                                        <p:attrNameLst>
                                          <p:attrName>style.visibility</p:attrName>
                                        </p:attrNameLst>
                                      </p:cBhvr>
                                      <p:to>
                                        <p:strVal val="visible"/>
                                      </p:to>
                                    </p:set>
                                    <p:animEffect transition="in" filter="fade">
                                      <p:cBhvr>
                                        <p:cTn id="7" dur="2000"/>
                                        <p:tgtEl>
                                          <p:spTgt spid="41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67544" y="0"/>
            <a:ext cx="8229600" cy="1371600"/>
          </a:xfrm>
        </p:spPr>
        <p:txBody>
          <a:bodyPr/>
          <a:lstStyle/>
          <a:p>
            <a:r>
              <a:rPr lang="ru-RU" sz="3800" b="1" i="1" dirty="0">
                <a:solidFill>
                  <a:schemeClr val="accent2">
                    <a:lumMod val="40000"/>
                    <a:lumOff val="60000"/>
                  </a:schemeClr>
                </a:solidFill>
                <a:latin typeface="Times New Roman" pitchFamily="18" charset="0"/>
              </a:rPr>
              <a:t>КОНСТАНТИН  СИМОНОВ</a:t>
            </a:r>
          </a:p>
        </p:txBody>
      </p:sp>
      <p:sp>
        <p:nvSpPr>
          <p:cNvPr id="60419" name="Rectangle 3"/>
          <p:cNvSpPr>
            <a:spLocks noGrp="1" noChangeArrowheads="1"/>
          </p:cNvSpPr>
          <p:nvPr>
            <p:ph type="body" sz="half" idx="1"/>
          </p:nvPr>
        </p:nvSpPr>
        <p:spPr>
          <a:xfrm>
            <a:off x="457201" y="4365104"/>
            <a:ext cx="1882552" cy="1730896"/>
          </a:xfrm>
        </p:spPr>
        <p:txBody>
          <a:bodyPr/>
          <a:lstStyle/>
          <a:p>
            <a:pPr>
              <a:lnSpc>
                <a:spcPct val="80000"/>
              </a:lnSpc>
              <a:buFont typeface="Wingdings" pitchFamily="2" charset="2"/>
              <a:buNone/>
            </a:pPr>
            <a:endParaRPr lang="ru-RU" sz="2000" dirty="0">
              <a:latin typeface="Arial" charset="0"/>
            </a:endParaRPr>
          </a:p>
          <a:p>
            <a:pPr>
              <a:lnSpc>
                <a:spcPct val="80000"/>
              </a:lnSpc>
              <a:buFont typeface="Wingdings" pitchFamily="2" charset="2"/>
              <a:buNone/>
            </a:pPr>
            <a:endParaRPr lang="ru-RU" sz="2000" dirty="0">
              <a:latin typeface="Arial" charset="0"/>
            </a:endParaRPr>
          </a:p>
          <a:p>
            <a:pPr>
              <a:lnSpc>
                <a:spcPct val="80000"/>
              </a:lnSpc>
              <a:buFont typeface="Wingdings" pitchFamily="2" charset="2"/>
              <a:buNone/>
            </a:pPr>
            <a:endParaRPr lang="ru-RU" sz="1600" dirty="0">
              <a:latin typeface="Arial" charset="0"/>
            </a:endParaRPr>
          </a:p>
        </p:txBody>
      </p:sp>
      <p:sp>
        <p:nvSpPr>
          <p:cNvPr id="60420" name="Rectangle 4"/>
          <p:cNvSpPr>
            <a:spLocks noGrp="1" noChangeArrowheads="1"/>
          </p:cNvSpPr>
          <p:nvPr>
            <p:ph type="body" sz="half" idx="4294967295"/>
          </p:nvPr>
        </p:nvSpPr>
        <p:spPr>
          <a:xfrm>
            <a:off x="5259388" y="2565400"/>
            <a:ext cx="3884612" cy="3671888"/>
          </a:xfrm>
        </p:spPr>
        <p:txBody>
          <a:bodyPr/>
          <a:lstStyle/>
          <a:p>
            <a:pPr>
              <a:buFont typeface="Wingdings" pitchFamily="2" charset="2"/>
              <a:buNone/>
            </a:pPr>
            <a:endParaRPr lang="ru-RU" sz="2000" dirty="0"/>
          </a:p>
          <a:p>
            <a:endParaRPr lang="ru-RU" sz="2800" dirty="0"/>
          </a:p>
        </p:txBody>
      </p:sp>
      <p:pic>
        <p:nvPicPr>
          <p:cNvPr id="60423" name="Picture 7" descr="simonov"/>
          <p:cNvPicPr>
            <a:picLocks noGrp="1" noChangeAspect="1" noChangeArrowheads="1"/>
          </p:cNvPicPr>
          <p:nvPr>
            <p:ph sz="half" idx="2"/>
          </p:nvPr>
        </p:nvPicPr>
        <p:blipFill>
          <a:blip r:embed="rId2" cstate="print">
            <a:lum bright="12000" contrast="12000"/>
          </a:blip>
          <a:srcRect/>
          <a:stretch>
            <a:fillRect/>
          </a:stretch>
        </p:blipFill>
        <p:spPr>
          <a:xfrm>
            <a:off x="2699792" y="1003082"/>
            <a:ext cx="4104456" cy="5854918"/>
          </a:xfr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fade">
                                      <p:cBhvr>
                                        <p:cTn id="7" dur="2000"/>
                                        <p:tgtEl>
                                          <p:spTgt spid="60418"/>
                                        </p:tgtEl>
                                      </p:cBhvr>
                                    </p:animEffect>
                                  </p:childTnLst>
                                </p:cTn>
                              </p:par>
                              <p:par>
                                <p:cTn id="8" presetID="10" presetClass="entr" presetSubtype="0" fill="hold" grpId="0" nodeType="withEffect" nodePh="1">
                                  <p:stCondLst>
                                    <p:cond delay="0"/>
                                  </p:stCondLst>
                                  <p:endCondLst>
                                    <p:cond evt="begin" delay="0">
                                      <p:tn val="8"/>
                                    </p:cond>
                                  </p:endCondLst>
                                  <p:childTnLst>
                                    <p:set>
                                      <p:cBhvr>
                                        <p:cTn id="9" dur="1" fill="hold">
                                          <p:stCondLst>
                                            <p:cond delay="0"/>
                                          </p:stCondLst>
                                        </p:cTn>
                                        <p:tgtEl>
                                          <p:spTgt spid="60419"/>
                                        </p:tgtEl>
                                        <p:attrNameLst>
                                          <p:attrName>style.visibility</p:attrName>
                                        </p:attrNameLst>
                                      </p:cBhvr>
                                      <p:to>
                                        <p:strVal val="visible"/>
                                      </p:to>
                                    </p:set>
                                    <p:animEffect transition="in" filter="fade">
                                      <p:cBhvr>
                                        <p:cTn id="10" dur="2000"/>
                                        <p:tgtEl>
                                          <p:spTgt spid="60419"/>
                                        </p:tgtEl>
                                      </p:cBhvr>
                                    </p:animEffect>
                                  </p:childTnLst>
                                </p:cTn>
                              </p:par>
                              <p:par>
                                <p:cTn id="11" presetID="10" presetClass="entr" presetSubtype="0" fill="hold" grpId="0" nodeType="withEffect" nodePh="1">
                                  <p:stCondLst>
                                    <p:cond delay="0"/>
                                  </p:stCondLst>
                                  <p:endCondLst>
                                    <p:cond evt="begin" delay="0">
                                      <p:tn val="11"/>
                                    </p:cond>
                                  </p:endCondLst>
                                  <p:childTnLst>
                                    <p:set>
                                      <p:cBhvr>
                                        <p:cTn id="12" dur="1" fill="hold">
                                          <p:stCondLst>
                                            <p:cond delay="0"/>
                                          </p:stCondLst>
                                        </p:cTn>
                                        <p:tgtEl>
                                          <p:spTgt spid="60420"/>
                                        </p:tgtEl>
                                        <p:attrNameLst>
                                          <p:attrName>style.visibility</p:attrName>
                                        </p:attrNameLst>
                                      </p:cBhvr>
                                      <p:to>
                                        <p:strVal val="visible"/>
                                      </p:to>
                                    </p:set>
                                    <p:animEffect transition="in" filter="fade">
                                      <p:cBhvr>
                                        <p:cTn id="13" dur="2000"/>
                                        <p:tgtEl>
                                          <p:spTgt spid="60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p:bldP spid="60420" grpId="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692150"/>
            <a:ext cx="8229600" cy="720725"/>
          </a:xfrm>
        </p:spPr>
        <p:txBody>
          <a:bodyPr/>
          <a:lstStyle/>
          <a:p>
            <a:r>
              <a:rPr lang="ru-RU" sz="3800" b="1" i="1">
                <a:solidFill>
                  <a:srgbClr val="F30101"/>
                </a:solidFill>
                <a:latin typeface="Times New Roman" pitchFamily="18" charset="0"/>
              </a:rPr>
              <a:t>Песня на войне</a:t>
            </a:r>
            <a:endParaRPr lang="ru-RU" sz="4000"/>
          </a:p>
        </p:txBody>
      </p:sp>
      <p:sp>
        <p:nvSpPr>
          <p:cNvPr id="64517" name="Rectangle 5"/>
          <p:cNvSpPr>
            <a:spLocks noGrp="1" noChangeArrowheads="1"/>
          </p:cNvSpPr>
          <p:nvPr>
            <p:ph type="body" idx="1"/>
          </p:nvPr>
        </p:nvSpPr>
        <p:spPr>
          <a:xfrm>
            <a:off x="755650" y="1700213"/>
            <a:ext cx="7488238" cy="4395787"/>
          </a:xfrm>
        </p:spPr>
        <p:txBody>
          <a:bodyPr/>
          <a:lstStyle/>
          <a:p>
            <a:pPr>
              <a:lnSpc>
                <a:spcPct val="90000"/>
              </a:lnSpc>
              <a:buFont typeface="Wingdings" pitchFamily="2" charset="2"/>
              <a:buNone/>
            </a:pPr>
            <a:r>
              <a:rPr lang="ru-RU" sz="2200"/>
              <a:t>Особая тема – поэзия и музыка. Песни о войне известны, наверное, больше, чем стихи. Некоторые песни звучали во время войны, объединяли и поддерживали людей на фронтах и в тылу, в плену и в оккупации. С первых дней войны символом народного сопротивления врагу стала «Священная война» на стихи В. Лебедева-Кумача. Народной песней стала «Катюша» на стихи М. Исаковского. Одной из самых пронзительных песен о войне стало стихотворение К. Симонова «Жди меня». Широко известны песни на задушевные стихи А. Фатьянова, </a:t>
            </a:r>
            <a:r>
              <a:rPr lang="ru-RU" sz="2200">
                <a:hlinkClick r:id="rId2" action="ppaction://hlinksldjump"/>
              </a:rPr>
              <a:t>А. Суркова</a:t>
            </a:r>
            <a:r>
              <a:rPr lang="ru-RU" sz="2200"/>
              <a:t>. Многие люди послевоенного поколения представляют войну по песням </a:t>
            </a:r>
            <a:r>
              <a:rPr lang="ru-RU" sz="2200">
                <a:hlinkClick r:id="rId2" action="ppaction://hlinksldjump"/>
              </a:rPr>
              <a:t>В. Высоцкого</a:t>
            </a:r>
            <a:r>
              <a:rPr lang="ru-RU" sz="2200"/>
              <a:t>. </a:t>
            </a:r>
          </a:p>
        </p:txBody>
      </p:sp>
      <p:sp>
        <p:nvSpPr>
          <p:cNvPr id="64518" name="AutoShape 6">
            <a:hlinkClick r:id="rId3" action="ppaction://hlinksldjump" highlightClick="1"/>
          </p:cNvPr>
          <p:cNvSpPr>
            <a:spLocks noChangeArrowheads="1"/>
          </p:cNvSpPr>
          <p:nvPr/>
        </p:nvSpPr>
        <p:spPr bwMode="auto">
          <a:xfrm>
            <a:off x="8172450" y="5876925"/>
            <a:ext cx="611188" cy="539750"/>
          </a:xfrm>
          <a:prstGeom prst="actionButtonBeginning">
            <a:avLst/>
          </a:prstGeom>
          <a:solidFill>
            <a:srgbClr val="336699"/>
          </a:solidFill>
          <a:ln w="9525">
            <a:noFill/>
            <a:miter lim="800000"/>
            <a:headEnd/>
            <a:tailEnd/>
          </a:ln>
          <a:effectLst/>
        </p:spPr>
        <p:txBody>
          <a:bodyPr wrap="none" anchor="ctr"/>
          <a:lstStyle/>
          <a:p>
            <a:endParaRPr lang="ru-RU"/>
          </a:p>
        </p:txBody>
      </p:sp>
      <p:sp>
        <p:nvSpPr>
          <p:cNvPr id="64519" name="AutoShape 7">
            <a:hlinkClick r:id="" action="ppaction://hlinkshowjump?jump=previousslide" highlightClick="1"/>
          </p:cNvPr>
          <p:cNvSpPr>
            <a:spLocks noChangeArrowheads="1"/>
          </p:cNvSpPr>
          <p:nvPr/>
        </p:nvSpPr>
        <p:spPr bwMode="auto">
          <a:xfrm>
            <a:off x="7596188" y="5876925"/>
            <a:ext cx="539750" cy="538163"/>
          </a:xfrm>
          <a:prstGeom prst="actionButtonBackPrevious">
            <a:avLst/>
          </a:prstGeom>
          <a:solidFill>
            <a:srgbClr val="336699"/>
          </a:solidFill>
          <a:ln w="9525">
            <a:noFill/>
            <a:miter lim="800000"/>
            <a:headEnd/>
            <a:tailEnd/>
          </a:ln>
          <a:effectLst/>
        </p:spPr>
        <p:txBody>
          <a:bodyPr wrap="none" anchor="ctr"/>
          <a:lstStyle/>
          <a:p>
            <a:endParaRPr lang="ru-RU"/>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fade">
                                      <p:cBhvr>
                                        <p:cTn id="7" dur="2000"/>
                                        <p:tgtEl>
                                          <p:spTgt spid="645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4517"/>
                                        </p:tgtEl>
                                        <p:attrNameLst>
                                          <p:attrName>style.visibility</p:attrName>
                                        </p:attrNameLst>
                                      </p:cBhvr>
                                      <p:to>
                                        <p:strVal val="visible"/>
                                      </p:to>
                                    </p:set>
                                    <p:animEffect transition="in" filter="fade">
                                      <p:cBhvr>
                                        <p:cTn id="10" dur="2000"/>
                                        <p:tgtEl>
                                          <p:spTgt spid="64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7" grpId="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00" name="Rectangle 12"/>
          <p:cNvSpPr>
            <a:spLocks noGrp="1" noChangeArrowheads="1"/>
          </p:cNvSpPr>
          <p:nvPr>
            <p:ph type="title"/>
          </p:nvPr>
        </p:nvSpPr>
        <p:spPr/>
        <p:txBody>
          <a:bodyPr/>
          <a:lstStyle/>
          <a:p>
            <a:r>
              <a:rPr lang="ru-RU"/>
              <a:t>Лирический герой:</a:t>
            </a:r>
          </a:p>
        </p:txBody>
      </p:sp>
      <p:sp>
        <p:nvSpPr>
          <p:cNvPr id="12301" name="Rectangle 13"/>
          <p:cNvSpPr>
            <a:spLocks noGrp="1" noChangeArrowheads="1"/>
          </p:cNvSpPr>
          <p:nvPr>
            <p:ph type="body" sz="half" idx="1"/>
          </p:nvPr>
        </p:nvSpPr>
        <p:spPr/>
        <p:txBody>
          <a:bodyPr/>
          <a:lstStyle/>
          <a:p>
            <a:r>
              <a:rPr lang="ru-RU" sz="2800"/>
              <a:t>земной человек </a:t>
            </a:r>
          </a:p>
          <a:p>
            <a:r>
              <a:rPr lang="ru-RU" sz="2800"/>
              <a:t>близкий читателю</a:t>
            </a:r>
          </a:p>
          <a:p>
            <a:r>
              <a:rPr lang="ru-RU" sz="2800"/>
              <a:t>терпит лишения</a:t>
            </a:r>
          </a:p>
          <a:p>
            <a:pPr>
              <a:buFont typeface="Wingdings" pitchFamily="2" charset="2"/>
              <a:buNone/>
            </a:pPr>
            <a:r>
              <a:rPr lang="ru-RU" sz="2800"/>
              <a:t> и страдания</a:t>
            </a:r>
          </a:p>
          <a:p>
            <a:r>
              <a:rPr lang="ru-RU" sz="2800"/>
              <a:t>ненависть к врагу</a:t>
            </a:r>
          </a:p>
          <a:p>
            <a:r>
              <a:rPr lang="ru-RU" sz="2800"/>
              <a:t>умеет любить</a:t>
            </a:r>
          </a:p>
        </p:txBody>
      </p:sp>
      <p:pic>
        <p:nvPicPr>
          <p:cNvPr id="12323" name="Picture 35" descr="4 004"/>
          <p:cNvPicPr>
            <a:picLocks noChangeAspect="1" noChangeArrowheads="1"/>
          </p:cNvPicPr>
          <p:nvPr/>
        </p:nvPicPr>
        <p:blipFill>
          <a:blip r:embed="rId3" cstate="print"/>
          <a:srcRect/>
          <a:stretch>
            <a:fillRect/>
          </a:stretch>
        </p:blipFill>
        <p:spPr bwMode="auto">
          <a:xfrm>
            <a:off x="5364163" y="620713"/>
            <a:ext cx="3390900" cy="4238625"/>
          </a:xfrm>
          <a:prstGeom prst="rect">
            <a:avLst/>
          </a:prstGeom>
          <a:noFill/>
        </p:spPr>
      </p:pic>
      <p:pic>
        <p:nvPicPr>
          <p:cNvPr id="12324" name="Picture 36" descr="4 005"/>
          <p:cNvPicPr>
            <a:picLocks noGrp="1" noChangeAspect="1" noChangeArrowheads="1"/>
          </p:cNvPicPr>
          <p:nvPr>
            <p:ph sz="half" idx="2"/>
          </p:nvPr>
        </p:nvPicPr>
        <p:blipFill>
          <a:blip r:embed="rId4" cstate="print"/>
          <a:srcRect/>
          <a:stretch>
            <a:fillRect/>
          </a:stretch>
        </p:blipFill>
        <p:spPr>
          <a:xfrm>
            <a:off x="4572000" y="3870325"/>
            <a:ext cx="3162300" cy="2987675"/>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301">
                                            <p:txEl>
                                              <p:pRg st="0" end="0"/>
                                            </p:txEl>
                                          </p:spTgt>
                                        </p:tgtEl>
                                        <p:attrNameLst>
                                          <p:attrName>style.visibility</p:attrName>
                                        </p:attrNameLst>
                                      </p:cBhvr>
                                      <p:to>
                                        <p:strVal val="visible"/>
                                      </p:to>
                                    </p:set>
                                    <p:anim calcmode="lin" valueType="num">
                                      <p:cBhvr additive="base">
                                        <p:cTn id="7" dur="500" fill="hold"/>
                                        <p:tgtEl>
                                          <p:spTgt spid="1230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30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301">
                                            <p:txEl>
                                              <p:pRg st="1" end="1"/>
                                            </p:txEl>
                                          </p:spTgt>
                                        </p:tgtEl>
                                        <p:attrNameLst>
                                          <p:attrName>style.visibility</p:attrName>
                                        </p:attrNameLst>
                                      </p:cBhvr>
                                      <p:to>
                                        <p:strVal val="visible"/>
                                      </p:to>
                                    </p:set>
                                    <p:anim calcmode="lin" valueType="num">
                                      <p:cBhvr additive="base">
                                        <p:cTn id="13" dur="500" fill="hold"/>
                                        <p:tgtEl>
                                          <p:spTgt spid="1230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30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301">
                                            <p:txEl>
                                              <p:pRg st="2" end="2"/>
                                            </p:txEl>
                                          </p:spTgt>
                                        </p:tgtEl>
                                        <p:attrNameLst>
                                          <p:attrName>style.visibility</p:attrName>
                                        </p:attrNameLst>
                                      </p:cBhvr>
                                      <p:to>
                                        <p:strVal val="visible"/>
                                      </p:to>
                                    </p:set>
                                    <p:anim calcmode="lin" valueType="num">
                                      <p:cBhvr additive="base">
                                        <p:cTn id="19" dur="500" fill="hold"/>
                                        <p:tgtEl>
                                          <p:spTgt spid="1230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30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301">
                                            <p:txEl>
                                              <p:pRg st="3" end="3"/>
                                            </p:txEl>
                                          </p:spTgt>
                                        </p:tgtEl>
                                        <p:attrNameLst>
                                          <p:attrName>style.visibility</p:attrName>
                                        </p:attrNameLst>
                                      </p:cBhvr>
                                      <p:to>
                                        <p:strVal val="visible"/>
                                      </p:to>
                                    </p:set>
                                    <p:anim calcmode="lin" valueType="num">
                                      <p:cBhvr additive="base">
                                        <p:cTn id="25" dur="500" fill="hold"/>
                                        <p:tgtEl>
                                          <p:spTgt spid="1230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30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301">
                                            <p:txEl>
                                              <p:pRg st="4" end="4"/>
                                            </p:txEl>
                                          </p:spTgt>
                                        </p:tgtEl>
                                        <p:attrNameLst>
                                          <p:attrName>style.visibility</p:attrName>
                                        </p:attrNameLst>
                                      </p:cBhvr>
                                      <p:to>
                                        <p:strVal val="visible"/>
                                      </p:to>
                                    </p:set>
                                    <p:anim calcmode="lin" valueType="num">
                                      <p:cBhvr additive="base">
                                        <p:cTn id="31" dur="500" fill="hold"/>
                                        <p:tgtEl>
                                          <p:spTgt spid="1230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30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301">
                                            <p:txEl>
                                              <p:pRg st="5" end="5"/>
                                            </p:txEl>
                                          </p:spTgt>
                                        </p:tgtEl>
                                        <p:attrNameLst>
                                          <p:attrName>style.visibility</p:attrName>
                                        </p:attrNameLst>
                                      </p:cBhvr>
                                      <p:to>
                                        <p:strVal val="visible"/>
                                      </p:to>
                                    </p:set>
                                    <p:anim calcmode="lin" valueType="num">
                                      <p:cBhvr additive="base">
                                        <p:cTn id="37" dur="500" fill="hold"/>
                                        <p:tgtEl>
                                          <p:spTgt spid="1230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30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1"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09600" y="152400"/>
            <a:ext cx="7772400" cy="1143000"/>
          </a:xfrm>
        </p:spPr>
        <p:txBody>
          <a:bodyPr/>
          <a:lstStyle/>
          <a:p>
            <a:r>
              <a:rPr lang="ru-RU"/>
              <a:t>Из фронтовой газеты:</a:t>
            </a:r>
          </a:p>
        </p:txBody>
      </p:sp>
      <p:sp>
        <p:nvSpPr>
          <p:cNvPr id="35843" name="Rectangle 3"/>
          <p:cNvSpPr>
            <a:spLocks noGrp="1" noChangeArrowheads="1"/>
          </p:cNvSpPr>
          <p:nvPr>
            <p:ph type="body" idx="1"/>
          </p:nvPr>
        </p:nvSpPr>
        <p:spPr>
          <a:xfrm>
            <a:off x="685800" y="1219200"/>
            <a:ext cx="7772400" cy="4114800"/>
          </a:xfrm>
        </p:spPr>
        <p:txBody>
          <a:bodyPr/>
          <a:lstStyle/>
          <a:p>
            <a:pPr>
              <a:buFont typeface="Wingdings" pitchFamily="2" charset="2"/>
              <a:buNone/>
            </a:pPr>
            <a:r>
              <a:rPr lang="ru-RU"/>
              <a:t>Гоним фрицев дни и ночки,</a:t>
            </a:r>
          </a:p>
          <a:p>
            <a:pPr>
              <a:buFont typeface="Wingdings" pitchFamily="2" charset="2"/>
              <a:buNone/>
            </a:pPr>
            <a:r>
              <a:rPr lang="ru-RU"/>
              <a:t>Настигаем их огнем.</a:t>
            </a:r>
          </a:p>
          <a:p>
            <a:pPr>
              <a:buFont typeface="Wingdings" pitchFamily="2" charset="2"/>
              <a:buNone/>
            </a:pPr>
            <a:r>
              <a:rPr lang="ru-RU"/>
              <a:t>Это- только лишь цветочки,</a:t>
            </a:r>
          </a:p>
          <a:p>
            <a:pPr>
              <a:buFont typeface="Wingdings" pitchFamily="2" charset="2"/>
              <a:buNone/>
            </a:pPr>
            <a:r>
              <a:rPr lang="ru-RU"/>
              <a:t>Будут ягодки потом.</a:t>
            </a:r>
          </a:p>
        </p:txBody>
      </p:sp>
      <p:pic>
        <p:nvPicPr>
          <p:cNvPr id="35845" name="Picture 5" descr="4 007"/>
          <p:cNvPicPr>
            <a:picLocks noChangeAspect="1" noChangeArrowheads="1"/>
          </p:cNvPicPr>
          <p:nvPr/>
        </p:nvPicPr>
        <p:blipFill>
          <a:blip r:embed="rId2" cstate="print"/>
          <a:srcRect/>
          <a:stretch>
            <a:fillRect/>
          </a:stretch>
        </p:blipFill>
        <p:spPr bwMode="auto">
          <a:xfrm>
            <a:off x="1600200" y="3810000"/>
            <a:ext cx="5562600" cy="2574925"/>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66564" name="Rectangle 4"/>
          <p:cNvSpPr>
            <a:spLocks noGrp="1" noChangeArrowheads="1"/>
          </p:cNvSpPr>
          <p:nvPr>
            <p:ph type="title"/>
          </p:nvPr>
        </p:nvSpPr>
        <p:spPr>
          <a:xfrm>
            <a:off x="468313" y="404813"/>
            <a:ext cx="8207375" cy="815975"/>
          </a:xfrm>
        </p:spPr>
        <p:txBody>
          <a:bodyPr/>
          <a:lstStyle/>
          <a:p>
            <a:r>
              <a:rPr lang="ru-RU" sz="3800" b="1" i="1">
                <a:solidFill>
                  <a:schemeClr val="folHlink"/>
                </a:solidFill>
                <a:latin typeface="Times New Roman" pitchFamily="18" charset="0"/>
              </a:rPr>
              <a:t>АЛЕКСЕЙ СУРКОВ</a:t>
            </a:r>
          </a:p>
        </p:txBody>
      </p:sp>
      <p:sp>
        <p:nvSpPr>
          <p:cNvPr id="66563" name="Rectangle 3"/>
          <p:cNvSpPr>
            <a:spLocks noGrp="1" noChangeArrowheads="1"/>
          </p:cNvSpPr>
          <p:nvPr>
            <p:ph type="body" sz="half" idx="1"/>
          </p:nvPr>
        </p:nvSpPr>
        <p:spPr>
          <a:xfrm>
            <a:off x="250825" y="1341438"/>
            <a:ext cx="4465638" cy="4754562"/>
          </a:xfrm>
        </p:spPr>
        <p:txBody>
          <a:bodyPr/>
          <a:lstStyle/>
          <a:p>
            <a:pPr>
              <a:lnSpc>
                <a:spcPct val="80000"/>
              </a:lnSpc>
              <a:buFont typeface="Wingdings" pitchFamily="2" charset="2"/>
              <a:buNone/>
            </a:pPr>
            <a:r>
              <a:rPr lang="ru-RU" sz="2000"/>
              <a:t>Бьется в тесной печурке огонь.</a:t>
            </a:r>
          </a:p>
          <a:p>
            <a:pPr>
              <a:lnSpc>
                <a:spcPct val="80000"/>
              </a:lnSpc>
              <a:buFont typeface="Wingdings" pitchFamily="2" charset="2"/>
              <a:buNone/>
            </a:pPr>
            <a:r>
              <a:rPr lang="ru-RU" sz="2000"/>
              <a:t>На поленьях смола, как слеза,</a:t>
            </a:r>
          </a:p>
          <a:p>
            <a:pPr>
              <a:lnSpc>
                <a:spcPct val="80000"/>
              </a:lnSpc>
              <a:buFont typeface="Wingdings" pitchFamily="2" charset="2"/>
              <a:buNone/>
            </a:pPr>
            <a:r>
              <a:rPr lang="ru-RU" sz="2000"/>
              <a:t>И поет мне в землянке гармонь</a:t>
            </a:r>
          </a:p>
          <a:p>
            <a:pPr>
              <a:lnSpc>
                <a:spcPct val="80000"/>
              </a:lnSpc>
              <a:buFont typeface="Wingdings" pitchFamily="2" charset="2"/>
              <a:buNone/>
            </a:pPr>
            <a:r>
              <a:rPr lang="ru-RU" sz="2000"/>
              <a:t>Про улыбку твою и глаза.</a:t>
            </a:r>
          </a:p>
          <a:p>
            <a:pPr>
              <a:lnSpc>
                <a:spcPct val="80000"/>
              </a:lnSpc>
              <a:buFont typeface="Wingdings" pitchFamily="2" charset="2"/>
              <a:buNone/>
            </a:pPr>
            <a:endParaRPr lang="ru-RU" sz="2000"/>
          </a:p>
          <a:p>
            <a:pPr>
              <a:lnSpc>
                <a:spcPct val="80000"/>
              </a:lnSpc>
              <a:buFont typeface="Wingdings" pitchFamily="2" charset="2"/>
              <a:buNone/>
            </a:pPr>
            <a:r>
              <a:rPr lang="ru-RU" sz="2000"/>
              <a:t>Про тебя мне шептали кусты</a:t>
            </a:r>
          </a:p>
          <a:p>
            <a:pPr>
              <a:lnSpc>
                <a:spcPct val="80000"/>
              </a:lnSpc>
              <a:buFont typeface="Wingdings" pitchFamily="2" charset="2"/>
              <a:buNone/>
            </a:pPr>
            <a:r>
              <a:rPr lang="ru-RU" sz="2000"/>
              <a:t>В белоснежных полях под Москвой.</a:t>
            </a:r>
          </a:p>
          <a:p>
            <a:pPr>
              <a:lnSpc>
                <a:spcPct val="80000"/>
              </a:lnSpc>
              <a:buFont typeface="Wingdings" pitchFamily="2" charset="2"/>
              <a:buNone/>
            </a:pPr>
            <a:r>
              <a:rPr lang="ru-RU" sz="2000"/>
              <a:t>Я хочу, чтобы слышала ты,</a:t>
            </a:r>
          </a:p>
          <a:p>
            <a:pPr>
              <a:lnSpc>
                <a:spcPct val="80000"/>
              </a:lnSpc>
              <a:buFont typeface="Wingdings" pitchFamily="2" charset="2"/>
              <a:buNone/>
            </a:pPr>
            <a:r>
              <a:rPr lang="ru-RU" sz="2000"/>
              <a:t>Как тоскует мой голос живой.</a:t>
            </a:r>
          </a:p>
          <a:p>
            <a:pPr>
              <a:lnSpc>
                <a:spcPct val="80000"/>
              </a:lnSpc>
              <a:buFont typeface="Wingdings" pitchFamily="2" charset="2"/>
              <a:buNone/>
            </a:pPr>
            <a:endParaRPr lang="ru-RU" sz="2000"/>
          </a:p>
          <a:p>
            <a:pPr>
              <a:lnSpc>
                <a:spcPct val="80000"/>
              </a:lnSpc>
              <a:buFont typeface="Wingdings" pitchFamily="2" charset="2"/>
              <a:buNone/>
            </a:pPr>
            <a:r>
              <a:rPr lang="ru-RU" sz="2000"/>
              <a:t>Ты сейчас далеко-далеко.</a:t>
            </a:r>
          </a:p>
          <a:p>
            <a:pPr>
              <a:lnSpc>
                <a:spcPct val="80000"/>
              </a:lnSpc>
              <a:buFont typeface="Wingdings" pitchFamily="2" charset="2"/>
              <a:buNone/>
            </a:pPr>
            <a:r>
              <a:rPr lang="ru-RU" sz="2000"/>
              <a:t>Между нами снега и снега.</a:t>
            </a:r>
          </a:p>
          <a:p>
            <a:pPr>
              <a:lnSpc>
                <a:spcPct val="80000"/>
              </a:lnSpc>
              <a:buFont typeface="Wingdings" pitchFamily="2" charset="2"/>
              <a:buNone/>
            </a:pPr>
            <a:r>
              <a:rPr lang="ru-RU" sz="2000"/>
              <a:t>До тебя мне дойти нелегко,</a:t>
            </a:r>
          </a:p>
          <a:p>
            <a:pPr>
              <a:lnSpc>
                <a:spcPct val="80000"/>
              </a:lnSpc>
              <a:buFont typeface="Wingdings" pitchFamily="2" charset="2"/>
              <a:buNone/>
            </a:pPr>
            <a:r>
              <a:rPr lang="ru-RU" sz="2000"/>
              <a:t>А до смерти – четыре шага.</a:t>
            </a:r>
          </a:p>
          <a:p>
            <a:pPr>
              <a:lnSpc>
                <a:spcPct val="80000"/>
              </a:lnSpc>
              <a:buFont typeface="Wingdings" pitchFamily="2" charset="2"/>
              <a:buNone/>
            </a:pPr>
            <a:endParaRPr lang="ru-RU" sz="2000"/>
          </a:p>
          <a:p>
            <a:pPr>
              <a:lnSpc>
                <a:spcPct val="80000"/>
              </a:lnSpc>
              <a:buFont typeface="Wingdings" pitchFamily="2" charset="2"/>
              <a:buNone/>
            </a:pPr>
            <a:endParaRPr lang="ru-RU" sz="2000"/>
          </a:p>
        </p:txBody>
      </p:sp>
      <p:sp>
        <p:nvSpPr>
          <p:cNvPr id="66565" name="Rectangle 5"/>
          <p:cNvSpPr>
            <a:spLocks noGrp="1" noChangeArrowheads="1"/>
          </p:cNvSpPr>
          <p:nvPr>
            <p:ph type="body" sz="half" idx="2"/>
          </p:nvPr>
        </p:nvSpPr>
        <p:spPr>
          <a:xfrm>
            <a:off x="4643438" y="4221163"/>
            <a:ext cx="4038600" cy="1587500"/>
          </a:xfrm>
        </p:spPr>
        <p:txBody>
          <a:bodyPr/>
          <a:lstStyle/>
          <a:p>
            <a:pPr>
              <a:lnSpc>
                <a:spcPct val="80000"/>
              </a:lnSpc>
              <a:buFont typeface="Wingdings" pitchFamily="2" charset="2"/>
              <a:buNone/>
            </a:pPr>
            <a:endParaRPr lang="ru-RU" sz="2000"/>
          </a:p>
          <a:p>
            <a:pPr>
              <a:lnSpc>
                <a:spcPct val="80000"/>
              </a:lnSpc>
              <a:buFont typeface="Wingdings" pitchFamily="2" charset="2"/>
              <a:buNone/>
            </a:pPr>
            <a:r>
              <a:rPr lang="ru-RU" sz="2000"/>
              <a:t>Пой, гармоника, вьюге назло,</a:t>
            </a:r>
          </a:p>
          <a:p>
            <a:pPr>
              <a:lnSpc>
                <a:spcPct val="80000"/>
              </a:lnSpc>
              <a:buFont typeface="Wingdings" pitchFamily="2" charset="2"/>
              <a:buNone/>
            </a:pPr>
            <a:r>
              <a:rPr lang="ru-RU" sz="2000"/>
              <a:t>Заплутавшее счастье зови.</a:t>
            </a:r>
          </a:p>
          <a:p>
            <a:pPr>
              <a:lnSpc>
                <a:spcPct val="80000"/>
              </a:lnSpc>
              <a:buFont typeface="Wingdings" pitchFamily="2" charset="2"/>
              <a:buNone/>
            </a:pPr>
            <a:r>
              <a:rPr lang="ru-RU" sz="2000"/>
              <a:t>Мне в холодной землянке тепло</a:t>
            </a:r>
          </a:p>
          <a:p>
            <a:pPr>
              <a:lnSpc>
                <a:spcPct val="80000"/>
              </a:lnSpc>
              <a:buFont typeface="Wingdings" pitchFamily="2" charset="2"/>
              <a:buNone/>
            </a:pPr>
            <a:r>
              <a:rPr lang="ru-RU" sz="2000"/>
              <a:t>От моей негасимой любви.</a:t>
            </a:r>
          </a:p>
          <a:p>
            <a:pPr>
              <a:lnSpc>
                <a:spcPct val="80000"/>
              </a:lnSpc>
            </a:pPr>
            <a:endParaRPr lang="ru-RU" sz="2000"/>
          </a:p>
        </p:txBody>
      </p:sp>
      <p:pic>
        <p:nvPicPr>
          <p:cNvPr id="66566" name="Picture 6" descr="surkov"/>
          <p:cNvPicPr>
            <a:picLocks noChangeAspect="1" noChangeArrowheads="1"/>
          </p:cNvPicPr>
          <p:nvPr/>
        </p:nvPicPr>
        <p:blipFill>
          <a:blip r:embed="rId2" cstate="print"/>
          <a:srcRect/>
          <a:stretch>
            <a:fillRect/>
          </a:stretch>
        </p:blipFill>
        <p:spPr bwMode="auto">
          <a:xfrm>
            <a:off x="5867400" y="1341438"/>
            <a:ext cx="2224088" cy="2779712"/>
          </a:xfrm>
          <a:prstGeom prst="rect">
            <a:avLst/>
          </a:prstGeom>
          <a:noFill/>
        </p:spPr>
      </p:pic>
      <p:sp>
        <p:nvSpPr>
          <p:cNvPr id="66567" name="AutoShape 7">
            <a:hlinkClick r:id="" action="ppaction://hlinkshowjump?jump=lastslideviewed" highlightClick="1"/>
          </p:cNvPr>
          <p:cNvSpPr>
            <a:spLocks noChangeArrowheads="1"/>
          </p:cNvSpPr>
          <p:nvPr/>
        </p:nvSpPr>
        <p:spPr bwMode="auto">
          <a:xfrm>
            <a:off x="8243888" y="6021388"/>
            <a:ext cx="612775" cy="611187"/>
          </a:xfrm>
          <a:prstGeom prst="actionButtonReturn">
            <a:avLst/>
          </a:prstGeom>
          <a:solidFill>
            <a:srgbClr val="336699"/>
          </a:solidFill>
          <a:ln w="9525">
            <a:noFill/>
            <a:miter lim="800000"/>
            <a:headEnd/>
            <a:tailEnd/>
          </a:ln>
          <a:effectLst/>
        </p:spPr>
        <p:txBody>
          <a:bodyPr wrap="none" anchor="ctr"/>
          <a:lstStyle/>
          <a:p>
            <a:endParaRPr lang="ru-RU"/>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6564"/>
                                        </p:tgtEl>
                                        <p:attrNameLst>
                                          <p:attrName>style.visibility</p:attrName>
                                        </p:attrNameLst>
                                      </p:cBhvr>
                                      <p:to>
                                        <p:strVal val="visible"/>
                                      </p:to>
                                    </p:set>
                                    <p:animEffect transition="in" filter="fade">
                                      <p:cBhvr>
                                        <p:cTn id="7" dur="2000"/>
                                        <p:tgtEl>
                                          <p:spTgt spid="6656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6563"/>
                                        </p:tgtEl>
                                        <p:attrNameLst>
                                          <p:attrName>style.visibility</p:attrName>
                                        </p:attrNameLst>
                                      </p:cBhvr>
                                      <p:to>
                                        <p:strVal val="visible"/>
                                      </p:to>
                                    </p:set>
                                    <p:animEffect transition="in" filter="fade">
                                      <p:cBhvr>
                                        <p:cTn id="10" dur="2000"/>
                                        <p:tgtEl>
                                          <p:spTgt spid="6656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6565"/>
                                        </p:tgtEl>
                                        <p:attrNameLst>
                                          <p:attrName>style.visibility</p:attrName>
                                        </p:attrNameLst>
                                      </p:cBhvr>
                                      <p:to>
                                        <p:strVal val="visible"/>
                                      </p:to>
                                    </p:set>
                                    <p:animEffect transition="in" filter="fade">
                                      <p:cBhvr>
                                        <p:cTn id="13" dur="2000"/>
                                        <p:tgtEl>
                                          <p:spTgt spid="665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4" grpId="0"/>
      <p:bldP spid="66563" grpId="0"/>
      <p:bldP spid="66565"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899592" y="332656"/>
            <a:ext cx="7467600" cy="884238"/>
          </a:xfrm>
        </p:spPr>
        <p:txBody>
          <a:bodyPr/>
          <a:lstStyle/>
          <a:p>
            <a:r>
              <a:rPr lang="ru-RU" sz="4000" dirty="0">
                <a:solidFill>
                  <a:schemeClr val="accent3">
                    <a:lumMod val="20000"/>
                    <a:lumOff val="80000"/>
                  </a:schemeClr>
                </a:solidFill>
                <a:latin typeface="Arial" charset="0"/>
              </a:rPr>
              <a:t>Поэзия – доверенный души.</a:t>
            </a:r>
          </a:p>
        </p:txBody>
      </p:sp>
      <p:sp>
        <p:nvSpPr>
          <p:cNvPr id="28676" name="Rectangle 4"/>
          <p:cNvSpPr>
            <a:spLocks noChangeArrowheads="1"/>
          </p:cNvSpPr>
          <p:nvPr/>
        </p:nvSpPr>
        <p:spPr bwMode="auto">
          <a:xfrm>
            <a:off x="609600" y="1371600"/>
            <a:ext cx="3733800" cy="4608513"/>
          </a:xfrm>
          <a:prstGeom prst="rect">
            <a:avLst/>
          </a:prstGeom>
          <a:noFill/>
          <a:ln w="9525">
            <a:noFill/>
            <a:miter lim="800000"/>
            <a:headEnd/>
            <a:tailEnd/>
          </a:ln>
          <a:effectLst/>
        </p:spPr>
        <p:txBody>
          <a:bodyPr/>
          <a:lstStyle/>
          <a:p>
            <a:pPr marL="342900" indent="-342900">
              <a:spcBef>
                <a:spcPct val="20000"/>
              </a:spcBef>
              <a:buClr>
                <a:schemeClr val="hlink"/>
              </a:buClr>
              <a:buSzPct val="80000"/>
              <a:buFont typeface="Wingdings" pitchFamily="2" charset="2"/>
              <a:buNone/>
            </a:pPr>
            <a:r>
              <a:rPr lang="ru-RU" sz="2400" b="1" dirty="0">
                <a:effectLst>
                  <a:outerShdw blurRad="38100" dist="38100" dir="2700000" algn="tl">
                    <a:srgbClr val="000000"/>
                  </a:outerShdw>
                </a:effectLst>
                <a:latin typeface="Arial" charset="0"/>
              </a:rPr>
              <a:t>    </a:t>
            </a:r>
            <a:r>
              <a:rPr lang="ru-RU" sz="2400" b="1" dirty="0">
                <a:solidFill>
                  <a:schemeClr val="accent3">
                    <a:lumMod val="20000"/>
                    <a:lumOff val="80000"/>
                  </a:schemeClr>
                </a:solidFill>
                <a:effectLst>
                  <a:outerShdw blurRad="38100" dist="38100" dir="2700000" algn="tl">
                    <a:srgbClr val="000000"/>
                  </a:outerShdw>
                </a:effectLst>
              </a:rPr>
              <a:t>ПОЭЗИЯ БЫЛА НЕИЗМЕННЫМ ДОВЕРЕННЫМ ДУШИ ВОИНА, РАЗДУВАЯ В ЕГО СЕРДЦЕ НЕУГАСИМЫЙ ОГОНЬ ЛЮБВИ К ОТЕЧЕСТВУ И ИСПЕПЕЛЯЮЩУЮ НЕНАВИСТЬ К ЕЁ ВРАГАМ</a:t>
            </a:r>
            <a:r>
              <a:rPr lang="ru-RU" sz="2400" b="1" dirty="0">
                <a:solidFill>
                  <a:schemeClr val="accent3">
                    <a:lumMod val="20000"/>
                    <a:lumOff val="80000"/>
                  </a:schemeClr>
                </a:solidFill>
                <a:effectLst>
                  <a:outerShdw blurRad="38100" dist="38100" dir="2700000" algn="tl">
                    <a:srgbClr val="000000"/>
                  </a:outerShdw>
                </a:effectLst>
                <a:latin typeface="Arial" charset="0"/>
              </a:rPr>
              <a:t>.</a:t>
            </a:r>
            <a:endParaRPr lang="ru-RU" sz="2400" b="1" dirty="0">
              <a:solidFill>
                <a:schemeClr val="accent3">
                  <a:lumMod val="20000"/>
                  <a:lumOff val="80000"/>
                </a:schemeClr>
              </a:solidFill>
              <a:effectLst>
                <a:outerShdw blurRad="38100" dist="38100" dir="2700000" algn="tl">
                  <a:srgbClr val="000000"/>
                </a:outerShdw>
              </a:effectLst>
            </a:endParaRPr>
          </a:p>
        </p:txBody>
      </p:sp>
      <p:pic>
        <p:nvPicPr>
          <p:cNvPr id="28677" name="Picture 5" descr="post-8232-1243071264"/>
          <p:cNvPicPr>
            <a:picLocks noGrp="1" noChangeAspect="1" noChangeArrowheads="1"/>
          </p:cNvPicPr>
          <p:nvPr>
            <p:ph type="body" idx="1"/>
          </p:nvPr>
        </p:nvPicPr>
        <p:blipFill>
          <a:blip r:embed="rId2" cstate="print"/>
          <a:srcRect/>
          <a:stretch>
            <a:fillRect/>
          </a:stretch>
        </p:blipFill>
        <p:spPr>
          <a:xfrm>
            <a:off x="4572000" y="1295400"/>
            <a:ext cx="3505200" cy="47244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28674"/>
                                        </p:tgtEl>
                                        <p:attrNameLst>
                                          <p:attrName>style.visibility</p:attrName>
                                        </p:attrNameLst>
                                      </p:cBhvr>
                                      <p:to>
                                        <p:strVal val="visible"/>
                                      </p:to>
                                    </p:set>
                                    <p:animEffect transition="in" filter="fade">
                                      <p:cBhvr>
                                        <p:cTn id="7" dur="1000">
                                          <p:stCondLst>
                                            <p:cond delay="0"/>
                                          </p:stCondLst>
                                        </p:cTn>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533400" y="228600"/>
            <a:ext cx="8305800" cy="1143000"/>
          </a:xfrm>
        </p:spPr>
        <p:txBody>
          <a:bodyPr>
            <a:normAutofit fontScale="90000"/>
          </a:bodyPr>
          <a:lstStyle/>
          <a:p>
            <a:pPr algn="ctr"/>
            <a:r>
              <a:rPr lang="ru-RU"/>
              <a:t>Поэзия Великой Отечественной войны</a:t>
            </a:r>
          </a:p>
        </p:txBody>
      </p:sp>
      <p:pic>
        <p:nvPicPr>
          <p:cNvPr id="4105" name="Picture 9" descr="4"/>
          <p:cNvPicPr>
            <a:picLocks noChangeAspect="1" noChangeArrowheads="1"/>
          </p:cNvPicPr>
          <p:nvPr/>
        </p:nvPicPr>
        <p:blipFill>
          <a:blip r:embed="rId3" cstate="print"/>
          <a:srcRect/>
          <a:stretch>
            <a:fillRect/>
          </a:stretch>
        </p:blipFill>
        <p:spPr bwMode="auto">
          <a:xfrm>
            <a:off x="152400" y="2209800"/>
            <a:ext cx="8915400" cy="4267200"/>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a:xfrm>
            <a:off x="457200" y="-76200"/>
            <a:ext cx="7772400" cy="1143000"/>
          </a:xfrm>
        </p:spPr>
        <p:txBody>
          <a:bodyPr/>
          <a:lstStyle/>
          <a:p>
            <a:r>
              <a:rPr lang="ru-RU"/>
              <a:t>1941-1945 </a:t>
            </a:r>
          </a:p>
        </p:txBody>
      </p:sp>
      <p:sp>
        <p:nvSpPr>
          <p:cNvPr id="5127" name="Rectangle 7"/>
          <p:cNvSpPr>
            <a:spLocks noGrp="1" noChangeArrowheads="1"/>
          </p:cNvSpPr>
          <p:nvPr>
            <p:ph type="body" idx="1"/>
          </p:nvPr>
        </p:nvSpPr>
        <p:spPr>
          <a:xfrm>
            <a:off x="762000" y="838200"/>
            <a:ext cx="7772400" cy="4114800"/>
          </a:xfrm>
        </p:spPr>
        <p:txBody>
          <a:bodyPr/>
          <a:lstStyle/>
          <a:p>
            <a:pPr>
              <a:buFont typeface="Wingdings" pitchFamily="2" charset="2"/>
              <a:buNone/>
            </a:pPr>
            <a:r>
              <a:rPr lang="ru-RU"/>
              <a:t>Грянул год, пришёл черед,</a:t>
            </a:r>
          </a:p>
          <a:p>
            <a:pPr>
              <a:buFont typeface="Wingdings" pitchFamily="2" charset="2"/>
              <a:buNone/>
            </a:pPr>
            <a:r>
              <a:rPr lang="ru-RU"/>
              <a:t>Нынче мы в ответе</a:t>
            </a:r>
          </a:p>
          <a:p>
            <a:pPr>
              <a:buFont typeface="Wingdings" pitchFamily="2" charset="2"/>
              <a:buNone/>
            </a:pPr>
            <a:r>
              <a:rPr lang="ru-RU"/>
              <a:t>За Россию, за народ</a:t>
            </a:r>
          </a:p>
          <a:p>
            <a:pPr>
              <a:buFont typeface="Wingdings" pitchFamily="2" charset="2"/>
              <a:buNone/>
            </a:pPr>
            <a:r>
              <a:rPr lang="ru-RU"/>
              <a:t>И за всё на свете.</a:t>
            </a:r>
          </a:p>
          <a:p>
            <a:pPr>
              <a:buFont typeface="Wingdings" pitchFamily="2" charset="2"/>
              <a:buNone/>
            </a:pPr>
            <a:r>
              <a:rPr lang="ru-RU"/>
              <a:t>                                   А.Твардовский</a:t>
            </a:r>
          </a:p>
        </p:txBody>
      </p:sp>
      <p:pic>
        <p:nvPicPr>
          <p:cNvPr id="5128" name="Picture 8" descr="4 001"/>
          <p:cNvPicPr>
            <a:picLocks noChangeAspect="1" noChangeArrowheads="1"/>
          </p:cNvPicPr>
          <p:nvPr/>
        </p:nvPicPr>
        <p:blipFill>
          <a:blip r:embed="rId3" cstate="print"/>
          <a:srcRect/>
          <a:stretch>
            <a:fillRect/>
          </a:stretch>
        </p:blipFill>
        <p:spPr bwMode="auto">
          <a:xfrm>
            <a:off x="533400" y="3276600"/>
            <a:ext cx="4191000" cy="3443288"/>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a:xfrm>
            <a:off x="301625" y="228600"/>
            <a:ext cx="8510588" cy="823913"/>
          </a:xfrm>
        </p:spPr>
        <p:txBody>
          <a:bodyPr>
            <a:normAutofit fontScale="90000"/>
          </a:bodyPr>
          <a:lstStyle/>
          <a:p>
            <a:pPr eaLnBrk="1" hangingPunct="1">
              <a:defRPr/>
            </a:pPr>
            <a:r>
              <a:rPr lang="ru-RU" sz="3600" b="1" i="1" smtClean="0">
                <a:solidFill>
                  <a:srgbClr val="FF3399"/>
                </a:solidFill>
              </a:rPr>
              <a:t>Константин Михайлович </a:t>
            </a:r>
            <a:br>
              <a:rPr lang="ru-RU" sz="3600" b="1" i="1" smtClean="0">
                <a:solidFill>
                  <a:srgbClr val="FF3399"/>
                </a:solidFill>
              </a:rPr>
            </a:br>
            <a:r>
              <a:rPr lang="ru-RU" sz="3600" b="1" i="1" smtClean="0">
                <a:solidFill>
                  <a:srgbClr val="FF3399"/>
                </a:solidFill>
              </a:rPr>
              <a:t>Симонов (1915 -1979)</a:t>
            </a:r>
          </a:p>
        </p:txBody>
      </p:sp>
      <p:sp>
        <p:nvSpPr>
          <p:cNvPr id="33795" name="Rectangle 3"/>
          <p:cNvSpPr>
            <a:spLocks noGrp="1" noRot="1" noChangeArrowheads="1"/>
          </p:cNvSpPr>
          <p:nvPr>
            <p:ph type="body" idx="1"/>
          </p:nvPr>
        </p:nvSpPr>
        <p:spPr>
          <a:xfrm>
            <a:off x="2411413" y="1484313"/>
            <a:ext cx="6430962" cy="4824412"/>
          </a:xfrm>
        </p:spPr>
        <p:txBody>
          <a:bodyPr>
            <a:normAutofit lnSpcReduction="10000"/>
          </a:bodyPr>
          <a:lstStyle/>
          <a:p>
            <a:pPr eaLnBrk="1" hangingPunct="1">
              <a:lnSpc>
                <a:spcPct val="80000"/>
              </a:lnSpc>
              <a:buFont typeface="Wingdings" pitchFamily="2" charset="2"/>
              <a:buNone/>
              <a:defRPr/>
            </a:pPr>
            <a:r>
              <a:rPr lang="ru-RU" sz="2000" smtClean="0">
                <a:solidFill>
                  <a:srgbClr val="FFFF00"/>
                </a:solidFill>
                <a:latin typeface="Times New Roman" pitchFamily="18" charset="0"/>
              </a:rPr>
              <a:t>Родился 15 ноября 1915 в Петрограде. Стихи начал писать в 1931 году. В 1938 г. закончил Литературный институт им. М. Горького. С началом войны призван в армию, работал в газете «Боевое знамя». В 1942 ему было присвоено звание старшего батальонного комиссара, в 1943 — звание подполковника, а после войны — полковника. Большая часть его военных корреспонденций публиковалась в «Красной звезде». В годы войны написал и пьесы «Русские люди», «Жди меня», «Так и будет», повесть «Дни и ночи», две книги стихов «С тобой и без тебя» и «Война». </a:t>
            </a:r>
          </a:p>
          <a:p>
            <a:pPr eaLnBrk="1" hangingPunct="1">
              <a:lnSpc>
                <a:spcPct val="80000"/>
              </a:lnSpc>
              <a:buFont typeface="Wingdings" pitchFamily="2" charset="2"/>
              <a:buNone/>
              <a:defRPr/>
            </a:pPr>
            <a:r>
              <a:rPr lang="ru-RU" sz="2000" smtClean="0">
                <a:solidFill>
                  <a:srgbClr val="FFFF00"/>
                </a:solidFill>
                <a:latin typeface="Times New Roman" pitchFamily="18" charset="0"/>
              </a:rPr>
              <a:t>Как военный корреспондент побывал на всех фронтах.</a:t>
            </a:r>
            <a:r>
              <a:rPr lang="ru-RU" sz="2000" smtClean="0">
                <a:solidFill>
                  <a:srgbClr val="FFFF00"/>
                </a:solidFill>
              </a:rPr>
              <a:t> </a:t>
            </a:r>
            <a:r>
              <a:rPr lang="ru-RU" sz="2000" smtClean="0">
                <a:solidFill>
                  <a:srgbClr val="FFFF00"/>
                </a:solidFill>
                <a:latin typeface="Times New Roman" pitchFamily="18" charset="0"/>
              </a:rPr>
              <a:t>По сценариям Симонова были поставлены фильмы: «Парень из нашего города», «Жди меня», «Дни и ночи», «Бессмертный гарнизон», «Нормандия-Неман», «Живые и мертвые». </a:t>
            </a:r>
          </a:p>
          <a:p>
            <a:pPr eaLnBrk="1" hangingPunct="1">
              <a:lnSpc>
                <a:spcPct val="80000"/>
              </a:lnSpc>
              <a:buFont typeface="Wingdings" pitchFamily="2" charset="2"/>
              <a:buNone/>
              <a:defRPr/>
            </a:pPr>
            <a:r>
              <a:rPr lang="ru-RU" sz="2000" smtClean="0">
                <a:solidFill>
                  <a:srgbClr val="FFFF00"/>
                </a:solidFill>
                <a:latin typeface="Times New Roman" pitchFamily="18" charset="0"/>
              </a:rPr>
              <a:t>В 1974 был удостоен звания Героя Социалистического Труда. Умер К.Симонов 28 августа 1979 в Москве. </a:t>
            </a:r>
          </a:p>
        </p:txBody>
      </p:sp>
      <p:pic>
        <p:nvPicPr>
          <p:cNvPr id="6148" name="Picture 5" descr="i?id=26196323&amp;tov=2"/>
          <p:cNvPicPr>
            <a:picLocks noChangeAspect="1" noChangeArrowheads="1"/>
          </p:cNvPicPr>
          <p:nvPr/>
        </p:nvPicPr>
        <p:blipFill>
          <a:blip r:embed="rId2" cstate="print"/>
          <a:srcRect/>
          <a:stretch>
            <a:fillRect/>
          </a:stretch>
        </p:blipFill>
        <p:spPr bwMode="auto">
          <a:xfrm>
            <a:off x="179388" y="1989138"/>
            <a:ext cx="2232025" cy="3168650"/>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1000" fill="hold"/>
                                        <p:tgtEl>
                                          <p:spTgt spid="33794"/>
                                        </p:tgtEl>
                                        <p:attrNameLst>
                                          <p:attrName>ppt_w</p:attrName>
                                        </p:attrNameLst>
                                      </p:cBhvr>
                                      <p:tavLst>
                                        <p:tav tm="0">
                                          <p:val>
                                            <p:strVal val="#ppt_w+.3"/>
                                          </p:val>
                                        </p:tav>
                                        <p:tav tm="100000">
                                          <p:val>
                                            <p:strVal val="#ppt_w"/>
                                          </p:val>
                                        </p:tav>
                                      </p:tavLst>
                                    </p:anim>
                                    <p:anim calcmode="lin" valueType="num">
                                      <p:cBhvr>
                                        <p:cTn id="8" dur="1000" fill="hold"/>
                                        <p:tgtEl>
                                          <p:spTgt spid="33794"/>
                                        </p:tgtEl>
                                        <p:attrNameLst>
                                          <p:attrName>ppt_h</p:attrName>
                                        </p:attrNameLst>
                                      </p:cBhvr>
                                      <p:tavLst>
                                        <p:tav tm="0">
                                          <p:val>
                                            <p:strVal val="#ppt_h"/>
                                          </p:val>
                                        </p:tav>
                                        <p:tav tm="100000">
                                          <p:val>
                                            <p:strVal val="#ppt_h"/>
                                          </p:val>
                                        </p:tav>
                                      </p:tavLst>
                                    </p:anim>
                                    <p:animEffect transition="in" filter="fade">
                                      <p:cBhvr>
                                        <p:cTn id="9" dur="1000"/>
                                        <p:tgtEl>
                                          <p:spTgt spid="33794"/>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3795">
                                            <p:txEl>
                                              <p:pRg st="0" end="0"/>
                                            </p:txEl>
                                          </p:spTgt>
                                        </p:tgtEl>
                                        <p:attrNameLst>
                                          <p:attrName>style.visibility</p:attrName>
                                        </p:attrNameLst>
                                      </p:cBhvr>
                                      <p:to>
                                        <p:strVal val="visible"/>
                                      </p:to>
                                    </p:set>
                                    <p:anim calcmode="lin" valueType="num">
                                      <p:cBhvr>
                                        <p:cTn id="14" dur="1000" fill="hold"/>
                                        <p:tgtEl>
                                          <p:spTgt spid="33795">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3795">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379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33795">
                                            <p:txEl>
                                              <p:pRg st="1" end="1"/>
                                            </p:txEl>
                                          </p:spTgt>
                                        </p:tgtEl>
                                        <p:attrNameLst>
                                          <p:attrName>style.visibility</p:attrName>
                                        </p:attrNameLst>
                                      </p:cBhvr>
                                      <p:to>
                                        <p:strVal val="visible"/>
                                      </p:to>
                                    </p:set>
                                    <p:anim calcmode="lin" valueType="num">
                                      <p:cBhvr>
                                        <p:cTn id="21" dur="1000" fill="hold"/>
                                        <p:tgtEl>
                                          <p:spTgt spid="33795">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33795">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33795">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33795">
                                            <p:txEl>
                                              <p:pRg st="2" end="2"/>
                                            </p:txEl>
                                          </p:spTgt>
                                        </p:tgtEl>
                                        <p:attrNameLst>
                                          <p:attrName>style.visibility</p:attrName>
                                        </p:attrNameLst>
                                      </p:cBhvr>
                                      <p:to>
                                        <p:strVal val="visible"/>
                                      </p:to>
                                    </p:set>
                                    <p:anim calcmode="lin" valueType="num">
                                      <p:cBhvr>
                                        <p:cTn id="28" dur="1000" fill="hold"/>
                                        <p:tgtEl>
                                          <p:spTgt spid="33795">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33795">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337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body" idx="1"/>
          </p:nvPr>
        </p:nvSpPr>
        <p:spPr>
          <a:xfrm>
            <a:off x="685800" y="914400"/>
            <a:ext cx="7772400" cy="2971800"/>
          </a:xfrm>
        </p:spPr>
        <p:txBody>
          <a:bodyPr/>
          <a:lstStyle/>
          <a:p>
            <a:pPr>
              <a:buFont typeface="Wingdings" pitchFamily="2" charset="2"/>
              <a:buNone/>
            </a:pPr>
            <a:r>
              <a:rPr lang="ru-RU" sz="2800"/>
              <a:t>       Пожалуй, никогда за время существования советской поэзии не было написано столько лирических стихов, как за годы войны.</a:t>
            </a:r>
          </a:p>
          <a:p>
            <a:pPr>
              <a:buFont typeface="Wingdings" pitchFamily="2" charset="2"/>
              <a:buNone/>
            </a:pPr>
            <a:endParaRPr lang="ru-RU" sz="2800"/>
          </a:p>
          <a:p>
            <a:pPr>
              <a:buFont typeface="Wingdings" pitchFamily="2" charset="2"/>
              <a:buNone/>
            </a:pPr>
            <a:r>
              <a:rPr lang="ru-RU" sz="2800"/>
              <a:t>                                                       А.Сурков </a:t>
            </a:r>
            <a:endParaRPr lang="ru-RU"/>
          </a:p>
        </p:txBody>
      </p:sp>
      <p:pic>
        <p:nvPicPr>
          <p:cNvPr id="7178" name="Picture 10" descr="4 002"/>
          <p:cNvPicPr>
            <a:picLocks noChangeAspect="1" noChangeArrowheads="1"/>
          </p:cNvPicPr>
          <p:nvPr/>
        </p:nvPicPr>
        <p:blipFill>
          <a:blip r:embed="rId3" cstate="print"/>
          <a:srcRect/>
          <a:stretch>
            <a:fillRect/>
          </a:stretch>
        </p:blipFill>
        <p:spPr bwMode="auto">
          <a:xfrm>
            <a:off x="609600" y="3048000"/>
            <a:ext cx="4267200" cy="3498850"/>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2" name="Rectangle 4"/>
          <p:cNvSpPr>
            <a:spLocks noGrp="1" noChangeArrowheads="1"/>
          </p:cNvSpPr>
          <p:nvPr>
            <p:ph type="title"/>
          </p:nvPr>
        </p:nvSpPr>
        <p:spPr>
          <a:xfrm>
            <a:off x="395288" y="260350"/>
            <a:ext cx="3457575" cy="6224588"/>
          </a:xfrm>
        </p:spPr>
        <p:txBody>
          <a:bodyPr/>
          <a:lstStyle/>
          <a:p>
            <a:pPr algn="l" eaLnBrk="1" hangingPunct="1"/>
            <a:r>
              <a:rPr lang="ru-RU" sz="1600" b="1" smtClean="0">
                <a:solidFill>
                  <a:srgbClr val="0033CC"/>
                </a:solidFill>
                <a:latin typeface="Times New Roman" pitchFamily="18" charset="0"/>
              </a:rPr>
              <a:t>Жди меня, и я вернусь.</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Только очень жди,</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Жди, когда наводят грусть</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Жёлтые дожди,</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Жди, когда снега метут,</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Жди, когда жара,</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Жди, когда других не ждут,</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Позабыв вчера.</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Жди, когда из дальних мест</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писем не придёт,</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Жди, когда уж надоест</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Всем, кто вместе ждёт.</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Жди меня, и я вернусь,</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Не жалей добра</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Всем, кто знает наизусть,</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Что забыть пора.</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Пусть друзья устанут ждать,</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Сядут у огня,</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Выпьют горькое вино</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На помин души…</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Жди. И с ними заодно</a:t>
            </a:r>
            <a:br>
              <a:rPr lang="ru-RU" sz="1600" b="1" smtClean="0">
                <a:solidFill>
                  <a:srgbClr val="0033CC"/>
                </a:solidFill>
                <a:latin typeface="Times New Roman" pitchFamily="18" charset="0"/>
              </a:rPr>
            </a:br>
            <a:r>
              <a:rPr lang="ru-RU" sz="1600" b="1" smtClean="0">
                <a:solidFill>
                  <a:srgbClr val="0033CC"/>
                </a:solidFill>
                <a:latin typeface="Times New Roman" pitchFamily="18" charset="0"/>
              </a:rPr>
              <a:t>Выпить не спеши.</a:t>
            </a:r>
            <a:r>
              <a:rPr lang="ru-RU" sz="1600" b="1" smtClean="0">
                <a:latin typeface="Times New Roman" pitchFamily="18" charset="0"/>
              </a:rPr>
              <a:t> </a:t>
            </a:r>
          </a:p>
        </p:txBody>
      </p:sp>
      <p:pic>
        <p:nvPicPr>
          <p:cNvPr id="7171" name="Picture 5" descr="i?id=35441190&amp;tov=3"/>
          <p:cNvPicPr>
            <a:picLocks noChangeAspect="1" noChangeArrowheads="1"/>
          </p:cNvPicPr>
          <p:nvPr/>
        </p:nvPicPr>
        <p:blipFill>
          <a:blip r:embed="rId2" cstate="print"/>
          <a:srcRect/>
          <a:stretch>
            <a:fillRect/>
          </a:stretch>
        </p:blipFill>
        <p:spPr bwMode="auto">
          <a:xfrm>
            <a:off x="4284663" y="333375"/>
            <a:ext cx="4103687" cy="5903913"/>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37892"/>
                                        </p:tgtEl>
                                        <p:attrNameLst>
                                          <p:attrName>style.visibility</p:attrName>
                                        </p:attrNameLst>
                                      </p:cBhvr>
                                      <p:to>
                                        <p:strVal val="visible"/>
                                      </p:to>
                                    </p:set>
                                    <p:anim calcmode="lin" valueType="num">
                                      <p:cBhvr additive="base">
                                        <p:cTn id="7" dur="800" fill="hold">
                                          <p:stCondLst>
                                            <p:cond delay="0"/>
                                          </p:stCondLst>
                                        </p:cTn>
                                        <p:tgtEl>
                                          <p:spTgt spid="37892"/>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3789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a:xfrm>
            <a:off x="301625" y="228600"/>
            <a:ext cx="8510588" cy="752475"/>
          </a:xfrm>
        </p:spPr>
        <p:txBody>
          <a:bodyPr>
            <a:normAutofit fontScale="90000"/>
          </a:bodyPr>
          <a:lstStyle/>
          <a:p>
            <a:pPr eaLnBrk="1" hangingPunct="1">
              <a:defRPr/>
            </a:pPr>
            <a:r>
              <a:rPr lang="ru-RU" sz="4000" b="1" i="1" smtClean="0">
                <a:solidFill>
                  <a:srgbClr val="FF3399"/>
                </a:solidFill>
                <a:latin typeface="Times New Roman" pitchFamily="18" charset="0"/>
              </a:rPr>
              <a:t>Ахматова Анна Андреевна</a:t>
            </a:r>
            <a:r>
              <a:rPr lang="ru-RU" sz="4000" smtClean="0"/>
              <a:t> </a:t>
            </a:r>
            <a:br>
              <a:rPr lang="ru-RU" sz="4000" smtClean="0"/>
            </a:br>
            <a:r>
              <a:rPr lang="ru-RU" sz="3200" b="1" smtClean="0">
                <a:solidFill>
                  <a:srgbClr val="FF3399"/>
                </a:solidFill>
              </a:rPr>
              <a:t>(1889 -1966)</a:t>
            </a:r>
          </a:p>
        </p:txBody>
      </p:sp>
      <p:sp>
        <p:nvSpPr>
          <p:cNvPr id="41987" name="Rectangle 3"/>
          <p:cNvSpPr>
            <a:spLocks noGrp="1" noRot="1" noChangeArrowheads="1"/>
          </p:cNvSpPr>
          <p:nvPr>
            <p:ph type="body" idx="1"/>
          </p:nvPr>
        </p:nvSpPr>
        <p:spPr>
          <a:xfrm>
            <a:off x="3001963" y="1916832"/>
            <a:ext cx="6142037" cy="2880320"/>
          </a:xfrm>
        </p:spPr>
        <p:txBody>
          <a:bodyPr/>
          <a:lstStyle/>
          <a:p>
            <a:pPr eaLnBrk="1" hangingPunct="1">
              <a:lnSpc>
                <a:spcPct val="90000"/>
              </a:lnSpc>
              <a:buFont typeface="Wingdings" pitchFamily="2" charset="2"/>
              <a:buNone/>
              <a:defRPr/>
            </a:pPr>
            <a:r>
              <a:rPr lang="ru-RU" sz="1800" b="1" dirty="0" smtClean="0">
                <a:solidFill>
                  <a:srgbClr val="FFFF00"/>
                </a:solidFill>
                <a:latin typeface="Times New Roman" pitchFamily="18" charset="0"/>
              </a:rPr>
              <a:t>Стихи, написанные во время Великой Отечественной войны, свидетельствовали о способности поэта не отделять переживание личной трагедии от понимания катастрофичности самой истории. </a:t>
            </a:r>
          </a:p>
        </p:txBody>
      </p:sp>
      <p:pic>
        <p:nvPicPr>
          <p:cNvPr id="8196" name="Picture 4" descr="Портрет А.А.Ахматовой. 1922 ПЕТРОВ-ВОДКИН&#10;Кузьма Сергеевич&#10;Холст, масло. 54.5x43.5 см&#10;  Государственный Русский музей, Санкт-Петербург"/>
          <p:cNvPicPr>
            <a:picLocks noChangeAspect="1" noChangeArrowheads="1"/>
          </p:cNvPicPr>
          <p:nvPr/>
        </p:nvPicPr>
        <p:blipFill>
          <a:blip r:embed="rId2" cstate="print"/>
          <a:srcRect/>
          <a:stretch>
            <a:fillRect/>
          </a:stretch>
        </p:blipFill>
        <p:spPr bwMode="auto">
          <a:xfrm>
            <a:off x="179388" y="1557338"/>
            <a:ext cx="2447925" cy="3384550"/>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p:cTn id="7" dur="1000" fill="hold"/>
                                        <p:tgtEl>
                                          <p:spTgt spid="41986"/>
                                        </p:tgtEl>
                                        <p:attrNameLst>
                                          <p:attrName>ppt_w</p:attrName>
                                        </p:attrNameLst>
                                      </p:cBhvr>
                                      <p:tavLst>
                                        <p:tav tm="0">
                                          <p:val>
                                            <p:strVal val="#ppt_w+.3"/>
                                          </p:val>
                                        </p:tav>
                                        <p:tav tm="100000">
                                          <p:val>
                                            <p:strVal val="#ppt_w"/>
                                          </p:val>
                                        </p:tav>
                                      </p:tavLst>
                                    </p:anim>
                                    <p:anim calcmode="lin" valueType="num">
                                      <p:cBhvr>
                                        <p:cTn id="8" dur="1000" fill="hold"/>
                                        <p:tgtEl>
                                          <p:spTgt spid="41986"/>
                                        </p:tgtEl>
                                        <p:attrNameLst>
                                          <p:attrName>ppt_h</p:attrName>
                                        </p:attrNameLst>
                                      </p:cBhvr>
                                      <p:tavLst>
                                        <p:tav tm="0">
                                          <p:val>
                                            <p:strVal val="#ppt_h"/>
                                          </p:val>
                                        </p:tav>
                                        <p:tav tm="100000">
                                          <p:val>
                                            <p:strVal val="#ppt_h"/>
                                          </p:val>
                                        </p:tav>
                                      </p:tavLst>
                                    </p:anim>
                                    <p:animEffect transition="in" filter="fade">
                                      <p:cBhvr>
                                        <p:cTn id="9" dur="1000"/>
                                        <p:tgtEl>
                                          <p:spTgt spid="41986"/>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1987">
                                            <p:txEl>
                                              <p:pRg st="0" end="0"/>
                                            </p:txEl>
                                          </p:spTgt>
                                        </p:tgtEl>
                                        <p:attrNameLst>
                                          <p:attrName>style.visibility</p:attrName>
                                        </p:attrNameLst>
                                      </p:cBhvr>
                                      <p:to>
                                        <p:strVal val="visible"/>
                                      </p:to>
                                    </p:set>
                                    <p:anim calcmode="lin" valueType="num">
                                      <p:cBhvr>
                                        <p:cTn id="14" dur="1000" fill="hold"/>
                                        <p:tgtEl>
                                          <p:spTgt spid="41987">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41987">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a:xfrm>
            <a:off x="301625" y="228600"/>
            <a:ext cx="8510588" cy="896938"/>
          </a:xfrm>
        </p:spPr>
        <p:txBody>
          <a:bodyPr>
            <a:normAutofit fontScale="90000"/>
          </a:bodyPr>
          <a:lstStyle/>
          <a:p>
            <a:pPr eaLnBrk="1" hangingPunct="1">
              <a:defRPr/>
            </a:pPr>
            <a:r>
              <a:rPr lang="ru-RU" sz="3200" b="1" i="1" smtClean="0">
                <a:solidFill>
                  <a:srgbClr val="FF3399"/>
                </a:solidFill>
              </a:rPr>
              <a:t>Сурков Алексей Александрович</a:t>
            </a:r>
            <a:br>
              <a:rPr lang="ru-RU" sz="3200" b="1" i="1" smtClean="0">
                <a:solidFill>
                  <a:srgbClr val="FF3399"/>
                </a:solidFill>
              </a:rPr>
            </a:br>
            <a:r>
              <a:rPr lang="ru-RU" sz="3200" b="1" i="1" smtClean="0">
                <a:solidFill>
                  <a:srgbClr val="FF3399"/>
                </a:solidFill>
              </a:rPr>
              <a:t>(1899 – 1983)</a:t>
            </a:r>
            <a:r>
              <a:rPr lang="ru-RU" sz="4000" smtClean="0"/>
              <a:t> </a:t>
            </a:r>
          </a:p>
        </p:txBody>
      </p:sp>
      <p:sp>
        <p:nvSpPr>
          <p:cNvPr id="50179" name="Rectangle 3"/>
          <p:cNvSpPr>
            <a:spLocks noGrp="1" noRot="1" noChangeArrowheads="1"/>
          </p:cNvSpPr>
          <p:nvPr>
            <p:ph type="body" idx="1"/>
          </p:nvPr>
        </p:nvSpPr>
        <p:spPr>
          <a:xfrm>
            <a:off x="2916238" y="2348880"/>
            <a:ext cx="5926137" cy="4248770"/>
          </a:xfrm>
        </p:spPr>
        <p:txBody>
          <a:bodyPr/>
          <a:lstStyle/>
          <a:p>
            <a:pPr eaLnBrk="1" hangingPunct="1">
              <a:buFont typeface="Wingdings" pitchFamily="2" charset="2"/>
              <a:buNone/>
              <a:defRPr/>
            </a:pPr>
            <a:r>
              <a:rPr lang="ru-RU" sz="1800" b="1" dirty="0" smtClean="0">
                <a:solidFill>
                  <a:srgbClr val="FFFF00"/>
                </a:solidFill>
                <a:latin typeface="Times New Roman" pitchFamily="18" charset="0"/>
              </a:rPr>
              <a:t>Во время Великой Отечественной войны военный корреспондент газет "Красноармейская правда" и "Красная Звезда"; выпустил 10 сборников стихов ( "Дороги ведут на Запад", "Стихи о ненависти", "Песни гневного сердца" и "Россия карающая". В 1944 главный редактор "Литературной газеты", в 1945-53 - журнала "Огонек". После Великой Отечественной войны Сурков, выполняя социальный заказ, писал стихи, призывая к борьбе за мир. </a:t>
            </a:r>
          </a:p>
        </p:txBody>
      </p:sp>
      <p:pic>
        <p:nvPicPr>
          <p:cNvPr id="11268" name="Picture 4" descr="Сурков"/>
          <p:cNvPicPr>
            <a:picLocks noChangeAspect="1" noChangeArrowheads="1"/>
          </p:cNvPicPr>
          <p:nvPr/>
        </p:nvPicPr>
        <p:blipFill>
          <a:blip r:embed="rId2" cstate="print"/>
          <a:srcRect/>
          <a:stretch>
            <a:fillRect/>
          </a:stretch>
        </p:blipFill>
        <p:spPr bwMode="auto">
          <a:xfrm>
            <a:off x="395288" y="692150"/>
            <a:ext cx="1922462" cy="2376488"/>
          </a:xfrm>
          <a:prstGeom prst="rect">
            <a:avLst/>
          </a:prstGeom>
          <a:noFill/>
          <a:ln w="9525">
            <a:noFill/>
            <a:miter lim="800000"/>
            <a:headEnd/>
            <a:tailEnd/>
          </a:ln>
        </p:spPr>
      </p:pic>
      <p:pic>
        <p:nvPicPr>
          <p:cNvPr id="11269" name="Picture 5" descr="%5bLI5RK_30-01%5d_%5bIL_04%5d-k"/>
          <p:cNvPicPr>
            <a:picLocks noChangeAspect="1" noChangeArrowheads="1"/>
          </p:cNvPicPr>
          <p:nvPr/>
        </p:nvPicPr>
        <p:blipFill>
          <a:blip r:embed="rId3" cstate="print"/>
          <a:srcRect/>
          <a:stretch>
            <a:fillRect/>
          </a:stretch>
        </p:blipFill>
        <p:spPr bwMode="auto">
          <a:xfrm>
            <a:off x="250825" y="3429000"/>
            <a:ext cx="2376488" cy="2305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fade">
                                      <p:cBhvr>
                                        <p:cTn id="7" dur="1000"/>
                                        <p:tgtEl>
                                          <p:spTgt spid="50179">
                                            <p:txEl>
                                              <p:pRg st="0" end="0"/>
                                            </p:txEl>
                                          </p:spTgt>
                                        </p:tgtEl>
                                      </p:cBhvr>
                                    </p:animEffect>
                                    <p:anim calcmode="lin" valueType="num">
                                      <p:cBhvr>
                                        <p:cTn id="8" dur="1000" fill="hold"/>
                                        <p:tgtEl>
                                          <p:spTgt spid="5017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017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Rot="1" noChangeArrowheads="1"/>
          </p:cNvSpPr>
          <p:nvPr>
            <p:ph type="title"/>
          </p:nvPr>
        </p:nvSpPr>
        <p:spPr>
          <a:xfrm>
            <a:off x="2339975" y="228600"/>
            <a:ext cx="6472238" cy="968375"/>
          </a:xfrm>
        </p:spPr>
        <p:txBody>
          <a:bodyPr>
            <a:normAutofit fontScale="90000"/>
          </a:bodyPr>
          <a:lstStyle/>
          <a:p>
            <a:pPr eaLnBrk="1" hangingPunct="1">
              <a:defRPr/>
            </a:pPr>
            <a:r>
              <a:rPr lang="ru-RU" sz="4000" b="1" smtClean="0">
                <a:solidFill>
                  <a:srgbClr val="FF3399"/>
                </a:solidFill>
                <a:latin typeface="Times New Roman" pitchFamily="18" charset="0"/>
              </a:rPr>
              <a:t>Ольга Берггольц</a:t>
            </a:r>
            <a:r>
              <a:rPr lang="ru-RU" sz="4000" smtClean="0">
                <a:solidFill>
                  <a:srgbClr val="FF3399"/>
                </a:solidFill>
              </a:rPr>
              <a:t> </a:t>
            </a:r>
            <a:br>
              <a:rPr lang="ru-RU" sz="4000" smtClean="0">
                <a:solidFill>
                  <a:srgbClr val="FF3399"/>
                </a:solidFill>
              </a:rPr>
            </a:br>
            <a:r>
              <a:rPr lang="ru-RU" sz="3200" b="1" smtClean="0">
                <a:solidFill>
                  <a:srgbClr val="FF3399"/>
                </a:solidFill>
              </a:rPr>
              <a:t>(1910 – 1975)</a:t>
            </a:r>
          </a:p>
        </p:txBody>
      </p:sp>
      <p:sp>
        <p:nvSpPr>
          <p:cNvPr id="57347" name="Rectangle 3"/>
          <p:cNvSpPr>
            <a:spLocks noGrp="1" noRot="1" noChangeArrowheads="1"/>
          </p:cNvSpPr>
          <p:nvPr>
            <p:ph type="body" idx="1"/>
          </p:nvPr>
        </p:nvSpPr>
        <p:spPr>
          <a:xfrm>
            <a:off x="2700338" y="1988840"/>
            <a:ext cx="6142037" cy="4608810"/>
          </a:xfrm>
        </p:spPr>
        <p:txBody>
          <a:bodyPr/>
          <a:lstStyle/>
          <a:p>
            <a:pPr eaLnBrk="1" hangingPunct="1">
              <a:lnSpc>
                <a:spcPct val="80000"/>
              </a:lnSpc>
              <a:buFont typeface="Wingdings" pitchFamily="2" charset="2"/>
              <a:buNone/>
              <a:defRPr/>
            </a:pPr>
            <a:r>
              <a:rPr lang="ru-RU" sz="1800" b="1" dirty="0" smtClean="0">
                <a:solidFill>
                  <a:srgbClr val="FFFF00"/>
                </a:solidFill>
                <a:latin typeface="Times New Roman" pitchFamily="18" charset="0"/>
              </a:rPr>
              <a:t>Родилась в Петербурге 16 мая 1910 года в семье врача. Детские годы прошли на окраине Невской заставы.</a:t>
            </a:r>
          </a:p>
          <a:p>
            <a:pPr eaLnBrk="1" hangingPunct="1">
              <a:lnSpc>
                <a:spcPct val="80000"/>
              </a:lnSpc>
              <a:buFont typeface="Wingdings" pitchFamily="2" charset="2"/>
              <a:buNone/>
              <a:defRPr/>
            </a:pPr>
            <a:r>
              <a:rPr lang="ru-RU" sz="1800" b="1" dirty="0" smtClean="0">
                <a:solidFill>
                  <a:srgbClr val="FFFF00"/>
                </a:solidFill>
                <a:latin typeface="Times New Roman" pitchFamily="18" charset="0"/>
              </a:rPr>
              <a:t> В годы </a:t>
            </a:r>
            <a:r>
              <a:rPr lang="ru-RU" sz="1800" b="1" dirty="0" smtClean="0">
                <a:solidFill>
                  <a:srgbClr val="FFFF00"/>
                </a:solidFill>
                <a:latin typeface="Times New Roman" pitchFamily="18" charset="0"/>
                <a:hlinkClick r:id="rId2"/>
              </a:rPr>
              <a:t>Великой Отечественной войны</a:t>
            </a:r>
            <a:r>
              <a:rPr lang="ru-RU" sz="1800" b="1" dirty="0" smtClean="0">
                <a:solidFill>
                  <a:srgbClr val="FFFF00"/>
                </a:solidFill>
                <a:latin typeface="Times New Roman" pitchFamily="18" charset="0"/>
              </a:rPr>
              <a:t> в </a:t>
            </a:r>
            <a:r>
              <a:rPr lang="ru-RU" sz="1800" b="1" dirty="0" smtClean="0">
                <a:solidFill>
                  <a:srgbClr val="FFFF00"/>
                </a:solidFill>
                <a:latin typeface="Times New Roman" pitchFamily="18" charset="0"/>
                <a:hlinkClick r:id="rId3"/>
              </a:rPr>
              <a:t>осажденном Ленинграде</a:t>
            </a:r>
            <a:r>
              <a:rPr lang="ru-RU" sz="1800" b="1" dirty="0" smtClean="0">
                <a:solidFill>
                  <a:srgbClr val="FFFF00"/>
                </a:solidFill>
                <a:latin typeface="Times New Roman" pitchFamily="18" charset="0"/>
              </a:rPr>
              <a:t> работала на радио, ежедневно обращаясь к мужеству жителей города. В это время </a:t>
            </a:r>
            <a:r>
              <a:rPr lang="ru-RU" sz="1800" b="1" dirty="0" err="1" smtClean="0">
                <a:solidFill>
                  <a:srgbClr val="FFFF00"/>
                </a:solidFill>
                <a:latin typeface="Times New Roman" pitchFamily="18" charset="0"/>
              </a:rPr>
              <a:t>Берггольц</a:t>
            </a:r>
            <a:r>
              <a:rPr lang="ru-RU" sz="1800" b="1" dirty="0" smtClean="0">
                <a:solidFill>
                  <a:srgbClr val="FFFF00"/>
                </a:solidFill>
                <a:latin typeface="Times New Roman" pitchFamily="18" charset="0"/>
              </a:rPr>
              <a:t> создала свои лучшие поэмы, посвященные защитникам Ленинграда: «Февральский дневник» (1942), «Ленинградскую поэму». </a:t>
            </a:r>
          </a:p>
          <a:p>
            <a:pPr eaLnBrk="1" hangingPunct="1">
              <a:lnSpc>
                <a:spcPct val="80000"/>
              </a:lnSpc>
              <a:buFont typeface="Wingdings" pitchFamily="2" charset="2"/>
              <a:buNone/>
              <a:defRPr/>
            </a:pPr>
            <a:r>
              <a:rPr lang="ru-RU" sz="1800" b="1" dirty="0" smtClean="0">
                <a:solidFill>
                  <a:srgbClr val="FFFF00"/>
                </a:solidFill>
                <a:latin typeface="Times New Roman" pitchFamily="18" charset="0"/>
              </a:rPr>
              <a:t>Умерла Ольга </a:t>
            </a:r>
            <a:r>
              <a:rPr lang="ru-RU" sz="1800" b="1" dirty="0" err="1" smtClean="0">
                <a:solidFill>
                  <a:srgbClr val="FFFF00"/>
                </a:solidFill>
                <a:latin typeface="Times New Roman" pitchFamily="18" charset="0"/>
              </a:rPr>
              <a:t>Берггольц</a:t>
            </a:r>
            <a:r>
              <a:rPr lang="ru-RU" sz="1800" b="1" dirty="0" smtClean="0">
                <a:solidFill>
                  <a:srgbClr val="FFFF00"/>
                </a:solidFill>
                <a:latin typeface="Times New Roman" pitchFamily="18" charset="0"/>
              </a:rPr>
              <a:t> в Ленинграде в 1975.</a:t>
            </a:r>
            <a:r>
              <a:rPr lang="ru-RU" sz="1800" dirty="0" smtClean="0">
                <a:solidFill>
                  <a:srgbClr val="FFFF00"/>
                </a:solidFill>
                <a:latin typeface="Times New Roman" pitchFamily="18" charset="0"/>
              </a:rPr>
              <a:t> </a:t>
            </a:r>
          </a:p>
        </p:txBody>
      </p:sp>
      <p:pic>
        <p:nvPicPr>
          <p:cNvPr id="13316" name="Picture 4" descr="i?id=96831980&amp;tov=8"/>
          <p:cNvPicPr>
            <a:picLocks noChangeAspect="1" noChangeArrowheads="1"/>
          </p:cNvPicPr>
          <p:nvPr/>
        </p:nvPicPr>
        <p:blipFill>
          <a:blip r:embed="rId4" cstate="print"/>
          <a:srcRect/>
          <a:stretch>
            <a:fillRect/>
          </a:stretch>
        </p:blipFill>
        <p:spPr bwMode="auto">
          <a:xfrm>
            <a:off x="611188" y="333375"/>
            <a:ext cx="1439862" cy="2016125"/>
          </a:xfrm>
          <a:prstGeom prst="rect">
            <a:avLst/>
          </a:prstGeom>
          <a:noFill/>
          <a:ln w="9525">
            <a:noFill/>
            <a:miter lim="800000"/>
            <a:headEnd/>
            <a:tailEnd/>
          </a:ln>
        </p:spPr>
      </p:pic>
      <p:pic>
        <p:nvPicPr>
          <p:cNvPr id="13317" name="Picture 5" descr="berggolts_of"/>
          <p:cNvPicPr>
            <a:picLocks noChangeAspect="1" noChangeArrowheads="1"/>
          </p:cNvPicPr>
          <p:nvPr/>
        </p:nvPicPr>
        <p:blipFill>
          <a:blip r:embed="rId5" cstate="print"/>
          <a:srcRect/>
          <a:stretch>
            <a:fillRect/>
          </a:stretch>
        </p:blipFill>
        <p:spPr bwMode="auto">
          <a:xfrm>
            <a:off x="179388" y="2852738"/>
            <a:ext cx="2376487" cy="2592387"/>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fade">
                                      <p:cBhvr>
                                        <p:cTn id="7" dur="768" decel="100000"/>
                                        <p:tgtEl>
                                          <p:spTgt spid="57346"/>
                                        </p:tgtEl>
                                      </p:cBhvr>
                                    </p:animEffect>
                                    <p:animScale>
                                      <p:cBhvr>
                                        <p:cTn id="8" dur="768" decel="100000"/>
                                        <p:tgtEl>
                                          <p:spTgt spid="57346"/>
                                        </p:tgtEl>
                                      </p:cBhvr>
                                      <p:from x="10000" y="10000"/>
                                      <p:to x="200000" y="450000"/>
                                    </p:animScale>
                                    <p:animScale>
                                      <p:cBhvr>
                                        <p:cTn id="9" dur="1230" accel="100000" fill="hold">
                                          <p:stCondLst>
                                            <p:cond delay="768"/>
                                          </p:stCondLst>
                                        </p:cTn>
                                        <p:tgtEl>
                                          <p:spTgt spid="57346"/>
                                        </p:tgtEl>
                                      </p:cBhvr>
                                      <p:from x="200000" y="450000"/>
                                      <p:to x="100000" y="100000"/>
                                    </p:animScale>
                                    <p:set>
                                      <p:cBhvr>
                                        <p:cTn id="10" dur="768" fill="hold"/>
                                        <p:tgtEl>
                                          <p:spTgt spid="57346"/>
                                        </p:tgtEl>
                                        <p:attrNameLst>
                                          <p:attrName>ppt_x</p:attrName>
                                        </p:attrNameLst>
                                      </p:cBhvr>
                                      <p:to>
                                        <p:strVal val="(0.5)"/>
                                      </p:to>
                                    </p:set>
                                    <p:anim from="(0.5)" to="(#ppt_x)" calcmode="lin" valueType="num">
                                      <p:cBhvr>
                                        <p:cTn id="11" dur="1230" accel="100000" fill="hold">
                                          <p:stCondLst>
                                            <p:cond delay="768"/>
                                          </p:stCondLst>
                                        </p:cTn>
                                        <p:tgtEl>
                                          <p:spTgt spid="57346"/>
                                        </p:tgtEl>
                                        <p:attrNameLst>
                                          <p:attrName>ppt_x</p:attrName>
                                        </p:attrNameLst>
                                      </p:cBhvr>
                                    </p:anim>
                                    <p:set>
                                      <p:cBhvr>
                                        <p:cTn id="12" dur="768" fill="hold"/>
                                        <p:tgtEl>
                                          <p:spTgt spid="57346"/>
                                        </p:tgtEl>
                                        <p:attrNameLst>
                                          <p:attrName>ppt_y</p:attrName>
                                        </p:attrNameLst>
                                      </p:cBhvr>
                                      <p:to>
                                        <p:strVal val="(#ppt_y+0.4)"/>
                                      </p:to>
                                    </p:set>
                                    <p:anim from="(#ppt_y+0.4)" to="(#ppt_y)" calcmode="lin" valueType="num">
                                      <p:cBhvr>
                                        <p:cTn id="13" dur="1230" accel="100000" fill="hold">
                                          <p:stCondLst>
                                            <p:cond delay="768"/>
                                          </p:stCondLst>
                                        </p:cTn>
                                        <p:tgtEl>
                                          <p:spTgt spid="5734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57347">
                                            <p:txEl>
                                              <p:pRg st="0" end="0"/>
                                            </p:txEl>
                                          </p:spTgt>
                                        </p:tgtEl>
                                        <p:attrNameLst>
                                          <p:attrName>style.visibility</p:attrName>
                                        </p:attrNameLst>
                                      </p:cBhvr>
                                      <p:to>
                                        <p:strVal val="visible"/>
                                      </p:to>
                                    </p:set>
                                    <p:anim calcmode="lin" valueType="num">
                                      <p:cBhvr>
                                        <p:cTn id="18" dur="500" fill="hold"/>
                                        <p:tgtEl>
                                          <p:spTgt spid="5734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57347">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5734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57347">
                                            <p:txEl>
                                              <p:pRg st="1" end="1"/>
                                            </p:txEl>
                                          </p:spTgt>
                                        </p:tgtEl>
                                        <p:attrNameLst>
                                          <p:attrName>style.visibility</p:attrName>
                                        </p:attrNameLst>
                                      </p:cBhvr>
                                      <p:to>
                                        <p:strVal val="visible"/>
                                      </p:to>
                                    </p:set>
                                    <p:anim calcmode="lin" valueType="num">
                                      <p:cBhvr>
                                        <p:cTn id="25" dur="500" fill="hold"/>
                                        <p:tgtEl>
                                          <p:spTgt spid="57347">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57347">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5734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57347">
                                            <p:txEl>
                                              <p:pRg st="2" end="2"/>
                                            </p:txEl>
                                          </p:spTgt>
                                        </p:tgtEl>
                                        <p:attrNameLst>
                                          <p:attrName>style.visibility</p:attrName>
                                        </p:attrNameLst>
                                      </p:cBhvr>
                                      <p:to>
                                        <p:strVal val="visible"/>
                                      </p:to>
                                    </p:set>
                                    <p:anim calcmode="lin" valueType="num">
                                      <p:cBhvr>
                                        <p:cTn id="32" dur="500" fill="hold"/>
                                        <p:tgtEl>
                                          <p:spTgt spid="57347">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57347">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573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20" name="Rectangle 4"/>
          <p:cNvSpPr>
            <a:spLocks noGrp="1" noChangeArrowheads="1"/>
          </p:cNvSpPr>
          <p:nvPr>
            <p:ph type="title"/>
          </p:nvPr>
        </p:nvSpPr>
        <p:spPr>
          <a:xfrm>
            <a:off x="3348038" y="274638"/>
            <a:ext cx="5338762" cy="6249987"/>
          </a:xfrm>
        </p:spPr>
        <p:txBody>
          <a:bodyPr/>
          <a:lstStyle/>
          <a:p>
            <a:pPr algn="l" eaLnBrk="1" hangingPunct="1">
              <a:lnSpc>
                <a:spcPct val="80000"/>
              </a:lnSpc>
            </a:pPr>
            <a:r>
              <a:rPr lang="ru-RU" sz="2000" b="1" i="1" smtClean="0">
                <a:solidFill>
                  <a:srgbClr val="FF6600"/>
                </a:solidFill>
                <a:latin typeface="Times New Roman" pitchFamily="18" charset="0"/>
              </a:rPr>
              <a:t>В 1941 году</a:t>
            </a:r>
            <a:br>
              <a:rPr lang="ru-RU" sz="2000" b="1" i="1" smtClean="0">
                <a:solidFill>
                  <a:srgbClr val="FF6600"/>
                </a:solidFill>
                <a:latin typeface="Times New Roman" pitchFamily="18" charset="0"/>
              </a:rPr>
            </a:br>
            <a:r>
              <a:rPr lang="ru-RU" sz="2000" b="1" i="1" smtClean="0">
                <a:latin typeface="Times New Roman" pitchFamily="18" charset="0"/>
              </a:rPr>
              <a:t/>
            </a:r>
            <a:br>
              <a:rPr lang="ru-RU" sz="2000" b="1" i="1" smtClean="0">
                <a:latin typeface="Times New Roman" pitchFamily="18" charset="0"/>
              </a:rPr>
            </a:br>
            <a:r>
              <a:rPr lang="ru-RU" sz="2000" b="1" smtClean="0">
                <a:solidFill>
                  <a:schemeClr val="accent2"/>
                </a:solidFill>
                <a:latin typeface="Times New Roman" pitchFamily="18" charset="0"/>
              </a:rPr>
              <a:t>Какие удивительные лица</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Военкоматы видели тогда! – </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Текла красавиц юных череда.</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Казалось, выпал жребий им родиться</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В пуховиках дворянского гнезда.</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Казалось, утончённость им столетья</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Вложили в поступь, в жесты, в лёгкий стан.</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
            </a:r>
            <a:br>
              <a:rPr lang="ru-RU" sz="2000" b="1" smtClean="0">
                <a:solidFill>
                  <a:schemeClr val="accent2"/>
                </a:solidFill>
                <a:latin typeface="Times New Roman" pitchFamily="18" charset="0"/>
              </a:rPr>
            </a:br>
            <a:r>
              <a:rPr lang="ru-RU" sz="2000" b="1" i="1" smtClean="0">
                <a:solidFill>
                  <a:schemeClr val="accent2"/>
                </a:solidFill>
                <a:latin typeface="Times New Roman" pitchFamily="18" charset="0"/>
              </a:rPr>
              <a:t/>
            </a:r>
            <a:br>
              <a:rPr lang="ru-RU" sz="2000" b="1" i="1" smtClean="0">
                <a:solidFill>
                  <a:schemeClr val="accent2"/>
                </a:solidFill>
                <a:latin typeface="Times New Roman" pitchFamily="18" charset="0"/>
              </a:rPr>
            </a:br>
            <a:r>
              <a:rPr lang="ru-RU" sz="2000" b="1" smtClean="0">
                <a:solidFill>
                  <a:schemeClr val="accent2"/>
                </a:solidFill>
                <a:latin typeface="Times New Roman" pitchFamily="18" charset="0"/>
              </a:rPr>
              <a:t>Где взяли эту стать рабочих дети</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И крепостных праправнучки крестьян?..</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Всё шли и шли они:</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Из средней школы,</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С филфаков, из МЭИ и из МАИ – </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Цвет юности, элита комсомола,</a:t>
            </a:r>
            <a:br>
              <a:rPr lang="ru-RU" sz="2000" b="1" smtClean="0">
                <a:solidFill>
                  <a:schemeClr val="accent2"/>
                </a:solidFill>
                <a:latin typeface="Times New Roman" pitchFamily="18" charset="0"/>
              </a:rPr>
            </a:br>
            <a:r>
              <a:rPr lang="ru-RU" sz="2000" b="1" smtClean="0">
                <a:solidFill>
                  <a:schemeClr val="accent2"/>
                </a:solidFill>
                <a:latin typeface="Times New Roman" pitchFamily="18" charset="0"/>
              </a:rPr>
              <a:t>Тургеневские девушки мои!</a:t>
            </a:r>
            <a:r>
              <a:rPr lang="ru-RU" sz="2000" b="1" i="1" smtClean="0">
                <a:solidFill>
                  <a:schemeClr val="accent2"/>
                </a:solidFill>
                <a:latin typeface="Times New Roman" pitchFamily="18" charset="0"/>
              </a:rPr>
              <a:t/>
            </a:r>
            <a:br>
              <a:rPr lang="ru-RU" sz="2000" b="1" i="1" smtClean="0">
                <a:solidFill>
                  <a:schemeClr val="accent2"/>
                </a:solidFill>
                <a:latin typeface="Times New Roman" pitchFamily="18" charset="0"/>
              </a:rPr>
            </a:br>
            <a:r>
              <a:rPr lang="ru-RU" sz="2000" b="1" i="1" smtClean="0">
                <a:solidFill>
                  <a:schemeClr val="accent2"/>
                </a:solidFill>
                <a:latin typeface="Times New Roman" pitchFamily="18" charset="0"/>
              </a:rPr>
              <a:t/>
            </a:r>
            <a:br>
              <a:rPr lang="ru-RU" sz="2000" b="1" i="1" smtClean="0">
                <a:solidFill>
                  <a:schemeClr val="accent2"/>
                </a:solidFill>
                <a:latin typeface="Times New Roman" pitchFamily="18" charset="0"/>
              </a:rPr>
            </a:br>
            <a:endParaRPr lang="ru-RU" sz="2000" b="1" i="1" smtClean="0">
              <a:solidFill>
                <a:schemeClr val="accent2"/>
              </a:solidFill>
              <a:latin typeface="Times New Roman" pitchFamily="18" charset="0"/>
            </a:endParaRPr>
          </a:p>
        </p:txBody>
      </p:sp>
      <p:pic>
        <p:nvPicPr>
          <p:cNvPr id="14339" name="Picture 5" descr="i?id=84827271&amp;tov=7"/>
          <p:cNvPicPr>
            <a:picLocks noChangeAspect="1" noChangeArrowheads="1"/>
          </p:cNvPicPr>
          <p:nvPr/>
        </p:nvPicPr>
        <p:blipFill>
          <a:blip r:embed="rId2" cstate="print"/>
          <a:srcRect/>
          <a:stretch>
            <a:fillRect/>
          </a:stretch>
        </p:blipFill>
        <p:spPr bwMode="auto">
          <a:xfrm>
            <a:off x="395288" y="3573463"/>
            <a:ext cx="2089150" cy="3024187"/>
          </a:xfrm>
          <a:prstGeom prst="rect">
            <a:avLst/>
          </a:prstGeom>
          <a:noFill/>
          <a:ln w="9525">
            <a:noFill/>
            <a:miter lim="800000"/>
            <a:headEnd/>
            <a:tailEnd/>
          </a:ln>
        </p:spPr>
      </p:pic>
      <p:pic>
        <p:nvPicPr>
          <p:cNvPr id="14340" name="Picture 7" descr="женщина на войне"/>
          <p:cNvPicPr>
            <a:picLocks noChangeAspect="1" noChangeArrowheads="1"/>
          </p:cNvPicPr>
          <p:nvPr/>
        </p:nvPicPr>
        <p:blipFill>
          <a:blip r:embed="rId3" cstate="print"/>
          <a:srcRect/>
          <a:stretch>
            <a:fillRect/>
          </a:stretch>
        </p:blipFill>
        <p:spPr bwMode="auto">
          <a:xfrm>
            <a:off x="323850" y="260350"/>
            <a:ext cx="2808288" cy="3168650"/>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60420"/>
                                        </p:tgtEl>
                                        <p:attrNameLst>
                                          <p:attrName>style.visibility</p:attrName>
                                        </p:attrNameLst>
                                      </p:cBhvr>
                                      <p:to>
                                        <p:strVal val="visible"/>
                                      </p:to>
                                    </p:set>
                                    <p:anim calcmode="lin" valueType="num">
                                      <p:cBhvr additive="base">
                                        <p:cTn id="7" dur="800" fill="hold">
                                          <p:stCondLst>
                                            <p:cond delay="0"/>
                                          </p:stCondLst>
                                        </p:cTn>
                                        <p:tgtEl>
                                          <p:spTgt spid="60420"/>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604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Rot="1" noChangeArrowheads="1"/>
          </p:cNvSpPr>
          <p:nvPr>
            <p:ph type="title"/>
          </p:nvPr>
        </p:nvSpPr>
        <p:spPr>
          <a:xfrm>
            <a:off x="301625" y="228600"/>
            <a:ext cx="8510588" cy="968375"/>
          </a:xfrm>
        </p:spPr>
        <p:txBody>
          <a:bodyPr>
            <a:normAutofit fontScale="90000"/>
          </a:bodyPr>
          <a:lstStyle/>
          <a:p>
            <a:pPr eaLnBrk="1" hangingPunct="1">
              <a:defRPr/>
            </a:pPr>
            <a:r>
              <a:rPr lang="ru-RU" sz="3200" b="1" smtClean="0">
                <a:solidFill>
                  <a:srgbClr val="FF3399"/>
                </a:solidFill>
                <a:latin typeface="Times New Roman" pitchFamily="18" charset="0"/>
              </a:rPr>
              <a:t>Михаил Васильевич Исаковский</a:t>
            </a:r>
            <a:br>
              <a:rPr lang="ru-RU" sz="3200" b="1" smtClean="0">
                <a:solidFill>
                  <a:srgbClr val="FF3399"/>
                </a:solidFill>
                <a:latin typeface="Times New Roman" pitchFamily="18" charset="0"/>
              </a:rPr>
            </a:br>
            <a:r>
              <a:rPr lang="ru-RU" sz="2800" b="1" smtClean="0">
                <a:solidFill>
                  <a:srgbClr val="FF3399"/>
                </a:solidFill>
                <a:latin typeface="Times New Roman" pitchFamily="18" charset="0"/>
              </a:rPr>
              <a:t>(1900 – 1973)</a:t>
            </a:r>
          </a:p>
        </p:txBody>
      </p:sp>
      <p:sp>
        <p:nvSpPr>
          <p:cNvPr id="62467" name="Rectangle 3"/>
          <p:cNvSpPr>
            <a:spLocks noGrp="1" noRot="1" noChangeArrowheads="1"/>
          </p:cNvSpPr>
          <p:nvPr>
            <p:ph type="body" idx="1"/>
          </p:nvPr>
        </p:nvSpPr>
        <p:spPr>
          <a:xfrm>
            <a:off x="3275856" y="1052736"/>
            <a:ext cx="5565775" cy="5399087"/>
          </a:xfrm>
        </p:spPr>
        <p:txBody>
          <a:bodyPr/>
          <a:lstStyle/>
          <a:p>
            <a:pPr eaLnBrk="1" hangingPunct="1">
              <a:lnSpc>
                <a:spcPct val="80000"/>
              </a:lnSpc>
              <a:buFont typeface="Wingdings" pitchFamily="2" charset="2"/>
              <a:buNone/>
              <a:defRPr/>
            </a:pPr>
            <a:r>
              <a:rPr lang="ru-RU" sz="1800" b="1" smtClean="0">
                <a:solidFill>
                  <a:srgbClr val="FFFF00"/>
                </a:solidFill>
              </a:rPr>
              <a:t>Родился в деревне Глотовка </a:t>
            </a:r>
            <a:r>
              <a:rPr lang="ru-RU" sz="1800" b="1" smtClean="0">
                <a:solidFill>
                  <a:srgbClr val="FFFF00"/>
                </a:solidFill>
                <a:hlinkClick r:id="rId2"/>
              </a:rPr>
              <a:t>Смоленской губернии</a:t>
            </a:r>
            <a:r>
              <a:rPr lang="ru-RU" sz="1800" b="1" smtClean="0">
                <a:solidFill>
                  <a:srgbClr val="FFFF00"/>
                </a:solidFill>
              </a:rPr>
              <a:t> в бедной крестьянской семье. Первое стихотворение было опубликовано в 1914 году. </a:t>
            </a:r>
          </a:p>
          <a:p>
            <a:pPr eaLnBrk="1" hangingPunct="1">
              <a:lnSpc>
                <a:spcPct val="80000"/>
              </a:lnSpc>
              <a:buFont typeface="Wingdings" pitchFamily="2" charset="2"/>
              <a:buNone/>
              <a:defRPr/>
            </a:pPr>
            <a:r>
              <a:rPr lang="ru-RU" sz="1800" b="1" smtClean="0">
                <a:solidFill>
                  <a:srgbClr val="FFFF00"/>
                </a:solidFill>
              </a:rPr>
              <a:t>Многие стихотворения Исаковского положены на музыку. Наиболее известны </a:t>
            </a:r>
            <a:r>
              <a:rPr lang="ru-RU" sz="1800" b="1" smtClean="0">
                <a:solidFill>
                  <a:srgbClr val="FFFF00"/>
                </a:solidFill>
                <a:hlinkClick r:id="rId3"/>
              </a:rPr>
              <a:t>«Катюша»</a:t>
            </a:r>
            <a:r>
              <a:rPr lang="ru-RU" sz="1800" b="1" smtClean="0">
                <a:solidFill>
                  <a:srgbClr val="FFFF00"/>
                </a:solidFill>
              </a:rPr>
              <a:t> и «Враги сожгли родную хату», «В лесу прифронтовом», «Летят перелётные птицы», «Снова замерло всё до рассвета» и другие. В фильме «</a:t>
            </a:r>
            <a:r>
              <a:rPr lang="ru-RU" sz="1800" b="1" smtClean="0">
                <a:solidFill>
                  <a:srgbClr val="FFFF00"/>
                </a:solidFill>
                <a:hlinkClick r:id="rId4"/>
              </a:rPr>
              <a:t>Кубанские казаки</a:t>
            </a:r>
            <a:r>
              <a:rPr lang="ru-RU" sz="1800" b="1" smtClean="0">
                <a:solidFill>
                  <a:srgbClr val="FFFF00"/>
                </a:solidFill>
              </a:rPr>
              <a:t>» на музыку И.Дунаевского прозвучали его песни «Каким ты был, таким ты и остался» и «Ой, цветет калина». </a:t>
            </a:r>
          </a:p>
          <a:p>
            <a:pPr eaLnBrk="1" hangingPunct="1">
              <a:lnSpc>
                <a:spcPct val="80000"/>
              </a:lnSpc>
              <a:buFont typeface="Wingdings" pitchFamily="2" charset="2"/>
              <a:buNone/>
              <a:defRPr/>
            </a:pPr>
            <a:r>
              <a:rPr lang="ru-RU" sz="1800" b="1" smtClean="0">
                <a:solidFill>
                  <a:srgbClr val="FFFF00"/>
                </a:solidFill>
              </a:rPr>
              <a:t>За свои заслуги получил Государственную премию СССР (1943, 1949). В 1970 году получил звание Герой Социалистического Труда. Награжден 4 орденами Ленина, 2 другими орденами, а также медалями. </a:t>
            </a:r>
          </a:p>
          <a:p>
            <a:pPr eaLnBrk="1" hangingPunct="1">
              <a:lnSpc>
                <a:spcPct val="80000"/>
              </a:lnSpc>
              <a:buFont typeface="Wingdings" pitchFamily="2" charset="2"/>
              <a:buNone/>
              <a:defRPr/>
            </a:pPr>
            <a:r>
              <a:rPr lang="ru-RU" sz="1800" b="1" smtClean="0">
                <a:solidFill>
                  <a:srgbClr val="FFFF00"/>
                </a:solidFill>
              </a:rPr>
              <a:t>Кроме многочисленных поэтических сборников  известен переводами с </a:t>
            </a:r>
            <a:r>
              <a:rPr lang="ru-RU" sz="1800" b="1" smtClean="0">
                <a:solidFill>
                  <a:srgbClr val="FFFF00"/>
                </a:solidFill>
                <a:hlinkClick r:id="rId5"/>
              </a:rPr>
              <a:t>украинского</a:t>
            </a:r>
            <a:r>
              <a:rPr lang="ru-RU" sz="1800" b="1" smtClean="0">
                <a:solidFill>
                  <a:srgbClr val="FFFF00"/>
                </a:solidFill>
              </a:rPr>
              <a:t>, </a:t>
            </a:r>
            <a:r>
              <a:rPr lang="ru-RU" sz="1800" b="1" smtClean="0">
                <a:solidFill>
                  <a:srgbClr val="FFFF00"/>
                </a:solidFill>
                <a:hlinkClick r:id="rId6"/>
              </a:rPr>
              <a:t>белорусского</a:t>
            </a:r>
            <a:r>
              <a:rPr lang="ru-RU" sz="1800" b="1" smtClean="0">
                <a:solidFill>
                  <a:srgbClr val="FFFF00"/>
                </a:solidFill>
              </a:rPr>
              <a:t> и других языков. </a:t>
            </a:r>
          </a:p>
          <a:p>
            <a:pPr eaLnBrk="1" hangingPunct="1">
              <a:lnSpc>
                <a:spcPct val="80000"/>
              </a:lnSpc>
              <a:buFont typeface="Wingdings" pitchFamily="2" charset="2"/>
              <a:buNone/>
              <a:defRPr/>
            </a:pPr>
            <a:r>
              <a:rPr lang="ru-RU" sz="1800" b="1" smtClean="0">
                <a:solidFill>
                  <a:srgbClr val="FFFF00"/>
                </a:solidFill>
              </a:rPr>
              <a:t>Михаил Исаковский умер 20 июля 1973 года, похоронен на </a:t>
            </a:r>
            <a:r>
              <a:rPr lang="ru-RU" sz="1800" b="1" smtClean="0">
                <a:solidFill>
                  <a:srgbClr val="FFFF00"/>
                </a:solidFill>
                <a:hlinkClick r:id="rId7"/>
              </a:rPr>
              <a:t>Новодевичьем кладбище</a:t>
            </a:r>
            <a:r>
              <a:rPr lang="ru-RU" sz="1800" b="1" smtClean="0"/>
              <a:t>.</a:t>
            </a:r>
          </a:p>
        </p:txBody>
      </p:sp>
      <p:pic>
        <p:nvPicPr>
          <p:cNvPr id="15364" name="Picture 4" descr="i?id=7088382&amp;tov=6"/>
          <p:cNvPicPr>
            <a:picLocks noChangeAspect="1" noChangeArrowheads="1"/>
          </p:cNvPicPr>
          <p:nvPr/>
        </p:nvPicPr>
        <p:blipFill>
          <a:blip r:embed="rId8" cstate="print"/>
          <a:srcRect/>
          <a:stretch>
            <a:fillRect/>
          </a:stretch>
        </p:blipFill>
        <p:spPr bwMode="auto">
          <a:xfrm>
            <a:off x="179388" y="1484313"/>
            <a:ext cx="2808287" cy="39608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Effect transition="in" filter="fade">
                                      <p:cBhvr>
                                        <p:cTn id="7" dur="1000"/>
                                        <p:tgtEl>
                                          <p:spTgt spid="62467">
                                            <p:txEl>
                                              <p:pRg st="0" end="0"/>
                                            </p:txEl>
                                          </p:spTgt>
                                        </p:tgtEl>
                                      </p:cBhvr>
                                    </p:animEffect>
                                    <p:anim calcmode="lin" valueType="num">
                                      <p:cBhvr>
                                        <p:cTn id="8" dur="10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246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2467">
                                            <p:txEl>
                                              <p:pRg st="1" end="1"/>
                                            </p:txEl>
                                          </p:spTgt>
                                        </p:tgtEl>
                                        <p:attrNameLst>
                                          <p:attrName>style.visibility</p:attrName>
                                        </p:attrNameLst>
                                      </p:cBhvr>
                                      <p:to>
                                        <p:strVal val="visible"/>
                                      </p:to>
                                    </p:set>
                                    <p:animEffect transition="in" filter="fade">
                                      <p:cBhvr>
                                        <p:cTn id="14" dur="1000"/>
                                        <p:tgtEl>
                                          <p:spTgt spid="62467">
                                            <p:txEl>
                                              <p:pRg st="1" end="1"/>
                                            </p:txEl>
                                          </p:spTgt>
                                        </p:tgtEl>
                                      </p:cBhvr>
                                    </p:animEffect>
                                    <p:anim calcmode="lin" valueType="num">
                                      <p:cBhvr>
                                        <p:cTn id="15" dur="1000" fill="hold"/>
                                        <p:tgtEl>
                                          <p:spTgt spid="6246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246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2467">
                                            <p:txEl>
                                              <p:pRg st="2" end="2"/>
                                            </p:txEl>
                                          </p:spTgt>
                                        </p:tgtEl>
                                        <p:attrNameLst>
                                          <p:attrName>style.visibility</p:attrName>
                                        </p:attrNameLst>
                                      </p:cBhvr>
                                      <p:to>
                                        <p:strVal val="visible"/>
                                      </p:to>
                                    </p:set>
                                    <p:animEffect transition="in" filter="fade">
                                      <p:cBhvr>
                                        <p:cTn id="21" dur="1000"/>
                                        <p:tgtEl>
                                          <p:spTgt spid="62467">
                                            <p:txEl>
                                              <p:pRg st="2" end="2"/>
                                            </p:txEl>
                                          </p:spTgt>
                                        </p:tgtEl>
                                      </p:cBhvr>
                                    </p:animEffect>
                                    <p:anim calcmode="lin" valueType="num">
                                      <p:cBhvr>
                                        <p:cTn id="22" dur="10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246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2467">
                                            <p:txEl>
                                              <p:pRg st="3" end="3"/>
                                            </p:txEl>
                                          </p:spTgt>
                                        </p:tgtEl>
                                        <p:attrNameLst>
                                          <p:attrName>style.visibility</p:attrName>
                                        </p:attrNameLst>
                                      </p:cBhvr>
                                      <p:to>
                                        <p:strVal val="visible"/>
                                      </p:to>
                                    </p:set>
                                    <p:animEffect transition="in" filter="fade">
                                      <p:cBhvr>
                                        <p:cTn id="28" dur="1000"/>
                                        <p:tgtEl>
                                          <p:spTgt spid="62467">
                                            <p:txEl>
                                              <p:pRg st="3" end="3"/>
                                            </p:txEl>
                                          </p:spTgt>
                                        </p:tgtEl>
                                      </p:cBhvr>
                                    </p:animEffect>
                                    <p:anim calcmode="lin" valueType="num">
                                      <p:cBhvr>
                                        <p:cTn id="29" dur="1000" fill="hold"/>
                                        <p:tgtEl>
                                          <p:spTgt spid="62467">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246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2467">
                                            <p:txEl>
                                              <p:pRg st="4" end="4"/>
                                            </p:txEl>
                                          </p:spTgt>
                                        </p:tgtEl>
                                        <p:attrNameLst>
                                          <p:attrName>style.visibility</p:attrName>
                                        </p:attrNameLst>
                                      </p:cBhvr>
                                      <p:to>
                                        <p:strVal val="visible"/>
                                      </p:to>
                                    </p:set>
                                    <p:animEffect transition="in" filter="fade">
                                      <p:cBhvr>
                                        <p:cTn id="35" dur="1000"/>
                                        <p:tgtEl>
                                          <p:spTgt spid="62467">
                                            <p:txEl>
                                              <p:pRg st="4" end="4"/>
                                            </p:txEl>
                                          </p:spTgt>
                                        </p:tgtEl>
                                      </p:cBhvr>
                                    </p:animEffect>
                                    <p:anim calcmode="lin" valueType="num">
                                      <p:cBhvr>
                                        <p:cTn id="36" dur="1000" fill="hold"/>
                                        <p:tgtEl>
                                          <p:spTgt spid="62467">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246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2.3gp">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628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Rot="1" noChangeArrowheads="1"/>
          </p:cNvSpPr>
          <p:nvPr>
            <p:ph type="title"/>
          </p:nvPr>
        </p:nvSpPr>
        <p:spPr>
          <a:xfrm>
            <a:off x="301625" y="228600"/>
            <a:ext cx="8510588" cy="679450"/>
          </a:xfrm>
        </p:spPr>
        <p:txBody>
          <a:bodyPr>
            <a:normAutofit fontScale="90000"/>
          </a:bodyPr>
          <a:lstStyle/>
          <a:p>
            <a:pPr eaLnBrk="1" hangingPunct="1">
              <a:defRPr/>
            </a:pPr>
            <a:r>
              <a:rPr lang="ru-RU" sz="4000" b="1" smtClean="0">
                <a:solidFill>
                  <a:srgbClr val="FF3399"/>
                </a:solidFill>
                <a:latin typeface="Times New Roman" pitchFamily="18" charset="0"/>
              </a:rPr>
              <a:t>Муса Джалиль (1906 – 1944)</a:t>
            </a:r>
          </a:p>
        </p:txBody>
      </p:sp>
      <p:sp>
        <p:nvSpPr>
          <p:cNvPr id="70659" name="Rectangle 3"/>
          <p:cNvSpPr>
            <a:spLocks noGrp="1" noRot="1" noChangeArrowheads="1"/>
          </p:cNvSpPr>
          <p:nvPr>
            <p:ph type="body" idx="1"/>
          </p:nvPr>
        </p:nvSpPr>
        <p:spPr>
          <a:xfrm>
            <a:off x="2771775" y="908050"/>
            <a:ext cx="6070600" cy="5616575"/>
          </a:xfrm>
        </p:spPr>
        <p:txBody>
          <a:bodyPr/>
          <a:lstStyle/>
          <a:p>
            <a:pPr eaLnBrk="1" hangingPunct="1">
              <a:buFont typeface="Wingdings" pitchFamily="2" charset="2"/>
              <a:buNone/>
              <a:defRPr/>
            </a:pPr>
            <a:r>
              <a:rPr lang="ru-RU" sz="1800" b="1" smtClean="0">
                <a:solidFill>
                  <a:srgbClr val="FFFF00"/>
                </a:solidFill>
                <a:latin typeface="Times New Roman" pitchFamily="18" charset="0"/>
              </a:rPr>
              <a:t>Татарский советский поэт родился в Оренбургской области в семье крестьянина. С маленьких лет он интересовался стихами, читал книги. После чего сам начал писать стихи.</a:t>
            </a:r>
          </a:p>
          <a:p>
            <a:pPr eaLnBrk="1" hangingPunct="1">
              <a:buFont typeface="Wingdings" pitchFamily="2" charset="2"/>
              <a:buNone/>
              <a:defRPr/>
            </a:pPr>
            <a:r>
              <a:rPr lang="ru-RU" sz="1800" smtClean="0">
                <a:solidFill>
                  <a:srgbClr val="FFFF00"/>
                </a:solidFill>
                <a:latin typeface="Times New Roman" pitchFamily="18" charset="0"/>
              </a:rPr>
              <a:t> </a:t>
            </a:r>
            <a:r>
              <a:rPr lang="ru-RU" sz="1800" b="1" smtClean="0">
                <a:solidFill>
                  <a:srgbClr val="FFFF00"/>
                </a:solidFill>
                <a:latin typeface="Times New Roman" pitchFamily="18" charset="0"/>
              </a:rPr>
              <a:t>Его творческий путь был коротким. В 1941 году началась война и он ушёл на фронт. Был тяжело ранен и взят фашистами в плен. В плену он не переставал бороться с фашистами – не оружием, а карандашом выразил свою ненависть к врагам. Он и его друзья организовали подпольную политическую организацию против фашистов. За это их отправляют в Берлин, в Моабитскую тюрьму, где он пишет свои стихи (их более ста). Перед казнью две тетради со стихами оставил своим друзьям. После войны их передали на родину поэта, где они были напечатаны под названием «Моабитская тетрадь». Это гимн бесстрашию и стойкости советского человека.</a:t>
            </a:r>
          </a:p>
          <a:p>
            <a:pPr eaLnBrk="1" hangingPunct="1">
              <a:buFont typeface="Wingdings" pitchFamily="2" charset="2"/>
              <a:buNone/>
              <a:defRPr/>
            </a:pPr>
            <a:r>
              <a:rPr lang="ru-RU" sz="1800" b="1" smtClean="0">
                <a:solidFill>
                  <a:srgbClr val="FFFF00"/>
                </a:solidFill>
                <a:latin typeface="Times New Roman" pitchFamily="18" charset="0"/>
              </a:rPr>
              <a:t>Казнён фашистами 26 августа 1944 года.</a:t>
            </a:r>
          </a:p>
          <a:p>
            <a:pPr eaLnBrk="1" hangingPunct="1">
              <a:buFont typeface="Wingdings" pitchFamily="2" charset="2"/>
              <a:buNone/>
              <a:defRPr/>
            </a:pPr>
            <a:endParaRPr lang="ru-RU" sz="1800" b="1" smtClean="0">
              <a:solidFill>
                <a:srgbClr val="FFFF00"/>
              </a:solidFill>
              <a:latin typeface="Times New Roman" pitchFamily="18" charset="0"/>
            </a:endParaRPr>
          </a:p>
        </p:txBody>
      </p:sp>
      <p:pic>
        <p:nvPicPr>
          <p:cNvPr id="19460" name="Picture 4" descr="i?id=31957301&amp;tov=3"/>
          <p:cNvPicPr>
            <a:picLocks noChangeAspect="1" noChangeArrowheads="1"/>
          </p:cNvPicPr>
          <p:nvPr/>
        </p:nvPicPr>
        <p:blipFill>
          <a:blip r:embed="rId2" cstate="print"/>
          <a:srcRect/>
          <a:stretch>
            <a:fillRect/>
          </a:stretch>
        </p:blipFill>
        <p:spPr bwMode="auto">
          <a:xfrm>
            <a:off x="179388" y="1484313"/>
            <a:ext cx="2663825" cy="360045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70658"/>
                                        </p:tgtEl>
                                        <p:attrNameLst>
                                          <p:attrName>style.visibility</p:attrName>
                                        </p:attrNameLst>
                                      </p:cBhvr>
                                      <p:to>
                                        <p:strVal val="visible"/>
                                      </p:to>
                                    </p:set>
                                    <p:animEffect transition="in" filter="fade">
                                      <p:cBhvr>
                                        <p:cTn id="7" dur="768" decel="100000"/>
                                        <p:tgtEl>
                                          <p:spTgt spid="70658"/>
                                        </p:tgtEl>
                                      </p:cBhvr>
                                    </p:animEffect>
                                    <p:animScale>
                                      <p:cBhvr>
                                        <p:cTn id="8" dur="768" decel="100000"/>
                                        <p:tgtEl>
                                          <p:spTgt spid="70658"/>
                                        </p:tgtEl>
                                      </p:cBhvr>
                                      <p:from x="10000" y="10000"/>
                                      <p:to x="200000" y="450000"/>
                                    </p:animScale>
                                    <p:animScale>
                                      <p:cBhvr>
                                        <p:cTn id="9" dur="1230" accel="100000" fill="hold">
                                          <p:stCondLst>
                                            <p:cond delay="768"/>
                                          </p:stCondLst>
                                        </p:cTn>
                                        <p:tgtEl>
                                          <p:spTgt spid="70658"/>
                                        </p:tgtEl>
                                      </p:cBhvr>
                                      <p:from x="200000" y="450000"/>
                                      <p:to x="100000" y="100000"/>
                                    </p:animScale>
                                    <p:set>
                                      <p:cBhvr>
                                        <p:cTn id="10" dur="768" fill="hold"/>
                                        <p:tgtEl>
                                          <p:spTgt spid="70658"/>
                                        </p:tgtEl>
                                        <p:attrNameLst>
                                          <p:attrName>ppt_x</p:attrName>
                                        </p:attrNameLst>
                                      </p:cBhvr>
                                      <p:to>
                                        <p:strVal val="(0.5)"/>
                                      </p:to>
                                    </p:set>
                                    <p:anim from="(0.5)" to="(#ppt_x)" calcmode="lin" valueType="num">
                                      <p:cBhvr>
                                        <p:cTn id="11" dur="1230" accel="100000" fill="hold">
                                          <p:stCondLst>
                                            <p:cond delay="768"/>
                                          </p:stCondLst>
                                        </p:cTn>
                                        <p:tgtEl>
                                          <p:spTgt spid="70658"/>
                                        </p:tgtEl>
                                        <p:attrNameLst>
                                          <p:attrName>ppt_x</p:attrName>
                                        </p:attrNameLst>
                                      </p:cBhvr>
                                    </p:anim>
                                    <p:set>
                                      <p:cBhvr>
                                        <p:cTn id="12" dur="768" fill="hold"/>
                                        <p:tgtEl>
                                          <p:spTgt spid="70658"/>
                                        </p:tgtEl>
                                        <p:attrNameLst>
                                          <p:attrName>ppt_y</p:attrName>
                                        </p:attrNameLst>
                                      </p:cBhvr>
                                      <p:to>
                                        <p:strVal val="(#ppt_y+0.4)"/>
                                      </p:to>
                                    </p:set>
                                    <p:anim from="(#ppt_y+0.4)" to="(#ppt_y)" calcmode="lin" valueType="num">
                                      <p:cBhvr>
                                        <p:cTn id="13" dur="1230" accel="100000" fill="hold">
                                          <p:stCondLst>
                                            <p:cond delay="768"/>
                                          </p:stCondLst>
                                        </p:cTn>
                                        <p:tgtEl>
                                          <p:spTgt spid="70658"/>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70659">
                                            <p:txEl>
                                              <p:pRg st="0" end="0"/>
                                            </p:txEl>
                                          </p:spTgt>
                                        </p:tgtEl>
                                        <p:attrNameLst>
                                          <p:attrName>style.visibility</p:attrName>
                                        </p:attrNameLst>
                                      </p:cBhvr>
                                      <p:to>
                                        <p:strVal val="visible"/>
                                      </p:to>
                                    </p:set>
                                    <p:anim calcmode="lin" valueType="num">
                                      <p:cBhvr>
                                        <p:cTn id="18" dur="500" fill="hold"/>
                                        <p:tgtEl>
                                          <p:spTgt spid="70659">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70659">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70659">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70659">
                                            <p:txEl>
                                              <p:pRg st="1" end="1"/>
                                            </p:txEl>
                                          </p:spTgt>
                                        </p:tgtEl>
                                        <p:attrNameLst>
                                          <p:attrName>style.visibility</p:attrName>
                                        </p:attrNameLst>
                                      </p:cBhvr>
                                      <p:to>
                                        <p:strVal val="visible"/>
                                      </p:to>
                                    </p:set>
                                    <p:anim calcmode="lin" valueType="num">
                                      <p:cBhvr>
                                        <p:cTn id="25" dur="500" fill="hold"/>
                                        <p:tgtEl>
                                          <p:spTgt spid="70659">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70659">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7065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70659">
                                            <p:txEl>
                                              <p:pRg st="2" end="2"/>
                                            </p:txEl>
                                          </p:spTgt>
                                        </p:tgtEl>
                                        <p:attrNameLst>
                                          <p:attrName>style.visibility</p:attrName>
                                        </p:attrNameLst>
                                      </p:cBhvr>
                                      <p:to>
                                        <p:strVal val="visible"/>
                                      </p:to>
                                    </p:set>
                                    <p:anim calcmode="lin" valueType="num">
                                      <p:cBhvr>
                                        <p:cTn id="32" dur="500" fill="hold"/>
                                        <p:tgtEl>
                                          <p:spTgt spid="70659">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70659">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706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P spid="70659"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940152" y="1700808"/>
            <a:ext cx="3203848" cy="2160240"/>
          </a:xfrm>
        </p:spPr>
        <p:txBody>
          <a:bodyPr/>
          <a:lstStyle/>
          <a:p>
            <a:pPr algn="l" eaLnBrk="1" hangingPunct="1">
              <a:lnSpc>
                <a:spcPct val="80000"/>
              </a:lnSpc>
            </a:pPr>
            <a:r>
              <a:rPr lang="ru-RU" sz="1600" b="1" dirty="0" smtClean="0">
                <a:latin typeface="Times New Roman" pitchFamily="18" charset="0"/>
              </a:rPr>
              <a:t/>
            </a:r>
            <a:br>
              <a:rPr lang="ru-RU" sz="1600" b="1" dirty="0" smtClean="0">
                <a:latin typeface="Times New Roman" pitchFamily="18" charset="0"/>
              </a:rPr>
            </a:br>
            <a:r>
              <a:rPr lang="ru-RU" sz="1600" b="1" dirty="0" smtClean="0">
                <a:latin typeface="Times New Roman" pitchFamily="18" charset="0"/>
              </a:rPr>
              <a:t>- Я, мама, жить хочу. Не надо, мама!</a:t>
            </a:r>
            <a:br>
              <a:rPr lang="ru-RU" sz="1600" b="1" dirty="0" smtClean="0">
                <a:latin typeface="Times New Roman" pitchFamily="18" charset="0"/>
              </a:rPr>
            </a:br>
            <a:r>
              <a:rPr lang="ru-RU" sz="1600" b="1" dirty="0" smtClean="0">
                <a:latin typeface="Times New Roman" pitchFamily="18" charset="0"/>
              </a:rPr>
              <a:t>Пусти меня, пусти! Чего ты ждёшь? –</a:t>
            </a:r>
            <a:br>
              <a:rPr lang="ru-RU" sz="1600" b="1" dirty="0" smtClean="0">
                <a:latin typeface="Times New Roman" pitchFamily="18" charset="0"/>
              </a:rPr>
            </a:br>
            <a:r>
              <a:rPr lang="ru-RU" sz="1600" b="1" dirty="0" smtClean="0">
                <a:latin typeface="Times New Roman" pitchFamily="18" charset="0"/>
              </a:rPr>
              <a:t>И хочет вырваться из рук ребёнок,</a:t>
            </a:r>
            <a:br>
              <a:rPr lang="ru-RU" sz="1600" b="1" dirty="0" smtClean="0">
                <a:latin typeface="Times New Roman" pitchFamily="18" charset="0"/>
              </a:rPr>
            </a:br>
            <a:r>
              <a:rPr lang="ru-RU" sz="1600" b="1" dirty="0" smtClean="0">
                <a:latin typeface="Times New Roman" pitchFamily="18" charset="0"/>
              </a:rPr>
              <a:t>И страшен плач, и голос тонок,</a:t>
            </a:r>
            <a:br>
              <a:rPr lang="ru-RU" sz="1600" b="1" dirty="0" smtClean="0">
                <a:latin typeface="Times New Roman" pitchFamily="18" charset="0"/>
              </a:rPr>
            </a:br>
            <a:r>
              <a:rPr lang="ru-RU" sz="1600" b="1" dirty="0" smtClean="0">
                <a:latin typeface="Times New Roman" pitchFamily="18" charset="0"/>
              </a:rPr>
              <a:t>И в сердце он вонзается, как нож.     </a:t>
            </a:r>
          </a:p>
        </p:txBody>
      </p:sp>
      <p:sp>
        <p:nvSpPr>
          <p:cNvPr id="20483" name="Rectangle 3"/>
          <p:cNvSpPr>
            <a:spLocks noGrp="1" noChangeArrowheads="1"/>
          </p:cNvSpPr>
          <p:nvPr>
            <p:ph type="body" idx="1"/>
          </p:nvPr>
        </p:nvSpPr>
        <p:spPr>
          <a:xfrm>
            <a:off x="2411760" y="4509119"/>
            <a:ext cx="1944340" cy="2015505"/>
          </a:xfrm>
        </p:spPr>
        <p:txBody>
          <a:bodyPr/>
          <a:lstStyle/>
          <a:p>
            <a:pPr eaLnBrk="1" hangingPunct="1">
              <a:buFontTx/>
              <a:buNone/>
            </a:pPr>
            <a:endParaRPr lang="ru-RU" sz="1600" b="1" dirty="0" smtClean="0">
              <a:latin typeface="Times New Roman" pitchFamily="18" charset="0"/>
            </a:endParaRPr>
          </a:p>
        </p:txBody>
      </p:sp>
      <p:pic>
        <p:nvPicPr>
          <p:cNvPr id="20484" name="Picture 4" descr="Изображение 061"/>
          <p:cNvPicPr>
            <a:picLocks noChangeAspect="1" noChangeArrowheads="1"/>
          </p:cNvPicPr>
          <p:nvPr/>
        </p:nvPicPr>
        <p:blipFill>
          <a:blip r:embed="rId2" cstate="print"/>
          <a:srcRect l="41223" t="45129" r="40297" b="41762"/>
          <a:stretch>
            <a:fillRect/>
          </a:stretch>
        </p:blipFill>
        <p:spPr bwMode="auto">
          <a:xfrm>
            <a:off x="-540568" y="0"/>
            <a:ext cx="6201776" cy="6453336"/>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468313" y="188913"/>
            <a:ext cx="3815655" cy="2015951"/>
          </a:xfrm>
        </p:spPr>
        <p:txBody>
          <a:bodyPr/>
          <a:lstStyle/>
          <a:p>
            <a:pPr eaLnBrk="1" hangingPunct="1">
              <a:lnSpc>
                <a:spcPct val="150000"/>
              </a:lnSpc>
              <a:buFontTx/>
              <a:buChar char="-"/>
            </a:pPr>
            <a:endParaRPr lang="ru-RU" sz="1600" b="1" dirty="0" smtClean="0">
              <a:latin typeface="Times New Roman" pitchFamily="18" charset="0"/>
            </a:endParaRPr>
          </a:p>
          <a:p>
            <a:pPr eaLnBrk="1" hangingPunct="1">
              <a:lnSpc>
                <a:spcPct val="70000"/>
              </a:lnSpc>
              <a:buFontTx/>
              <a:buNone/>
            </a:pPr>
            <a:r>
              <a:rPr lang="ru-RU" sz="1600" b="1" dirty="0" smtClean="0">
                <a:latin typeface="Times New Roman" pitchFamily="18" charset="0"/>
              </a:rPr>
              <a:t>Пусть уничтожат беспощадно</a:t>
            </a:r>
          </a:p>
          <a:p>
            <a:pPr eaLnBrk="1" hangingPunct="1">
              <a:lnSpc>
                <a:spcPct val="70000"/>
              </a:lnSpc>
              <a:buFontTx/>
              <a:buNone/>
            </a:pPr>
            <a:r>
              <a:rPr lang="ru-RU" sz="1600" b="1" dirty="0" smtClean="0">
                <a:latin typeface="Times New Roman" pitchFamily="18" charset="0"/>
              </a:rPr>
              <a:t>Тех варваров, тех дикарей,</a:t>
            </a:r>
          </a:p>
          <a:p>
            <a:pPr eaLnBrk="1" hangingPunct="1">
              <a:lnSpc>
                <a:spcPct val="70000"/>
              </a:lnSpc>
              <a:buFontTx/>
              <a:buNone/>
            </a:pPr>
            <a:r>
              <a:rPr lang="ru-RU" sz="1600" b="1" dirty="0" smtClean="0">
                <a:latin typeface="Times New Roman" pitchFamily="18" charset="0"/>
              </a:rPr>
              <a:t>Что кровь детей глотают жадно,</a:t>
            </a:r>
          </a:p>
          <a:p>
            <a:pPr eaLnBrk="1" hangingPunct="1">
              <a:lnSpc>
                <a:spcPct val="70000"/>
              </a:lnSpc>
              <a:buFontTx/>
              <a:buNone/>
            </a:pPr>
            <a:r>
              <a:rPr lang="ru-RU" sz="1600" b="1" dirty="0" smtClean="0">
                <a:latin typeface="Times New Roman" pitchFamily="18" charset="0"/>
              </a:rPr>
              <a:t>Кровь наших матерей…</a:t>
            </a:r>
          </a:p>
          <a:p>
            <a:pPr eaLnBrk="1" hangingPunct="1">
              <a:lnSpc>
                <a:spcPct val="60000"/>
              </a:lnSpc>
              <a:buFontTx/>
              <a:buNone/>
            </a:pPr>
            <a:r>
              <a:rPr lang="ru-RU" sz="1600" b="1" dirty="0" smtClean="0">
                <a:latin typeface="Times New Roman" pitchFamily="18" charset="0"/>
              </a:rPr>
              <a:t>                                            1943 год</a:t>
            </a:r>
          </a:p>
          <a:p>
            <a:pPr eaLnBrk="1" hangingPunct="1">
              <a:lnSpc>
                <a:spcPct val="60000"/>
              </a:lnSpc>
              <a:buFontTx/>
              <a:buNone/>
            </a:pPr>
            <a:r>
              <a:rPr lang="ru-RU" sz="1600" b="1" dirty="0" smtClean="0">
                <a:latin typeface="Times New Roman" pitchFamily="18" charset="0"/>
              </a:rPr>
              <a:t>   </a:t>
            </a:r>
          </a:p>
        </p:txBody>
      </p:sp>
      <p:pic>
        <p:nvPicPr>
          <p:cNvPr id="21507" name="Рисунок 88" descr="http://im3-tub.yandex.net/i?id=16699985&amp;tov=3"/>
          <p:cNvPicPr>
            <a:picLocks noGrp="1" noChangeAspect="1" noChangeArrowheads="1"/>
          </p:cNvPicPr>
          <p:nvPr>
            <p:ph type="title"/>
          </p:nvPr>
        </p:nvPicPr>
        <p:blipFill>
          <a:blip r:embed="rId2" cstate="print"/>
          <a:srcRect/>
          <a:stretch>
            <a:fillRect/>
          </a:stretch>
        </p:blipFill>
        <p:spPr>
          <a:xfrm>
            <a:off x="3779913" y="0"/>
            <a:ext cx="5364088" cy="6858000"/>
          </a:xfr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2" name="Rectangle 4"/>
          <p:cNvSpPr>
            <a:spLocks noGrp="1" noRot="1" noChangeArrowheads="1"/>
          </p:cNvSpPr>
          <p:nvPr>
            <p:ph type="title"/>
          </p:nvPr>
        </p:nvSpPr>
        <p:spPr>
          <a:xfrm>
            <a:off x="2916238" y="188913"/>
            <a:ext cx="3457575" cy="4437062"/>
          </a:xfrm>
        </p:spPr>
        <p:txBody>
          <a:bodyPr/>
          <a:lstStyle/>
          <a:p>
            <a:pPr eaLnBrk="1" hangingPunct="1">
              <a:defRPr/>
            </a:pPr>
            <a:endParaRPr lang="ru-RU" sz="1600" b="1" dirty="0" smtClean="0">
              <a:solidFill>
                <a:schemeClr val="hlink"/>
              </a:solidFill>
              <a:latin typeface="Times New Roman" pitchFamily="18" charset="0"/>
            </a:endParaRPr>
          </a:p>
        </p:txBody>
      </p:sp>
      <p:pic>
        <p:nvPicPr>
          <p:cNvPr id="26627" name="Рисунок 7" descr="http://im8-tub.yandex.net/i?id=59934548&amp;tov=8"/>
          <p:cNvPicPr>
            <a:picLocks noChangeAspect="1" noChangeArrowheads="1"/>
          </p:cNvPicPr>
          <p:nvPr/>
        </p:nvPicPr>
        <p:blipFill>
          <a:blip r:embed="rId2" cstate="print"/>
          <a:srcRect/>
          <a:stretch>
            <a:fillRect/>
          </a:stretch>
        </p:blipFill>
        <p:spPr bwMode="auto">
          <a:xfrm>
            <a:off x="467544" y="0"/>
            <a:ext cx="4067944" cy="3240360"/>
          </a:xfrm>
          <a:prstGeom prst="rect">
            <a:avLst/>
          </a:prstGeom>
          <a:noFill/>
          <a:ln w="9525">
            <a:noFill/>
            <a:miter lim="800000"/>
            <a:headEnd/>
            <a:tailEnd/>
          </a:ln>
        </p:spPr>
      </p:pic>
      <p:pic>
        <p:nvPicPr>
          <p:cNvPr id="26628" name="Рисунок 4" descr="http://im5-tub.yandex.net/i?id=61256711&amp;tov=5"/>
          <p:cNvPicPr>
            <a:picLocks noChangeAspect="1" noChangeArrowheads="1"/>
          </p:cNvPicPr>
          <p:nvPr/>
        </p:nvPicPr>
        <p:blipFill>
          <a:blip r:embed="rId3" cstate="print"/>
          <a:srcRect/>
          <a:stretch>
            <a:fillRect/>
          </a:stretch>
        </p:blipFill>
        <p:spPr bwMode="auto">
          <a:xfrm>
            <a:off x="5292080" y="0"/>
            <a:ext cx="3365899" cy="3456111"/>
          </a:xfrm>
          <a:prstGeom prst="rect">
            <a:avLst/>
          </a:prstGeom>
          <a:noFill/>
          <a:ln w="9525">
            <a:noFill/>
            <a:miter lim="800000"/>
            <a:headEnd/>
            <a:tailEnd/>
          </a:ln>
        </p:spPr>
      </p:pic>
      <p:pic>
        <p:nvPicPr>
          <p:cNvPr id="26629" name="Рисунок 46" descr="http://im5-tub.yandex.net/i?id=96643855&amp;tov=5"/>
          <p:cNvPicPr>
            <a:picLocks noChangeAspect="1" noChangeArrowheads="1"/>
          </p:cNvPicPr>
          <p:nvPr/>
        </p:nvPicPr>
        <p:blipFill>
          <a:blip r:embed="rId4" cstate="print"/>
          <a:srcRect/>
          <a:stretch>
            <a:fillRect/>
          </a:stretch>
        </p:blipFill>
        <p:spPr bwMode="auto">
          <a:xfrm>
            <a:off x="-1" y="3356992"/>
            <a:ext cx="3878425" cy="3501008"/>
          </a:xfrm>
          <a:prstGeom prst="rect">
            <a:avLst/>
          </a:prstGeom>
          <a:noFill/>
          <a:ln w="9525">
            <a:noFill/>
            <a:miter lim="800000"/>
            <a:headEnd/>
            <a:tailEnd/>
          </a:ln>
        </p:spPr>
      </p:pic>
      <p:pic>
        <p:nvPicPr>
          <p:cNvPr id="26630" name="Рисунок 97" descr="http://im0-tub.yandex.net/i?id=96729489&amp;tov=0"/>
          <p:cNvPicPr>
            <a:picLocks noChangeAspect="1" noChangeArrowheads="1"/>
          </p:cNvPicPr>
          <p:nvPr/>
        </p:nvPicPr>
        <p:blipFill>
          <a:blip r:embed="rId5" cstate="print"/>
          <a:srcRect/>
          <a:stretch>
            <a:fillRect/>
          </a:stretch>
        </p:blipFill>
        <p:spPr bwMode="auto">
          <a:xfrm>
            <a:off x="4139952" y="3849618"/>
            <a:ext cx="4536182" cy="3008382"/>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nodePh="1">
                                  <p:stCondLst>
                                    <p:cond delay="0"/>
                                  </p:stCondLst>
                                  <p:endCondLst>
                                    <p:cond evt="begin" delay="0">
                                      <p:tn val="5"/>
                                    </p:cond>
                                  </p:endCondLst>
                                  <p:childTnLst>
                                    <p:set>
                                      <p:cBhvr>
                                        <p:cTn id="6" dur="1" fill="hold">
                                          <p:stCondLst>
                                            <p:cond delay="0"/>
                                          </p:stCondLst>
                                        </p:cTn>
                                        <p:tgtEl>
                                          <p:spTgt spid="89092"/>
                                        </p:tgtEl>
                                        <p:attrNameLst>
                                          <p:attrName>style.visibility</p:attrName>
                                        </p:attrNameLst>
                                      </p:cBhvr>
                                      <p:to>
                                        <p:strVal val="visible"/>
                                      </p:to>
                                    </p:set>
                                    <p:anim calcmode="lin" valueType="num">
                                      <p:cBhvr>
                                        <p:cTn id="7" dur="2000" fill="hold"/>
                                        <p:tgtEl>
                                          <p:spTgt spid="89092"/>
                                        </p:tgtEl>
                                        <p:attrNameLst>
                                          <p:attrName>ppt_w</p:attrName>
                                        </p:attrNameLst>
                                      </p:cBhvr>
                                      <p:tavLst>
                                        <p:tav tm="0">
                                          <p:val>
                                            <p:strVal val="#ppt_w"/>
                                          </p:val>
                                        </p:tav>
                                        <p:tav tm="100000">
                                          <p:val>
                                            <p:strVal val="#ppt_w"/>
                                          </p:val>
                                        </p:tav>
                                      </p:tavLst>
                                    </p:anim>
                                    <p:anim calcmode="lin" valueType="num">
                                      <p:cBhvr>
                                        <p:cTn id="8" dur="2000" fill="hold"/>
                                        <p:tgtEl>
                                          <p:spTgt spid="89092"/>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89092"/>
                                        </p:tgtEl>
                                        <p:attrNameLst>
                                          <p:attrName>ppt_x</p:attrName>
                                        </p:attrNameLst>
                                      </p:cBhvr>
                                      <p:tavLst>
                                        <p:tav tm="0">
                                          <p:val>
                                            <p:strVal val="#ppt_x-.4"/>
                                          </p:val>
                                        </p:tav>
                                        <p:tav tm="100000">
                                          <p:val>
                                            <p:strVal val="#ppt_x"/>
                                          </p:val>
                                        </p:tav>
                                      </p:tavLst>
                                    </p:anim>
                                    <p:anim calcmode="lin" valueType="num">
                                      <p:cBhvr>
                                        <p:cTn id="10" dur="2000" fill="hold"/>
                                        <p:tgtEl>
                                          <p:spTgt spid="89092"/>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00" name="Rectangle 4"/>
          <p:cNvSpPr>
            <a:spLocks noGrp="1" noRot="1" noChangeArrowheads="1"/>
          </p:cNvSpPr>
          <p:nvPr>
            <p:ph type="title"/>
          </p:nvPr>
        </p:nvSpPr>
        <p:spPr>
          <a:xfrm>
            <a:off x="4140200" y="228600"/>
            <a:ext cx="4672013" cy="4137025"/>
          </a:xfrm>
        </p:spPr>
        <p:txBody>
          <a:bodyPr/>
          <a:lstStyle/>
          <a:p>
            <a:pPr algn="l" eaLnBrk="1" hangingPunct="1">
              <a:defRPr/>
            </a:pPr>
            <a:r>
              <a:rPr lang="ru-RU" sz="2000" b="1" smtClean="0">
                <a:solidFill>
                  <a:srgbClr val="FFFF66"/>
                </a:solidFill>
              </a:rPr>
              <a:t>Прошла война, прошла страда,</a:t>
            </a:r>
            <a:br>
              <a:rPr lang="ru-RU" sz="2000" b="1" smtClean="0">
                <a:solidFill>
                  <a:srgbClr val="FFFF66"/>
                </a:solidFill>
              </a:rPr>
            </a:br>
            <a:r>
              <a:rPr lang="ru-RU" sz="2000" b="1" smtClean="0">
                <a:solidFill>
                  <a:srgbClr val="FFFF66"/>
                </a:solidFill>
              </a:rPr>
              <a:t>Но боль взывает к людям:</a:t>
            </a:r>
            <a:br>
              <a:rPr lang="ru-RU" sz="2000" b="1" smtClean="0">
                <a:solidFill>
                  <a:srgbClr val="FFFF66"/>
                </a:solidFill>
              </a:rPr>
            </a:br>
            <a:r>
              <a:rPr lang="ru-RU" sz="2000" b="1" smtClean="0">
                <a:solidFill>
                  <a:srgbClr val="FFFF66"/>
                </a:solidFill>
              </a:rPr>
              <a:t>Давайте, люди, никогда</a:t>
            </a:r>
            <a:br>
              <a:rPr lang="ru-RU" sz="2000" b="1" smtClean="0">
                <a:solidFill>
                  <a:srgbClr val="FFFF66"/>
                </a:solidFill>
              </a:rPr>
            </a:br>
            <a:r>
              <a:rPr lang="ru-RU" sz="2000" b="1" smtClean="0">
                <a:solidFill>
                  <a:srgbClr val="FFFF66"/>
                </a:solidFill>
              </a:rPr>
              <a:t>Об этом не забудем.</a:t>
            </a:r>
            <a:br>
              <a:rPr lang="ru-RU" sz="2000" b="1" smtClean="0">
                <a:solidFill>
                  <a:srgbClr val="FFFF66"/>
                </a:solidFill>
              </a:rPr>
            </a:br>
            <a:r>
              <a:rPr lang="ru-RU" sz="2000" b="1" smtClean="0">
                <a:solidFill>
                  <a:srgbClr val="FFFF66"/>
                </a:solidFill>
              </a:rPr>
              <a:t/>
            </a:r>
            <a:br>
              <a:rPr lang="ru-RU" sz="2000" b="1" smtClean="0">
                <a:solidFill>
                  <a:srgbClr val="FFFF66"/>
                </a:solidFill>
              </a:rPr>
            </a:br>
            <a:r>
              <a:rPr lang="ru-RU" sz="2000" b="1" smtClean="0">
                <a:solidFill>
                  <a:srgbClr val="FFFF66"/>
                </a:solidFill>
              </a:rPr>
              <a:t>Пусть память верную о ней</a:t>
            </a:r>
            <a:br>
              <a:rPr lang="ru-RU" sz="2000" b="1" smtClean="0">
                <a:solidFill>
                  <a:srgbClr val="FFFF66"/>
                </a:solidFill>
              </a:rPr>
            </a:br>
            <a:r>
              <a:rPr lang="ru-RU" sz="2000" b="1" smtClean="0">
                <a:solidFill>
                  <a:srgbClr val="FFFF66"/>
                </a:solidFill>
              </a:rPr>
              <a:t>Хранят, об этой муке,</a:t>
            </a:r>
            <a:br>
              <a:rPr lang="ru-RU" sz="2000" b="1" smtClean="0">
                <a:solidFill>
                  <a:srgbClr val="FFFF66"/>
                </a:solidFill>
              </a:rPr>
            </a:br>
            <a:r>
              <a:rPr lang="ru-RU" sz="2000" b="1" smtClean="0">
                <a:solidFill>
                  <a:srgbClr val="FFFF66"/>
                </a:solidFill>
              </a:rPr>
              <a:t>И дети нынешних детей,</a:t>
            </a:r>
            <a:br>
              <a:rPr lang="ru-RU" sz="2000" b="1" smtClean="0">
                <a:solidFill>
                  <a:srgbClr val="FFFF66"/>
                </a:solidFill>
              </a:rPr>
            </a:br>
            <a:r>
              <a:rPr lang="ru-RU" sz="2000" b="1" smtClean="0">
                <a:solidFill>
                  <a:srgbClr val="FFFF66"/>
                </a:solidFill>
              </a:rPr>
              <a:t>И наших внуков внуки…</a:t>
            </a:r>
            <a:br>
              <a:rPr lang="ru-RU" sz="2000" b="1" smtClean="0">
                <a:solidFill>
                  <a:srgbClr val="FFFF66"/>
                </a:solidFill>
              </a:rPr>
            </a:br>
            <a:r>
              <a:rPr lang="ru-RU" sz="2000" b="1" smtClean="0">
                <a:solidFill>
                  <a:srgbClr val="FFFF66"/>
                </a:solidFill>
              </a:rPr>
              <a:t>                          </a:t>
            </a:r>
            <a:r>
              <a:rPr lang="ru-RU" sz="2000" b="1" i="1" smtClean="0">
                <a:solidFill>
                  <a:srgbClr val="FFFF66"/>
                </a:solidFill>
              </a:rPr>
              <a:t>А. Твардовский</a:t>
            </a:r>
            <a:r>
              <a:rPr lang="ru-RU" sz="1800" smtClean="0"/>
              <a:t>  </a:t>
            </a:r>
          </a:p>
        </p:txBody>
      </p:sp>
      <p:pic>
        <p:nvPicPr>
          <p:cNvPr id="4099" name="Рисунок 73" descr="http://im7-tub.yandex.net/i?id=49480464&amp;tov=7"/>
          <p:cNvPicPr>
            <a:picLocks noChangeAspect="1" noChangeArrowheads="1"/>
          </p:cNvPicPr>
          <p:nvPr/>
        </p:nvPicPr>
        <p:blipFill>
          <a:blip r:embed="rId2" cstate="print"/>
          <a:srcRect/>
          <a:stretch>
            <a:fillRect/>
          </a:stretch>
        </p:blipFill>
        <p:spPr bwMode="auto">
          <a:xfrm>
            <a:off x="250825" y="620713"/>
            <a:ext cx="3529013" cy="3168650"/>
          </a:xfrm>
          <a:prstGeom prst="rect">
            <a:avLst/>
          </a:prstGeom>
          <a:noFill/>
          <a:ln w="9525">
            <a:noFill/>
            <a:miter lim="800000"/>
            <a:headEnd/>
            <a:tailEnd/>
          </a:ln>
        </p:spPr>
      </p:pic>
      <p:pic>
        <p:nvPicPr>
          <p:cNvPr id="4100" name="Рисунок 64" descr="http://im0-tub.yandex.net/i?id=81533852&amp;tov=0"/>
          <p:cNvPicPr>
            <a:picLocks noChangeAspect="1" noChangeArrowheads="1"/>
          </p:cNvPicPr>
          <p:nvPr/>
        </p:nvPicPr>
        <p:blipFill>
          <a:blip r:embed="rId3" cstate="print"/>
          <a:srcRect/>
          <a:stretch>
            <a:fillRect/>
          </a:stretch>
        </p:blipFill>
        <p:spPr bwMode="auto">
          <a:xfrm>
            <a:off x="3492500" y="4149725"/>
            <a:ext cx="3455988" cy="23034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randombar(horizontal)">
                                      <p:cBhvr>
                                        <p:cTn id="7" dur="600">
                                          <p:stCondLst>
                                            <p:cond delay="0"/>
                                          </p:stCondLst>
                                        </p:cTn>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59" name="Rectangle 15"/>
          <p:cNvSpPr>
            <a:spLocks noGrp="1" noChangeArrowheads="1"/>
          </p:cNvSpPr>
          <p:nvPr>
            <p:ph type="title"/>
          </p:nvPr>
        </p:nvSpPr>
        <p:spPr>
          <a:xfrm>
            <a:off x="228600" y="304800"/>
            <a:ext cx="8610600" cy="1143000"/>
          </a:xfrm>
        </p:spPr>
        <p:txBody>
          <a:bodyPr>
            <a:normAutofit fontScale="90000"/>
          </a:bodyPr>
          <a:lstStyle/>
          <a:p>
            <a:r>
              <a:rPr lang="ru-RU" dirty="0"/>
              <a:t>Никто не забыт,  ничто не забыто. </a:t>
            </a:r>
          </a:p>
        </p:txBody>
      </p:sp>
      <p:sp>
        <p:nvSpPr>
          <p:cNvPr id="6160" name="Rectangle 16"/>
          <p:cNvSpPr>
            <a:spLocks noGrp="1" noChangeArrowheads="1"/>
          </p:cNvSpPr>
          <p:nvPr>
            <p:ph type="body" idx="1"/>
          </p:nvPr>
        </p:nvSpPr>
        <p:spPr/>
        <p:txBody>
          <a:bodyPr/>
          <a:lstStyle/>
          <a:p>
            <a:pPr marL="609600" indent="-609600">
              <a:lnSpc>
                <a:spcPct val="80000"/>
              </a:lnSpc>
              <a:buFont typeface="Wingdings" pitchFamily="2" charset="2"/>
              <a:buNone/>
            </a:pPr>
            <a:r>
              <a:rPr lang="ru-RU" sz="2800" dirty="0"/>
              <a:t>                                                      </a:t>
            </a:r>
          </a:p>
          <a:p>
            <a:pPr marL="609600" indent="-609600">
              <a:lnSpc>
                <a:spcPct val="80000"/>
              </a:lnSpc>
            </a:pPr>
            <a:r>
              <a:rPr lang="ru-RU" sz="2800" dirty="0"/>
              <a:t>22 июня 1941 года началась война.</a:t>
            </a:r>
          </a:p>
          <a:p>
            <a:pPr marL="609600" indent="-609600">
              <a:lnSpc>
                <a:spcPct val="80000"/>
              </a:lnSpc>
            </a:pPr>
            <a:r>
              <a:rPr lang="ru-RU" sz="2800" dirty="0"/>
              <a:t>Советский народ отстоял свою независимость.</a:t>
            </a:r>
          </a:p>
          <a:p>
            <a:pPr marL="609600" indent="-609600">
              <a:lnSpc>
                <a:spcPct val="80000"/>
              </a:lnSpc>
            </a:pPr>
            <a:r>
              <a:rPr lang="ru-RU" sz="2800" dirty="0"/>
              <a:t>Война унесла почти 27 млн. жизней советских людей.</a:t>
            </a:r>
          </a:p>
          <a:p>
            <a:pPr marL="609600" indent="-609600">
              <a:lnSpc>
                <a:spcPct val="80000"/>
              </a:lnSpc>
            </a:pPr>
            <a:r>
              <a:rPr lang="ru-RU" sz="2800" dirty="0"/>
              <a:t>1215 писателей ушли воевать с врагом.</a:t>
            </a:r>
          </a:p>
          <a:p>
            <a:pPr marL="609600" indent="-609600">
              <a:lnSpc>
                <a:spcPct val="80000"/>
              </a:lnSpc>
            </a:pPr>
            <a:r>
              <a:rPr lang="ru-RU" sz="2800" dirty="0"/>
              <a:t>Более 400 из них отдали свою жизнь за освобождение Родины.</a:t>
            </a:r>
          </a:p>
        </p:txBody>
      </p:sp>
      <p:sp>
        <p:nvSpPr>
          <p:cNvPr id="6162" name="Text Box 18"/>
          <p:cNvSpPr txBox="1">
            <a:spLocks noChangeArrowheads="1"/>
          </p:cNvSpPr>
          <p:nvPr/>
        </p:nvSpPr>
        <p:spPr bwMode="auto">
          <a:xfrm>
            <a:off x="6096000" y="1295400"/>
            <a:ext cx="2667000" cy="519113"/>
          </a:xfrm>
          <a:prstGeom prst="rect">
            <a:avLst/>
          </a:prstGeom>
          <a:noFill/>
          <a:ln w="12700" cap="sq">
            <a:noFill/>
            <a:miter lim="800000"/>
            <a:headEnd type="none" w="sm" len="sm"/>
            <a:tailEnd type="none" w="sm" len="sm"/>
          </a:ln>
          <a:effectLst/>
        </p:spPr>
        <p:txBody>
          <a:bodyPr>
            <a:spAutoFit/>
          </a:bodyPr>
          <a:lstStyle/>
          <a:p>
            <a:pPr>
              <a:spcBef>
                <a:spcPct val="50000"/>
              </a:spcBef>
            </a:pPr>
            <a:r>
              <a:rPr kumimoji="0" lang="ru-RU" sz="2800" b="1" dirty="0">
                <a:latin typeface="Arial" charset="0"/>
              </a:rPr>
              <a:t>О. </a:t>
            </a:r>
            <a:r>
              <a:rPr kumimoji="0" lang="ru-RU" sz="2800" b="1" dirty="0" err="1" smtClean="0">
                <a:latin typeface="Arial" charset="0"/>
              </a:rPr>
              <a:t>Берггольц</a:t>
            </a:r>
            <a:endParaRPr kumimoji="0" lang="ru-RU" sz="2800" b="1"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60">
                                            <p:txEl>
                                              <p:pRg st="0" end="0"/>
                                            </p:txEl>
                                          </p:spTgt>
                                        </p:tgtEl>
                                        <p:attrNameLst>
                                          <p:attrName>style.visibility</p:attrName>
                                        </p:attrNameLst>
                                      </p:cBhvr>
                                      <p:to>
                                        <p:strVal val="visible"/>
                                      </p:to>
                                    </p:set>
                                    <p:anim calcmode="lin" valueType="num">
                                      <p:cBhvr additive="base">
                                        <p:cTn id="7" dur="500" fill="hold"/>
                                        <p:tgtEl>
                                          <p:spTgt spid="616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6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60">
                                            <p:txEl>
                                              <p:pRg st="1" end="1"/>
                                            </p:txEl>
                                          </p:spTgt>
                                        </p:tgtEl>
                                        <p:attrNameLst>
                                          <p:attrName>style.visibility</p:attrName>
                                        </p:attrNameLst>
                                      </p:cBhvr>
                                      <p:to>
                                        <p:strVal val="visible"/>
                                      </p:to>
                                    </p:set>
                                    <p:anim calcmode="lin" valueType="num">
                                      <p:cBhvr additive="base">
                                        <p:cTn id="13" dur="500" fill="hold"/>
                                        <p:tgtEl>
                                          <p:spTgt spid="616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6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60">
                                            <p:txEl>
                                              <p:pRg st="2" end="2"/>
                                            </p:txEl>
                                          </p:spTgt>
                                        </p:tgtEl>
                                        <p:attrNameLst>
                                          <p:attrName>style.visibility</p:attrName>
                                        </p:attrNameLst>
                                      </p:cBhvr>
                                      <p:to>
                                        <p:strVal val="visible"/>
                                      </p:to>
                                    </p:set>
                                    <p:anim calcmode="lin" valueType="num">
                                      <p:cBhvr additive="base">
                                        <p:cTn id="19" dur="500" fill="hold"/>
                                        <p:tgtEl>
                                          <p:spTgt spid="616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6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60">
                                            <p:txEl>
                                              <p:pRg st="3" end="3"/>
                                            </p:txEl>
                                          </p:spTgt>
                                        </p:tgtEl>
                                        <p:attrNameLst>
                                          <p:attrName>style.visibility</p:attrName>
                                        </p:attrNameLst>
                                      </p:cBhvr>
                                      <p:to>
                                        <p:strVal val="visible"/>
                                      </p:to>
                                    </p:set>
                                    <p:anim calcmode="lin" valueType="num">
                                      <p:cBhvr additive="base">
                                        <p:cTn id="25" dur="500" fill="hold"/>
                                        <p:tgtEl>
                                          <p:spTgt spid="616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6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160">
                                            <p:txEl>
                                              <p:pRg st="4" end="4"/>
                                            </p:txEl>
                                          </p:spTgt>
                                        </p:tgtEl>
                                        <p:attrNameLst>
                                          <p:attrName>style.visibility</p:attrName>
                                        </p:attrNameLst>
                                      </p:cBhvr>
                                      <p:to>
                                        <p:strVal val="visible"/>
                                      </p:to>
                                    </p:set>
                                    <p:anim calcmode="lin" valueType="num">
                                      <p:cBhvr additive="base">
                                        <p:cTn id="31" dur="500" fill="hold"/>
                                        <p:tgtEl>
                                          <p:spTgt spid="616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6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160">
                                            <p:txEl>
                                              <p:pRg st="5" end="5"/>
                                            </p:txEl>
                                          </p:spTgt>
                                        </p:tgtEl>
                                        <p:attrNameLst>
                                          <p:attrName>style.visibility</p:attrName>
                                        </p:attrNameLst>
                                      </p:cBhvr>
                                      <p:to>
                                        <p:strVal val="visible"/>
                                      </p:to>
                                    </p:set>
                                    <p:anim calcmode="lin" valueType="num">
                                      <p:cBhvr additive="base">
                                        <p:cTn id="37" dur="500" fill="hold"/>
                                        <p:tgtEl>
                                          <p:spTgt spid="6160">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16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0"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4" descr="4 010"/>
          <p:cNvPicPr>
            <a:picLocks noChangeAspect="1" noChangeArrowheads="1"/>
          </p:cNvPicPr>
          <p:nvPr/>
        </p:nvPicPr>
        <p:blipFill>
          <a:blip r:embed="rId2" cstate="print"/>
          <a:srcRect/>
          <a:stretch>
            <a:fillRect/>
          </a:stretch>
        </p:blipFill>
        <p:spPr>
          <a:xfrm>
            <a:off x="0" y="620688"/>
            <a:ext cx="8676456" cy="623731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ru-RU"/>
              <a:t>Военная песня</a:t>
            </a:r>
            <a:r>
              <a:rPr lang="ru-RU">
                <a:latin typeface="Arial" charset="0"/>
              </a:rPr>
              <a:t>.</a:t>
            </a:r>
          </a:p>
        </p:txBody>
      </p:sp>
      <p:sp>
        <p:nvSpPr>
          <p:cNvPr id="36868" name="Rectangle 4"/>
          <p:cNvSpPr>
            <a:spLocks noGrp="1" noChangeArrowheads="1"/>
          </p:cNvSpPr>
          <p:nvPr>
            <p:ph type="body" idx="1"/>
          </p:nvPr>
        </p:nvSpPr>
        <p:spPr>
          <a:noFill/>
          <a:ln/>
        </p:spPr>
        <p:txBody>
          <a:bodyPr/>
          <a:lstStyle/>
          <a:p>
            <a:pPr>
              <a:buFont typeface="Wingdings" pitchFamily="2" charset="2"/>
              <a:buNone/>
            </a:pPr>
            <a:r>
              <a:rPr lang="ru-RU">
                <a:latin typeface="Arial" charset="0"/>
              </a:rPr>
              <a:t>В.Лебедев-Кумач «Священная война»</a:t>
            </a:r>
            <a:r>
              <a:rPr lang="ru-RU"/>
              <a:t> </a:t>
            </a:r>
          </a:p>
        </p:txBody>
      </p:sp>
      <p:sp>
        <p:nvSpPr>
          <p:cNvPr id="36869" name="Text Box 5"/>
          <p:cNvSpPr txBox="1">
            <a:spLocks noChangeArrowheads="1"/>
          </p:cNvSpPr>
          <p:nvPr/>
        </p:nvSpPr>
        <p:spPr bwMode="auto">
          <a:xfrm>
            <a:off x="685800" y="2362200"/>
            <a:ext cx="4876800" cy="3063875"/>
          </a:xfrm>
          <a:prstGeom prst="rect">
            <a:avLst/>
          </a:prstGeom>
          <a:noFill/>
          <a:ln w="12700" cap="sq">
            <a:noFill/>
            <a:miter lim="800000"/>
            <a:headEnd type="none" w="sm" len="sm"/>
            <a:tailEnd type="none" w="sm" len="sm"/>
          </a:ln>
          <a:effectLst/>
        </p:spPr>
        <p:txBody>
          <a:bodyPr>
            <a:spAutoFit/>
          </a:bodyPr>
          <a:lstStyle/>
          <a:p>
            <a:pPr>
              <a:spcBef>
                <a:spcPct val="50000"/>
              </a:spcBef>
            </a:pPr>
            <a:r>
              <a:rPr kumimoji="1" lang="ru-RU" sz="3000">
                <a:solidFill>
                  <a:srgbClr val="000000"/>
                </a:solidFill>
                <a:latin typeface="Times New Roman" pitchFamily="18" charset="0"/>
              </a:rPr>
              <a:t>Вставай, страна огромная, </a:t>
            </a:r>
          </a:p>
          <a:p>
            <a:pPr>
              <a:spcBef>
                <a:spcPct val="50000"/>
              </a:spcBef>
            </a:pPr>
            <a:r>
              <a:rPr kumimoji="1" lang="ru-RU" sz="3000">
                <a:solidFill>
                  <a:srgbClr val="000000"/>
                </a:solidFill>
                <a:latin typeface="Times New Roman" pitchFamily="18" charset="0"/>
              </a:rPr>
              <a:t>Вставай на смертный бой </a:t>
            </a:r>
          </a:p>
          <a:p>
            <a:pPr>
              <a:spcBef>
                <a:spcPct val="50000"/>
              </a:spcBef>
            </a:pPr>
            <a:r>
              <a:rPr kumimoji="1" lang="ru-RU" sz="3000">
                <a:solidFill>
                  <a:srgbClr val="000000"/>
                </a:solidFill>
                <a:latin typeface="Times New Roman" pitchFamily="18" charset="0"/>
              </a:rPr>
              <a:t>С фашистской силой темною, </a:t>
            </a:r>
          </a:p>
          <a:p>
            <a:pPr>
              <a:spcBef>
                <a:spcPct val="50000"/>
              </a:spcBef>
            </a:pPr>
            <a:r>
              <a:rPr kumimoji="1" lang="ru-RU" sz="3000">
                <a:solidFill>
                  <a:srgbClr val="000000"/>
                </a:solidFill>
                <a:latin typeface="Times New Roman" pitchFamily="18" charset="0"/>
              </a:rPr>
              <a:t>С проклятою ордой!</a:t>
            </a:r>
            <a:endParaRPr kumimoji="1" lang="ru-RU" sz="3000">
              <a:solidFill>
                <a:srgbClr val="000000"/>
              </a:solidFill>
              <a:latin typeface="Arial Unicode MS" pitchFamily="34" charset="-128"/>
            </a:endParaRPr>
          </a:p>
        </p:txBody>
      </p:sp>
      <p:pic>
        <p:nvPicPr>
          <p:cNvPr id="36870" name="Picture 6" descr="145f"/>
          <p:cNvPicPr>
            <a:picLocks noChangeAspect="1" noChangeArrowheads="1"/>
          </p:cNvPicPr>
          <p:nvPr/>
        </p:nvPicPr>
        <p:blipFill>
          <a:blip r:embed="rId2" cstate="print"/>
          <a:srcRect/>
          <a:stretch>
            <a:fillRect/>
          </a:stretch>
        </p:blipFill>
        <p:spPr bwMode="auto">
          <a:xfrm>
            <a:off x="5410200" y="2286000"/>
            <a:ext cx="2682875" cy="3505200"/>
          </a:xfrm>
          <a:prstGeom prst="rect">
            <a:avLst/>
          </a:prstGeom>
          <a:noFill/>
        </p:spPr>
      </p:pic>
      <p:sp>
        <p:nvSpPr>
          <p:cNvPr id="36871" name="Rectangle 7"/>
          <p:cNvSpPr>
            <a:spLocks noChangeArrowheads="1"/>
          </p:cNvSpPr>
          <p:nvPr/>
        </p:nvSpPr>
        <p:spPr bwMode="auto">
          <a:xfrm>
            <a:off x="5410200" y="5715000"/>
            <a:ext cx="3276600" cy="609600"/>
          </a:xfrm>
          <a:prstGeom prst="rect">
            <a:avLst/>
          </a:prstGeom>
          <a:noFill/>
          <a:ln w="9525">
            <a:noFill/>
            <a:miter lim="800000"/>
            <a:headEnd/>
            <a:tailEnd/>
          </a:ln>
          <a:effectLst/>
        </p:spPr>
        <p:txBody>
          <a:bodyPr lIns="92075" tIns="46038" rIns="92075" bIns="46038"/>
          <a:lstStyle/>
          <a:p>
            <a:pPr marL="342900" indent="-342900">
              <a:spcBef>
                <a:spcPct val="20000"/>
              </a:spcBef>
              <a:buClr>
                <a:schemeClr val="hlink"/>
              </a:buClr>
              <a:buSzPct val="80000"/>
              <a:buFont typeface="Wingdings" pitchFamily="2" charset="2"/>
              <a:buNone/>
            </a:pPr>
            <a:r>
              <a:rPr lang="ru-RU" sz="2400">
                <a:effectLst>
                  <a:outerShdw blurRad="38100" dist="38100" dir="2700000" algn="tl">
                    <a:srgbClr val="000000"/>
                  </a:outerShdw>
                </a:effectLst>
                <a:latin typeface="Arial" charset="0"/>
              </a:rPr>
              <a:t> </a:t>
            </a:r>
            <a:r>
              <a:rPr lang="ru-RU" sz="2400">
                <a:effectLst>
                  <a:outerShdw blurRad="38100" dist="38100" dir="2700000" algn="tl">
                    <a:srgbClr val="000000"/>
                  </a:outerShdw>
                </a:effectLst>
              </a:rPr>
              <a:t>В.Лебедев-Кумач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8">
                                            <p:txEl>
                                              <p:pRg st="0" end="0"/>
                                            </p:txEl>
                                          </p:spTgt>
                                        </p:tgtEl>
                                        <p:attrNameLst>
                                          <p:attrName>style.visibility</p:attrName>
                                        </p:attrNameLst>
                                      </p:cBhvr>
                                      <p:to>
                                        <p:strVal val="visible"/>
                                      </p:to>
                                    </p:set>
                                    <p:animEffect transition="in" filter="fade">
                                      <p:cBhvr>
                                        <p:cTn id="12" dur="2000"/>
                                        <p:tgtEl>
                                          <p:spTgt spid="368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Страница 1 – Илья Эренбург</a:t>
            </a:r>
            <a:endParaRPr lang="ru-RU" dirty="0"/>
          </a:p>
        </p:txBody>
      </p:sp>
      <p:pic>
        <p:nvPicPr>
          <p:cNvPr id="2050" name="Picture 2" descr="C:\Users\club\Desktop\220px-Ilya_Ehrenburg_1925.jpg"/>
          <p:cNvPicPr>
            <a:picLocks noGrp="1" noChangeAspect="1" noChangeArrowheads="1"/>
          </p:cNvPicPr>
          <p:nvPr>
            <p:ph idx="1"/>
          </p:nvPr>
        </p:nvPicPr>
        <p:blipFill>
          <a:blip r:embed="rId2" cstate="print"/>
          <a:srcRect/>
          <a:stretch>
            <a:fillRect/>
          </a:stretch>
        </p:blipFill>
        <p:spPr bwMode="auto">
          <a:xfrm>
            <a:off x="2627784" y="1736797"/>
            <a:ext cx="3845272" cy="512120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Слово – это полководец человеческой силы</a:t>
            </a:r>
            <a:endParaRPr lang="ru-RU" dirty="0"/>
          </a:p>
        </p:txBody>
      </p:sp>
      <p:pic>
        <p:nvPicPr>
          <p:cNvPr id="3074" name="Picture 2" descr="C:\Users\club\Desktop\Ilja_Grigorjewitsch_Ehrenburg_1943.jpg"/>
          <p:cNvPicPr>
            <a:picLocks noGrp="1" noChangeAspect="1" noChangeArrowheads="1"/>
          </p:cNvPicPr>
          <p:nvPr>
            <p:ph idx="1"/>
          </p:nvPr>
        </p:nvPicPr>
        <p:blipFill>
          <a:blip r:embed="rId2" cstate="print"/>
          <a:srcRect/>
          <a:stretch>
            <a:fillRect/>
          </a:stretch>
        </p:blipFill>
        <p:spPr bwMode="auto">
          <a:xfrm>
            <a:off x="1331640" y="1558210"/>
            <a:ext cx="6624736" cy="529979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Другая 1">
      <a:dk1>
        <a:sysClr val="windowText" lastClr="000000"/>
      </a:dk1>
      <a:lt1>
        <a:srgbClr val="FF0000"/>
      </a:lt1>
      <a:dk2>
        <a:srgbClr val="C00000"/>
      </a:dk2>
      <a:lt2>
        <a:srgbClr val="FEB2FF"/>
      </a:lt2>
      <a:accent1>
        <a:srgbClr val="FF0000"/>
      </a:accent1>
      <a:accent2>
        <a:srgbClr val="C0504D"/>
      </a:accent2>
      <a:accent3>
        <a:srgbClr val="D99694"/>
      </a:accent3>
      <a:accent4>
        <a:srgbClr val="FF0000"/>
      </a:accent4>
      <a:accent5>
        <a:srgbClr val="C00000"/>
      </a:accent5>
      <a:accent6>
        <a:srgbClr val="C00000"/>
      </a:accent6>
      <a:hlink>
        <a:srgbClr val="FF0000"/>
      </a:hlink>
      <a:folHlink>
        <a:srgbClr val="FF000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184</TotalTime>
  <Words>1773</Words>
  <Application>Microsoft Office PowerPoint</Application>
  <PresentationFormat>Экран (4:3)</PresentationFormat>
  <Paragraphs>222</Paragraphs>
  <Slides>66</Slides>
  <Notes>8</Notes>
  <HiddenSlides>2</HiddenSlides>
  <MMClips>4</MMClips>
  <ScaleCrop>false</ScaleCrop>
  <HeadingPairs>
    <vt:vector size="4" baseType="variant">
      <vt:variant>
        <vt:lpstr>Тема</vt:lpstr>
      </vt:variant>
      <vt:variant>
        <vt:i4>1</vt:i4>
      </vt:variant>
      <vt:variant>
        <vt:lpstr>Заголовки слайдов</vt:lpstr>
      </vt:variant>
      <vt:variant>
        <vt:i4>66</vt:i4>
      </vt:variant>
    </vt:vector>
  </HeadingPairs>
  <TitlesOfParts>
    <vt:vector size="67" baseType="lpstr">
      <vt:lpstr>Апекс</vt:lpstr>
      <vt:lpstr>Война – печальней нету слова… </vt:lpstr>
      <vt:lpstr>Эпиграф:</vt:lpstr>
      <vt:lpstr>Слайд 3</vt:lpstr>
      <vt:lpstr>Слайд 4</vt:lpstr>
      <vt:lpstr>Поэзия – доверенный души.</vt:lpstr>
      <vt:lpstr>Слайд 6</vt:lpstr>
      <vt:lpstr>Военная песня.</vt:lpstr>
      <vt:lpstr>Страница 1 – Илья Эренбург</vt:lpstr>
      <vt:lpstr>Слово – это полководец человеческой силы</vt:lpstr>
      <vt:lpstr>Слайд 10</vt:lpstr>
      <vt:lpstr>Слайд 11</vt:lpstr>
      <vt:lpstr>Слайд 12</vt:lpstr>
      <vt:lpstr>Слайд 13</vt:lpstr>
      <vt:lpstr>Страница 2 – Сергей Наровчатов</vt:lpstr>
      <vt:lpstr>Слайд 15</vt:lpstr>
      <vt:lpstr>Слайд 16</vt:lpstr>
      <vt:lpstr>Слайд 17</vt:lpstr>
      <vt:lpstr>Страница 3 – Ольга Берггольц</vt:lpstr>
      <vt:lpstr>Слайд 19</vt:lpstr>
      <vt:lpstr>Слайд 20</vt:lpstr>
      <vt:lpstr>Слайд 21</vt:lpstr>
      <vt:lpstr>Мотивы военной лирики:</vt:lpstr>
      <vt:lpstr>Слайд 23</vt:lpstr>
      <vt:lpstr>Слайд 24</vt:lpstr>
      <vt:lpstr>Слайд 25</vt:lpstr>
      <vt:lpstr>Поэты военной поры:</vt:lpstr>
      <vt:lpstr>Слайд 27</vt:lpstr>
      <vt:lpstr>М.Исаковский</vt:lpstr>
      <vt:lpstr>А.Сурков «Землянка»</vt:lpstr>
      <vt:lpstr>Слайд 30</vt:lpstr>
      <vt:lpstr>Слайд 31</vt:lpstr>
      <vt:lpstr>Слайд 32</vt:lpstr>
      <vt:lpstr>Слайд 33</vt:lpstr>
      <vt:lpstr>У войны не женское лицо.</vt:lpstr>
      <vt:lpstr>Слайд 35</vt:lpstr>
      <vt:lpstr>Слайд 36</vt:lpstr>
      <vt:lpstr>Слайд 37</vt:lpstr>
      <vt:lpstr>Юлия Друнина (1924 – 1979)</vt:lpstr>
      <vt:lpstr>ТЫ ВЕРНЕШЬСЯ Машенька, связистка, умирала На руках беспомощных моих. А в окопе пахло снегом талым, И налет артиллерийский стих…  Девочка в шинели уходила От войны, от жизни, от меня. Снова рыть в безмолвии могилу, Комьями замерзшими звеня...   Подожди меня немного, Маша! Мне ведь тоже уцелеть навряд. Поклялась тогда я дружбой нашей: Если только возвращусь назад, Если это совершится чудо, То до смерти, до последних дней, Стану я всегда, везде и всюду Болью строк напоминать о ней – Девочке, что тихо умирала На руках беспомощных моих.                                          1943 год         </vt:lpstr>
      <vt:lpstr>Поэзия в годы войны:</vt:lpstr>
      <vt:lpstr>А.Лактионов «Письмо с фронта»</vt:lpstr>
      <vt:lpstr>Слайд 42</vt:lpstr>
      <vt:lpstr>Слайд 43</vt:lpstr>
      <vt:lpstr>КОНСТАНТИН  СИМОНОВ</vt:lpstr>
      <vt:lpstr>Песня на войне</vt:lpstr>
      <vt:lpstr>Лирический герой:</vt:lpstr>
      <vt:lpstr>Из фронтовой газеты:</vt:lpstr>
      <vt:lpstr>Слайд 48</vt:lpstr>
      <vt:lpstr>АЛЕКСЕЙ СУРКОВ</vt:lpstr>
      <vt:lpstr>Поэзия Великой Отечественной войны</vt:lpstr>
      <vt:lpstr>1941-1945 </vt:lpstr>
      <vt:lpstr>Константин Михайлович  Симонов (1915 -1979)</vt:lpstr>
      <vt:lpstr>Слайд 53</vt:lpstr>
      <vt:lpstr>Жди меня, и я вернусь. Только очень жди, Жди, когда наводят грусть Жёлтые дожди, Жди, когда снега метут, Жди, когда жара, Жди, когда других не ждут, Позабыв вчера. Жди, когда из дальних мест писем не придёт, Жди, когда уж надоест Всем, кто вместе ждёт.  Жди меня, и я вернусь, Не жалей добра Всем, кто знает наизусть, Что забыть пора. Пусть друзья устанут ждать, Сядут у огня, Выпьют горькое вино На помин души… Жди. И с ними заодно Выпить не спеши. </vt:lpstr>
      <vt:lpstr>Ахматова Анна Андреевна  (1889 -1966)</vt:lpstr>
      <vt:lpstr>Сурков Алексей Александрович (1899 – 1983) </vt:lpstr>
      <vt:lpstr>Ольга Берггольц  (1910 – 1975)</vt:lpstr>
      <vt:lpstr>В 1941 году  Какие удивительные лица Военкоматы видели тогда! –  Текла красавиц юных череда. Казалось, выпал жребий им родиться В пуховиках дворянского гнезда. Казалось, утончённость им столетья Вложили в поступь, в жесты, в лёгкий стан.   Где взяли эту стать рабочих дети И крепостных праправнучки крестьян?.. Всё шли и шли они: Из средней школы, С филфаков, из МЭИ и из МАИ –  Цвет юности, элита комсомола, Тургеневские девушки мои!  </vt:lpstr>
      <vt:lpstr>Михаил Васильевич Исаковский (1900 – 1973)</vt:lpstr>
      <vt:lpstr>Муса Джалиль (1906 – 1944)</vt:lpstr>
      <vt:lpstr> - Я, мама, жить хочу. Не надо, мама! Пусти меня, пусти! Чего ты ждёшь? – И хочет вырваться из рук ребёнок, И страшен плач, и голос тонок, И в сердце он вонзается, как нож.     </vt:lpstr>
      <vt:lpstr>Слайд 62</vt:lpstr>
      <vt:lpstr>Слайд 63</vt:lpstr>
      <vt:lpstr>Прошла война, прошла страда, Но боль взывает к людям: Давайте, люди, никогда Об этом не забудем.  Пусть память верную о ней Хранят, об этой муке, И дети нынешних детей, И наших внуков внуки…                           А. Твардовский  </vt:lpstr>
      <vt:lpstr>Никто не забыт,  ничто не забыто. </vt:lpstr>
      <vt:lpstr>Слайд 66</vt:lpstr>
    </vt:vector>
  </TitlesOfParts>
  <Company>WolfishLair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club</dc:creator>
  <cp:lastModifiedBy>club</cp:lastModifiedBy>
  <cp:revision>20</cp:revision>
  <dcterms:created xsi:type="dcterms:W3CDTF">2014-02-25T14:52:21Z</dcterms:created>
  <dcterms:modified xsi:type="dcterms:W3CDTF">2015-05-22T10:11:17Z</dcterms:modified>
</cp:coreProperties>
</file>