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8" r:id="rId2"/>
    <p:sldId id="269" r:id="rId3"/>
    <p:sldId id="260" r:id="rId4"/>
    <p:sldId id="270" r:id="rId5"/>
    <p:sldId id="276" r:id="rId6"/>
    <p:sldId id="271" r:id="rId7"/>
    <p:sldId id="287" r:id="rId8"/>
    <p:sldId id="278" r:id="rId9"/>
    <p:sldId id="288" r:id="rId10"/>
    <p:sldId id="289" r:id="rId11"/>
    <p:sldId id="285" r:id="rId12"/>
    <p:sldId id="281" r:id="rId13"/>
    <p:sldId id="273" r:id="rId14"/>
    <p:sldId id="264" r:id="rId15"/>
    <p:sldId id="286" r:id="rId16"/>
    <p:sldId id="275" r:id="rId17"/>
    <p:sldId id="283" r:id="rId18"/>
    <p:sldId id="28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55" autoAdjust="0"/>
    <p:restoredTop sz="94693" autoAdjust="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40AE6-BF58-4387-8F1D-5FF8B86D906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85679-7002-4387-BF48-C2E6CF20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85679-7002-4387-BF48-C2E6CF202A1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85679-7002-4387-BF48-C2E6CF202A1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EA123-D61E-44A2-89B8-94A79B42EF38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99EE3-C793-4F57-92A8-C89B2C2FB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3F959-128B-4907-9372-A352F4E373E1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7147-B303-4712-ACAE-CEC5DB1F7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7A739-3010-4244-8666-8828402CD713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8993D-537F-4B98-9B63-B039C695C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D6B91-A31F-4254-BD70-C45A9156B470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499F0-9065-42F2-91D2-37B8FD23C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2D367-36D4-4087-9297-60AF2790CF69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51804-D968-40CB-9F6F-999D1F5A4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2B8C7-7E3E-4A9D-9623-B15FE46B9AA7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FAF15-1E5C-475A-8DCD-373E0E1AA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C35F5-E2F3-4CA7-A718-4D428DD0BB17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4B8BA-D61F-4A19-9F2E-C58CC8E37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9FFF7-6690-48C8-A9F4-678A4395A8B8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BCE28-75B7-4B84-99B9-125E743E4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8534E-A459-4444-AC04-DBCB9BA1C9DF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08639-8A94-4EC8-99FC-F1898BDEA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7E978-2F62-4D4C-BFDD-E8C58EF13937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98674-D74B-4E05-89A9-B132F1B26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73BCF-4CE8-4404-A642-F8D2D402A1BF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2617A-B308-4CA5-9A2E-43964B8B1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6D531D-4612-4804-87CF-82468D17E4F9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380A6A-0003-4332-BCEA-A45643C5F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24743"/>
            <a:ext cx="8229600" cy="1728193"/>
          </a:xfrm>
        </p:spPr>
        <p:txBody>
          <a:bodyPr/>
          <a:lstStyle/>
          <a:p>
            <a:r>
              <a:rPr lang="ru-RU" sz="1100" dirty="0" smtClean="0"/>
              <a:t>                     </a:t>
            </a:r>
            <a:r>
              <a:rPr lang="ru-RU" dirty="0" smtClean="0">
                <a:latin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       Мой прапрадед-фронтовик     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   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</a:rPr>
              <a:t>  </a:t>
            </a: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3600" b="1" dirty="0" smtClean="0">
                <a:latin typeface="+mj-lt"/>
              </a:rPr>
              <a:t> </a:t>
            </a:r>
            <a:r>
              <a:rPr lang="ru-RU" sz="3600" dirty="0" smtClean="0">
                <a:latin typeface="+mj-lt"/>
              </a:rPr>
              <a:t>   </a:t>
            </a:r>
            <a:r>
              <a:rPr lang="ru-RU" sz="1600" dirty="0" smtClean="0"/>
              <a:t>                                           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509120"/>
            <a:ext cx="58092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ru-RU" sz="2000" b="1" dirty="0" smtClean="0">
                <a:latin typeface="Calibri" pitchFamily="34" charset="0"/>
              </a:rPr>
              <a:t>Подготовила </a:t>
            </a:r>
            <a:r>
              <a:rPr lang="ru-RU" sz="2000" b="1" dirty="0" err="1" smtClean="0">
                <a:latin typeface="Calibri" pitchFamily="34" charset="0"/>
              </a:rPr>
              <a:t>Иманова</a:t>
            </a:r>
            <a:r>
              <a:rPr lang="ru-RU" sz="2000" b="1" dirty="0" smtClean="0">
                <a:latin typeface="Calibri" pitchFamily="34" charset="0"/>
              </a:rPr>
              <a:t> Алина</a:t>
            </a:r>
          </a:p>
          <a:p>
            <a:pPr algn="r" eaLnBrk="1" hangingPunct="1"/>
            <a:r>
              <a:rPr lang="ru-RU" sz="2000" b="1" dirty="0" smtClean="0">
                <a:latin typeface="Calibri" pitchFamily="34" charset="0"/>
              </a:rPr>
              <a:t>ученица 5 класса </a:t>
            </a:r>
          </a:p>
          <a:p>
            <a:pPr algn="r" eaLnBrk="1" hangingPunct="1"/>
            <a:r>
              <a:rPr lang="ru-RU" sz="2000" b="1" dirty="0" err="1" smtClean="0">
                <a:latin typeface="Calibri" pitchFamily="34" charset="0"/>
              </a:rPr>
              <a:t>Мещеряковский</a:t>
            </a:r>
            <a:r>
              <a:rPr lang="ru-RU" sz="2000" b="1" dirty="0" smtClean="0">
                <a:latin typeface="Calibri" pitchFamily="34" charset="0"/>
              </a:rPr>
              <a:t> филиал МБОУ «Совхозная ООШ» </a:t>
            </a:r>
          </a:p>
          <a:p>
            <a:pPr algn="r" eaLnBrk="1" hangingPunct="1"/>
            <a:r>
              <a:rPr lang="ru-RU" sz="2000" b="1" dirty="0" err="1" smtClean="0">
                <a:latin typeface="Calibri" pitchFamily="34" charset="0"/>
              </a:rPr>
              <a:t>Иманов</a:t>
            </a:r>
            <a:r>
              <a:rPr lang="ru-RU" sz="2000" b="1" dirty="0" smtClean="0">
                <a:latin typeface="Calibri" pitchFamily="34" charset="0"/>
              </a:rPr>
              <a:t> Т.К.</a:t>
            </a:r>
          </a:p>
          <a:p>
            <a:pPr algn="r" eaLnBrk="1" hangingPunct="1"/>
            <a:r>
              <a:rPr lang="ru-RU" sz="2000" b="1" dirty="0" smtClean="0">
                <a:latin typeface="Calibri" pitchFamily="34" charset="0"/>
              </a:rPr>
              <a:t> учитель географии</a:t>
            </a:r>
          </a:p>
          <a:p>
            <a:pPr algn="r" eaLnBrk="1" hangingPunct="1"/>
            <a:r>
              <a:rPr lang="ru-RU" sz="2000" b="1" dirty="0" smtClean="0">
                <a:latin typeface="Calibri" pitchFamily="34" charset="0"/>
              </a:rPr>
              <a:t>2014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Моя прабабушка рассказывала о том страшном времени, много и всегда плакала, ей  было всего 13 лет, старшей сестре бабушки-18, сестренке- 7 , а братьям одному- 6 , а последнему всего годик. Как они выжили знает один Бог.</a:t>
            </a:r>
          </a:p>
          <a:p>
            <a:r>
              <a:rPr lang="ru-RU" b="1" dirty="0" smtClean="0"/>
              <a:t>Бабушка до последних дней боялась гула самолета, всякий раз крестилась , когда его слышала , ей всегда казалось , что это бомбардировщик. </a:t>
            </a:r>
          </a:p>
          <a:p>
            <a:endParaRPr lang="ru-RU" b="1" dirty="0" smtClean="0"/>
          </a:p>
        </p:txBody>
      </p:sp>
      <p:pic>
        <p:nvPicPr>
          <p:cNvPr id="9218" name="Picture 2" descr="C:\Documents and Settings\User.ОЛЯ\Рабочий стол\otdahni.ru_1304700614_3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20888"/>
            <a:ext cx="6235452" cy="4195568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928802"/>
            <a:ext cx="2500330" cy="242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00042"/>
            <a:ext cx="716774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</a:t>
            </a:r>
          </a:p>
          <a:p>
            <a:pPr algn="ctr"/>
            <a:r>
              <a:rPr lang="ru-RU" sz="2400" b="1" dirty="0" smtClean="0"/>
              <a:t>Рассказывала бабуля   и о той минуте, когда страшную весть принес почтальон, похоронку на отца. </a:t>
            </a:r>
          </a:p>
          <a:p>
            <a:r>
              <a:rPr lang="ru-RU" sz="2400" b="1" dirty="0" smtClean="0"/>
              <a:t>Моя прабабушка окаменела от горя.</a:t>
            </a:r>
          </a:p>
          <a:p>
            <a:r>
              <a:rPr lang="ru-RU" sz="2400" b="1" dirty="0" smtClean="0"/>
              <a:t> </a:t>
            </a:r>
          </a:p>
          <a:p>
            <a:r>
              <a:rPr lang="ru-RU" sz="2400" b="1" dirty="0" smtClean="0"/>
              <a:t>  Погиб мой прапрадедушка на  подступах к Берлину 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        17 апреля 1945 года.</a:t>
            </a:r>
            <a:r>
              <a:rPr lang="ru-RU" sz="2400" b="1" dirty="0" smtClean="0"/>
              <a:t>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Потом было 9 мая – Победа, но не вернула она тех, кто погиб… </a:t>
            </a:r>
          </a:p>
          <a:p>
            <a:r>
              <a:rPr lang="ru-RU" sz="2400" b="1" dirty="0" smtClean="0"/>
              <a:t> Нас, потомков , защищая.</a:t>
            </a:r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1800" b="1" dirty="0" smtClean="0"/>
              <a:t> С помощью современных возможностей интернета, я узнала, что Пётр Захарович воевал в составе первого Белорусского фронта, принимал участие в знаменитом сражении на </a:t>
            </a:r>
            <a:r>
              <a:rPr lang="ru-RU" sz="1800" b="1" dirty="0" err="1" smtClean="0"/>
              <a:t>Зееловских</a:t>
            </a:r>
            <a:r>
              <a:rPr lang="ru-RU" sz="1800" b="1" dirty="0" smtClean="0"/>
              <a:t> высотах (Германия),  которое сыграло ключевую роль в Наступательной операции на Берлин.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7215238" cy="435771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02356"/>
            <a:ext cx="8643998" cy="545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63884" cy="12687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000" b="1" dirty="0" smtClean="0"/>
              <a:t>Перед вами документ.</a:t>
            </a:r>
            <a:br>
              <a:rPr lang="ru-RU" sz="2000" b="1" dirty="0" smtClean="0"/>
            </a:br>
            <a:r>
              <a:rPr lang="ru-RU" sz="2000" b="1" dirty="0" smtClean="0"/>
              <a:t>Это журнал боевых потерь за 17.04.45 год на </a:t>
            </a:r>
            <a:r>
              <a:rPr lang="ru-RU" sz="2000" b="1" dirty="0" err="1" smtClean="0"/>
              <a:t>Зееловских</a:t>
            </a:r>
            <a:r>
              <a:rPr lang="ru-RU" sz="2000" b="1" dirty="0" smtClean="0"/>
              <a:t> высотах. </a:t>
            </a:r>
            <a:br>
              <a:rPr lang="ru-RU" sz="2000" b="1" dirty="0" smtClean="0"/>
            </a:br>
            <a:r>
              <a:rPr lang="ru-RU" sz="2000" b="1" dirty="0" smtClean="0"/>
              <a:t>В нём под № 30 значится погибшим мой прапрадед. </a:t>
            </a:r>
            <a:endParaRPr lang="ru-RU" sz="2000" b="1" dirty="0"/>
          </a:p>
        </p:txBody>
      </p:sp>
      <p:pic>
        <p:nvPicPr>
          <p:cNvPr id="4" name="Содержимое 5" descr="filter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8501122" cy="5214950"/>
          </a:xfrm>
          <a:ln>
            <a:solidFill>
              <a:schemeClr val="bg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60648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А это учётная карточка воинского захоронения. </a:t>
            </a:r>
          </a:p>
          <a:p>
            <a:r>
              <a:rPr lang="ru-RU" sz="2000" b="1" dirty="0" smtClean="0">
                <a:latin typeface="+mj-lt"/>
              </a:rPr>
              <a:t>В ней указан адрес братской могилы, </a:t>
            </a:r>
          </a:p>
          <a:p>
            <a:r>
              <a:rPr lang="ru-RU" sz="2000" b="1" dirty="0" smtClean="0">
                <a:latin typeface="+mj-lt"/>
              </a:rPr>
              <a:t>в которой лежит  красноармеец- стрелок, Попов Пётр Захарович.  </a:t>
            </a:r>
          </a:p>
          <a:p>
            <a:r>
              <a:rPr lang="ru-RU" sz="2000" b="1" dirty="0" smtClean="0">
                <a:latin typeface="+mj-lt"/>
              </a:rPr>
              <a:t>Местечко </a:t>
            </a:r>
            <a:r>
              <a:rPr lang="ru-RU" sz="2000" b="1" dirty="0" err="1" smtClean="0">
                <a:latin typeface="+mj-lt"/>
              </a:rPr>
              <a:t>Геншмар</a:t>
            </a:r>
            <a:r>
              <a:rPr lang="ru-RU" sz="2000" b="1" dirty="0" smtClean="0">
                <a:latin typeface="+mj-lt"/>
              </a:rPr>
              <a:t>, округ Франкфурт, Германия. </a:t>
            </a:r>
            <a:endParaRPr lang="ru-RU" sz="2000" b="1" dirty="0">
              <a:latin typeface="+mj-lt"/>
            </a:endParaRPr>
          </a:p>
        </p:txBody>
      </p:sp>
      <p:pic>
        <p:nvPicPr>
          <p:cNvPr id="2050" name="Picture 2" descr="C:\Documents and Settings\User.ОЛЯ\Рабочий стол\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582765"/>
            <a:ext cx="4920334" cy="3275235"/>
          </a:xfrm>
          <a:prstGeom prst="rect">
            <a:avLst/>
          </a:prstGeom>
          <a:noFill/>
        </p:spPr>
      </p:pic>
      <p:pic>
        <p:nvPicPr>
          <p:cNvPr id="9" name="Содержимое 5" descr="filterimage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91952" y="1781200"/>
            <a:ext cx="4326647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tx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6840760" cy="1143000"/>
          </a:xfrm>
        </p:spPr>
        <p:txBody>
          <a:bodyPr/>
          <a:lstStyle/>
          <a:p>
            <a:r>
              <a:rPr lang="ru-RU" sz="2400" b="1" dirty="0" smtClean="0"/>
              <a:t>В память о сражении на </a:t>
            </a:r>
            <a:r>
              <a:rPr lang="ru-RU" sz="2400" b="1" dirty="0" err="1" smtClean="0"/>
              <a:t>Зееловских</a:t>
            </a:r>
            <a:r>
              <a:rPr lang="ru-RU" sz="2400" b="1" dirty="0" smtClean="0"/>
              <a:t> высотах</a:t>
            </a:r>
            <a:br>
              <a:rPr lang="ru-RU" sz="2400" b="1" dirty="0" smtClean="0"/>
            </a:br>
            <a:r>
              <a:rPr lang="ru-RU" sz="2400" b="1" dirty="0" smtClean="0"/>
              <a:t>воздвигнут мемориал</a:t>
            </a:r>
            <a:endParaRPr lang="ru-RU" sz="2400" dirty="0"/>
          </a:p>
        </p:txBody>
      </p:sp>
      <p:pic>
        <p:nvPicPr>
          <p:cNvPr id="3075" name="Picture 3" descr="C:\Documents and Settings\User.ОЛЯ\Рабочий стол\fotoanons1253f3089e8ac2d3133c7aca64075d6b40592613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748464" cy="55172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632848" cy="1143000"/>
          </a:xfrm>
        </p:spPr>
        <p:txBody>
          <a:bodyPr/>
          <a:lstStyle/>
          <a:p>
            <a:r>
              <a:rPr lang="ru-RU" sz="2000" b="1" dirty="0" smtClean="0"/>
              <a:t>Пусть молчат фотографии, но не молчит человеческая память, </a:t>
            </a:r>
            <a:br>
              <a:rPr lang="ru-RU" sz="2000" b="1" dirty="0" smtClean="0"/>
            </a:br>
            <a:r>
              <a:rPr lang="ru-RU" sz="2000" b="1" dirty="0" smtClean="0"/>
              <a:t>которая передает из уст в уста историю нашей семьи.</a:t>
            </a:r>
            <a:br>
              <a:rPr lang="ru-RU" sz="2000" b="1" dirty="0" smtClean="0"/>
            </a:br>
            <a:r>
              <a:rPr lang="ru-RU" sz="2000" b="1" i="1" dirty="0" smtClean="0">
                <a:solidFill>
                  <a:srgbClr val="C00000"/>
                </a:solidFill>
              </a:rPr>
              <a:t> Человек должен помнить о своих корнях,</a:t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 тогда история страны не будет казаться далёкой.</a:t>
            </a:r>
            <a:r>
              <a:rPr lang="ru-RU" sz="2000" b="1" dirty="0" smtClean="0"/>
              <a:t> </a:t>
            </a:r>
            <a:endParaRPr lang="ru-RU" sz="2000" dirty="0"/>
          </a:p>
        </p:txBody>
      </p:sp>
      <p:pic>
        <p:nvPicPr>
          <p:cNvPr id="4" name="Рисунок 3" descr="getImage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etImage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556792"/>
            <a:ext cx="2500330" cy="1875248"/>
          </a:xfrm>
          <a:prstGeom prst="rect">
            <a:avLst/>
          </a:prstGeom>
          <a:solidFill>
            <a:schemeClr val="accent2"/>
          </a:solidFill>
          <a:ln>
            <a:solidFill>
              <a:srgbClr val="002060"/>
            </a:solidFill>
          </a:ln>
          <a:effectLst>
            <a:softEdge rad="112500"/>
          </a:effectLst>
        </p:spPr>
      </p:pic>
      <p:pic>
        <p:nvPicPr>
          <p:cNvPr id="6" name="Рисунок 5" descr="getImage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340768"/>
            <a:ext cx="1857388" cy="2476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85786" y="214290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endParaRPr lang="ru-RU" dirty="0"/>
          </a:p>
        </p:txBody>
      </p:sp>
      <p:pic>
        <p:nvPicPr>
          <p:cNvPr id="5125" name="Picture 5" descr="C:\Documents and Settings\User.ОЛЯ\Рабочий стол\d67c6aad32892fdb97ff2097c8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789040"/>
            <a:ext cx="5760640" cy="2771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615262" cy="1143000"/>
          </a:xfrm>
        </p:spPr>
        <p:txBody>
          <a:bodyPr/>
          <a:lstStyle/>
          <a:p>
            <a:r>
              <a:rPr lang="ru-RU" sz="1800" b="1" dirty="0" smtClean="0"/>
              <a:t> </a:t>
            </a:r>
            <a:r>
              <a:rPr lang="ru-RU" sz="2000" b="1" dirty="0" smtClean="0"/>
              <a:t>Гипотеза, поставленная в начале работы,</a:t>
            </a:r>
            <a:br>
              <a:rPr lang="ru-RU" sz="2000" b="1" dirty="0" smtClean="0"/>
            </a:br>
            <a:r>
              <a:rPr lang="ru-RU" sz="2000" b="1" dirty="0" smtClean="0"/>
              <a:t> нашла своё подтверждение: </a:t>
            </a:r>
            <a:br>
              <a:rPr lang="ru-RU" sz="2000" b="1" dirty="0" smtClean="0"/>
            </a:b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endParaRPr lang="ru-RU" sz="20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5286388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Мой предок , прапрадед Попов Петр Захарович,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    был обычным человеком в мирной жизни,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но когда пришло время встать на защиту    Родины, он не колеблясь встал на её защиту.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9" name="Picture 3" descr="C:\Documents and Settings\User.ОЛЯ\Рабочий стол\1368124260_dscn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5252864" cy="37619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428760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1800" b="1" dirty="0" smtClean="0"/>
              <a:t>В результате  исследовательской работы я многое узнала о трудной и трагической жизни  моего далекого предка, </a:t>
            </a:r>
            <a:br>
              <a:rPr lang="ru-RU" sz="1800" b="1" dirty="0" smtClean="0"/>
            </a:br>
            <a:r>
              <a:rPr lang="ru-RU" sz="1800" b="1" dirty="0" smtClean="0"/>
              <a:t> участника той страшной войны.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5357850"/>
          </a:xfrm>
          <a:noFill/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</a:t>
            </a:r>
            <a:r>
              <a:rPr lang="ru-RU" sz="1800" b="1" dirty="0" smtClean="0"/>
              <a:t>С помощью карт  выяснила  в  каких  сражениях участвовал </a:t>
            </a:r>
          </a:p>
          <a:p>
            <a:pPr>
              <a:buNone/>
            </a:pPr>
            <a:r>
              <a:rPr lang="ru-RU" sz="1800" b="1" dirty="0" smtClean="0"/>
              <a:t>    прапрадедушка, нашла историческую справку. </a:t>
            </a:r>
          </a:p>
          <a:p>
            <a:pPr>
              <a:buNone/>
            </a:pPr>
            <a:r>
              <a:rPr lang="ru-RU" sz="1800" b="1" dirty="0" smtClean="0"/>
              <a:t>    </a:t>
            </a:r>
          </a:p>
          <a:p>
            <a:pPr>
              <a:buNone/>
            </a:pPr>
            <a:r>
              <a:rPr lang="ru-RU" sz="1800" b="1" dirty="0" smtClean="0"/>
              <a:t>    Я горжусь тем , что  мои далекие предки внесли свой вклад</a:t>
            </a:r>
          </a:p>
          <a:p>
            <a:pPr>
              <a:buNone/>
            </a:pPr>
            <a:r>
              <a:rPr lang="ru-RU" sz="1800" b="1" dirty="0" smtClean="0"/>
              <a:t>    в дело общей победы над фашисткой Германией. 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  </a:t>
            </a:r>
            <a:r>
              <a:rPr lang="ru-RU" sz="1800" b="1" dirty="0" smtClean="0"/>
              <a:t>Исследование , которое я провела,  это мой долг </a:t>
            </a:r>
          </a:p>
          <a:p>
            <a:pPr>
              <a:buNone/>
            </a:pPr>
            <a:r>
              <a:rPr lang="ru-RU" sz="1800" b="1" dirty="0" smtClean="0"/>
              <a:t> и огромная благодарность прапрадедушке и всем , кто защищал Родину</a:t>
            </a:r>
          </a:p>
          <a:p>
            <a:pPr>
              <a:buNone/>
            </a:pPr>
            <a:r>
              <a:rPr lang="ru-RU" sz="1800" b="1" dirty="0" smtClean="0"/>
              <a:t> в те суровые годы за  сегодняшний день  моего счастливого детства.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7643813" cy="6858000"/>
          </a:xfrm>
        </p:spPr>
        <p:txBody>
          <a:bodyPr/>
          <a:lstStyle/>
          <a:p>
            <a:r>
              <a:rPr lang="ru-RU" sz="1100" dirty="0" smtClean="0"/>
              <a:t>                        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Говорят,  человек   жив,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                              пока его помнят…</a:t>
            </a: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        </a:t>
            </a:r>
            <a:r>
              <a:rPr lang="ru-RU" sz="1600" dirty="0" smtClean="0">
                <a:latin typeface="+mj-lt"/>
              </a:rPr>
              <a:t>      </a:t>
            </a:r>
            <a:endParaRPr lang="ru-RU" sz="1400" dirty="0" smtClean="0">
              <a:latin typeface="+mj-lt"/>
            </a:endParaRPr>
          </a:p>
          <a:p>
            <a:pPr algn="ctr">
              <a:buNone/>
            </a:pPr>
            <a:r>
              <a:rPr lang="ru-RU" sz="1600" dirty="0" smtClean="0"/>
              <a:t>             </a:t>
            </a:r>
            <a:r>
              <a:rPr lang="ru-RU" sz="1600" b="1" dirty="0" smtClean="0"/>
              <a:t> Прошло много лет со Дня Победы в Великой Отечественной войне. </a:t>
            </a:r>
          </a:p>
          <a:p>
            <a:pPr algn="ctr">
              <a:buNone/>
            </a:pPr>
            <a:r>
              <a:rPr lang="ru-RU" sz="1600" b="1" dirty="0" smtClean="0"/>
              <a:t>        Со времени, когда прогремели последние залпы орудий, но до сих пор не утихает боль наших соотечественников. </a:t>
            </a:r>
          </a:p>
          <a:p>
            <a:pPr algn="ctr">
              <a:buNone/>
            </a:pPr>
            <a:r>
              <a:rPr lang="ru-RU" sz="1600" b="1" dirty="0" smtClean="0"/>
              <a:t>Это страшное, горестное событие оставило свой отпечаток и в нашей семье. </a:t>
            </a:r>
          </a:p>
          <a:p>
            <a:pPr algn="ctr">
              <a:buNone/>
            </a:pPr>
            <a:r>
              <a:rPr lang="ru-RU" sz="1600" b="1" dirty="0" smtClean="0"/>
              <a:t> </a:t>
            </a:r>
          </a:p>
          <a:p>
            <a:pPr algn="ctr">
              <a:buNone/>
            </a:pPr>
            <a:r>
              <a:rPr lang="ru-RU" sz="1600" b="1" dirty="0" smtClean="0"/>
              <a:t>                  Про войну я знаю из книг и фильмов, иногда может показаться, что войны выигрывают «великие люди» - полководцы, но это не совсем так, потому что вместе с известными полководцами победу ковали  тысячи и тысячи простых людей, солдат ….  </a:t>
            </a:r>
          </a:p>
          <a:p>
            <a:pPr algn="ctr">
              <a:buNone/>
            </a:pPr>
            <a:r>
              <a:rPr lang="ru-RU" sz="1600" b="1" dirty="0" smtClean="0"/>
              <a:t>Я горжусь тем , что среди них  был мой прапрадед  Попов Петр Захарович.  </a:t>
            </a:r>
          </a:p>
          <a:p>
            <a:pPr algn="ctr">
              <a:buNone/>
            </a:pPr>
            <a:r>
              <a:rPr lang="ru-RU" sz="1600" b="1" dirty="0" smtClean="0"/>
              <a:t>        О нем я знала, что погиб он где- то на подступах к Берлину, не дожив до Победы меньше месяца. </a:t>
            </a:r>
          </a:p>
          <a:p>
            <a:pPr algn="ctr">
              <a:buNone/>
            </a:pPr>
            <a:r>
              <a:rPr lang="ru-RU" sz="1600" b="1" dirty="0" smtClean="0"/>
              <a:t>Я решила провести исследование, чтобы подробней узнать о своем предке, участнике этой войны. В своей работе я опиралась на рассказы своей бабушки Александры Николаевны, в свою очередь внучки Петра Захаровича, ресурсы интернета и справочную литературу, а также архивные данные по Воронежской области.</a:t>
            </a:r>
          </a:p>
          <a:p>
            <a:r>
              <a:rPr lang="ru-RU" sz="1600" b="1" dirty="0" smtClean="0"/>
              <a:t>   Сразу объясню, моя бабушка родом из Воронежской области,</a:t>
            </a:r>
          </a:p>
          <a:p>
            <a:r>
              <a:rPr lang="ru-RU" sz="1600" b="1" dirty="0" smtClean="0"/>
              <a:t>       а в Оренбургскую    область приехала по распределению.</a:t>
            </a:r>
            <a:endParaRPr lang="ru-RU" sz="1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 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/>
          </a:p>
          <a:p>
            <a:endParaRPr lang="ru-RU" sz="14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71480"/>
            <a:ext cx="71438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45720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исследовать участие моего прапрадеда в Великой Отечественной войне и воссоздать его биографию.</a:t>
            </a: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just" eaLnBrk="0" hangingPunct="0">
              <a:tabLst>
                <a:tab pos="457200" algn="l"/>
              </a:tabLs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Собрать сведения о довоенной жизни моего прапрадеда</a:t>
            </a: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Познакомиться с сохранившимися фотографиями, документами, собрать рассказы родственников.</a:t>
            </a: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Проанализировать материалы интернет – ресурсов, о боевом пути своего прапрадеда</a:t>
            </a: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 карте – схеме проследить место боевых действий</a:t>
            </a: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Рассказать о своей работе одноклассникам</a:t>
            </a: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4357694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Гипотеза:</a:t>
            </a: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мой предок был защитником отечества и обычным человеком в мирной жизни</a:t>
            </a:r>
            <a:endParaRPr lang="ru-RU" sz="2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857232"/>
            <a:ext cx="4464496" cy="5668112"/>
          </a:xfrm>
        </p:spPr>
        <p:txBody>
          <a:bodyPr/>
          <a:lstStyle/>
          <a:p>
            <a:r>
              <a:rPr lang="ru-RU" sz="2000" b="1" dirty="0" smtClean="0"/>
              <a:t>Мой прапрадед </a:t>
            </a:r>
          </a:p>
          <a:p>
            <a:pPr>
              <a:buNone/>
            </a:pPr>
            <a:r>
              <a:rPr lang="ru-RU" sz="2000" b="1" dirty="0" smtClean="0"/>
              <a:t>      Попов Петр Захарович родился </a:t>
            </a:r>
          </a:p>
          <a:p>
            <a:pPr>
              <a:buNone/>
            </a:pPr>
            <a:r>
              <a:rPr lang="ru-RU" sz="2000" b="1" dirty="0" smtClean="0"/>
              <a:t>      в 1902 в селе </a:t>
            </a:r>
            <a:r>
              <a:rPr lang="ru-RU" sz="2000" b="1" dirty="0" err="1" smtClean="0"/>
              <a:t>Меловатка</a:t>
            </a:r>
            <a:r>
              <a:rPr lang="ru-RU" sz="2000" b="1" dirty="0" smtClean="0"/>
              <a:t>,  Воронежской области.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Его отец был офицером царской армии, службу проходил в городе Варшаве, на территории современной Польши.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До гибели отца в 1915 году успел закончить семь классов и был, по тем временам , грамотным человеком. </a:t>
            </a:r>
            <a:endParaRPr lang="ru-RU" sz="2000" b="1" dirty="0"/>
          </a:p>
        </p:txBody>
      </p:sp>
      <p:pic>
        <p:nvPicPr>
          <p:cNvPr id="5" name="Содержимое 4" descr="getImage (48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2643633" cy="3631745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800" b="1" dirty="0" smtClean="0"/>
              <a:t>После гибели отца семья была вынуждена вернуться на историческую родину, в Воронежскую губернию. </a:t>
            </a:r>
          </a:p>
          <a:p>
            <a:r>
              <a:rPr lang="ru-RU" sz="1800" b="1" smtClean="0"/>
              <a:t>После Октябрьской </a:t>
            </a:r>
            <a:r>
              <a:rPr lang="ru-RU" sz="1800" b="1" dirty="0" smtClean="0"/>
              <a:t>революции. Будучи подростком, привлекался красной армией для строительства окопов и защитных сооружений. Женился рано, в 18 лет, его избраннице было и того меньше – 16 лет, трудился в полеводстве, работал счетоводом, писарем, имел крепкое личное подсобное хозяйство. </a:t>
            </a:r>
          </a:p>
          <a:p>
            <a:endParaRPr lang="ru-RU" sz="1800" b="1" dirty="0"/>
          </a:p>
        </p:txBody>
      </p:sp>
      <p:pic>
        <p:nvPicPr>
          <p:cNvPr id="5" name="Содержимое 4" descr="getImage (48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2071678"/>
            <a:ext cx="1794357" cy="2465035"/>
          </a:xfrm>
          <a:prstGeom prst="flowChartMagneticDisk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getImage.jpg"/>
          <p:cNvPicPr>
            <a:picLocks noChangeAspect="1"/>
          </p:cNvPicPr>
          <p:nvPr/>
        </p:nvPicPr>
        <p:blipFill>
          <a:blip r:embed="rId3" cstate="print"/>
          <a:srcRect r="744"/>
          <a:stretch>
            <a:fillRect/>
          </a:stretch>
        </p:blipFill>
        <p:spPr bwMode="auto">
          <a:xfrm>
            <a:off x="6143636" y="2214554"/>
            <a:ext cx="188596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00042"/>
            <a:ext cx="6900882" cy="6169318"/>
          </a:xfrm>
        </p:spPr>
        <p:txBody>
          <a:bodyPr/>
          <a:lstStyle/>
          <a:p>
            <a:r>
              <a:rPr lang="ru-RU" sz="2000" b="1" dirty="0" smtClean="0"/>
              <a:t>В 20 лет был призван в Красную армию, дома осталась молодая жена. </a:t>
            </a:r>
          </a:p>
          <a:p>
            <a:r>
              <a:rPr lang="ru-RU" sz="2000" b="1" dirty="0" smtClean="0"/>
              <a:t>Отслужив положенный срок, вернулся в родные края. Окончил курсы трактористов, стал работать в местном МТС, работал на совесть и вскоре был назначен бригадиром.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В период коллективизации был в числе инициаторов в создании коллективных хозяйств.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Но Петр Захарович человеком был очень справедливым, поэтому когда его послали раскулачивать соседку, вдову, которая чем-то не угодила новой власти, наотрез отказался выполнять требования. Время тогда было жесткое, поэтому неудивительно, что уже </a:t>
            </a:r>
          </a:p>
          <a:p>
            <a:pPr>
              <a:buNone/>
            </a:pPr>
            <a:r>
              <a:rPr lang="ru-RU" sz="2000" b="1" dirty="0" smtClean="0"/>
              <a:t>      на следующий день он был арестован </a:t>
            </a:r>
          </a:p>
          <a:p>
            <a:pPr>
              <a:buNone/>
            </a:pPr>
            <a:r>
              <a:rPr lang="ru-RU" sz="2000" b="1" dirty="0" smtClean="0"/>
              <a:t>       и вскоре получил пять лет лагерей. </a:t>
            </a:r>
          </a:p>
          <a:p>
            <a:pPr>
              <a:buNone/>
            </a:pPr>
            <a:r>
              <a:rPr lang="ru-RU" sz="2400" dirty="0" smtClean="0"/>
              <a:t>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.ОЛЯ\Рабочий стол\belomor_1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5347003" cy="3600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260648"/>
            <a:ext cx="748883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Во время тюремного заключения строил  в 1932 - 1933 году </a:t>
            </a:r>
            <a:r>
              <a:rPr lang="ru-RU" b="1" dirty="0" err="1" smtClean="0"/>
              <a:t>Беломоро-Балтийский</a:t>
            </a:r>
            <a:r>
              <a:rPr lang="ru-RU" b="1" dirty="0" smtClean="0"/>
              <a:t> канал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2169447" y="5085184"/>
            <a:ext cx="2618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10" name="Содержимое 5" descr="getImage.jpg"/>
          <p:cNvPicPr>
            <a:picLocks noChangeAspect="1"/>
          </p:cNvPicPr>
          <p:nvPr/>
        </p:nvPicPr>
        <p:blipFill>
          <a:blip r:embed="rId3" cstate="print"/>
          <a:srcRect r="744"/>
          <a:stretch>
            <a:fillRect/>
          </a:stretch>
        </p:blipFill>
        <p:spPr bwMode="auto">
          <a:xfrm>
            <a:off x="611560" y="4077072"/>
            <a:ext cx="2060872" cy="257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55776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Его жена, Попова Мария Ивановна,</a:t>
            </a:r>
          </a:p>
          <a:p>
            <a:pPr>
              <a:buNone/>
            </a:pPr>
            <a:r>
              <a:rPr lang="ru-RU" b="1" dirty="0" smtClean="0"/>
              <a:t>    с пятью(!) детьми была сослана на отдаленный хутор.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71480"/>
            <a:ext cx="5786478" cy="5572164"/>
          </a:xfrm>
          <a:noFill/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 1935 году </a:t>
            </a:r>
            <a:r>
              <a:rPr lang="ru-RU" sz="2000" b="1" dirty="0" smtClean="0"/>
              <a:t>освобожден по болезни, </a:t>
            </a:r>
          </a:p>
          <a:p>
            <a:pPr>
              <a:buNone/>
            </a:pPr>
            <a:r>
              <a:rPr lang="ru-RU" sz="2000" b="1" dirty="0" smtClean="0"/>
              <a:t>   перенес  сложную операцию на желудке и в дальнейшем  всегда носил широкий ремень. Этот ремень очень долго хранился в семье, как память.</a:t>
            </a:r>
          </a:p>
          <a:p>
            <a:r>
              <a:rPr lang="ru-RU" sz="2000" b="1" dirty="0" smtClean="0"/>
              <a:t>Вернувшись домой вернулся к работе на тракторной станции, где и проработал до начала войны.</a:t>
            </a:r>
          </a:p>
          <a:p>
            <a:r>
              <a:rPr lang="ru-RU" sz="2000" b="1" dirty="0" smtClean="0"/>
              <a:t> На фронт он не был призван по нескольким  причинам, во первых по состоянию здоровья, во вторых , как тракторист имел </a:t>
            </a:r>
            <a:r>
              <a:rPr lang="ru-RU" sz="2000" b="1" dirty="0" err="1" smtClean="0"/>
              <a:t>бронь</a:t>
            </a:r>
            <a:r>
              <a:rPr lang="ru-RU" sz="2000" b="1" dirty="0" smtClean="0"/>
              <a:t>, то есть освобождение от фронта и в третьих ему уже в это время исполнилось сорок лет.</a:t>
            </a:r>
          </a:p>
          <a:p>
            <a:r>
              <a:rPr lang="ru-RU" sz="2000" b="1" dirty="0" smtClean="0"/>
              <a:t> Тем не менее война затронула и его, вместе с техникой отправили в эвакуацию на Урал и снова прапрадед, оставив семью, отправился в неведомый край. </a:t>
            </a:r>
          </a:p>
          <a:p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 самом начале1945 года Петра Захаровича вызвали в район и сообщили о том, что </a:t>
            </a:r>
            <a:r>
              <a:rPr lang="ru-RU" sz="2000" b="1" dirty="0" err="1" smtClean="0">
                <a:solidFill>
                  <a:srgbClr val="C00000"/>
                </a:solidFill>
              </a:rPr>
              <a:t>бронь</a:t>
            </a:r>
            <a:r>
              <a:rPr lang="ru-RU" sz="2000" b="1" dirty="0" smtClean="0">
                <a:solidFill>
                  <a:srgbClr val="C00000"/>
                </a:solidFill>
              </a:rPr>
              <a:t> с него снимается и что возможно вскоре наступит и его черед  бить врага.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28256" cy="4713387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1600" b="1" dirty="0" smtClean="0"/>
              <a:t>Этот день настал, в середине марта 1945 года мой прапрадед был призван в действующую армию.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По воспоминаниям прапрабабушки, которая запомнила этот день в мельчайших подробностях, было солнечно, припекало по весеннему, провожали всей семьей, дети плакали.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Интересный факт, у прапрадеда была большая черная собака, она бежала за машиной до самой станции, домой вернулась поздно ночью и громко завыла во дворе, видимо предчувствуя беду.</a:t>
            </a:r>
          </a:p>
          <a:p>
            <a:endParaRPr lang="ru-RU" sz="1600" b="1" dirty="0" smtClean="0"/>
          </a:p>
          <a:p>
            <a:endParaRPr lang="ru-RU" sz="1600" dirty="0"/>
          </a:p>
        </p:txBody>
      </p:sp>
      <p:pic>
        <p:nvPicPr>
          <p:cNvPr id="7" name="Picture 2" descr="C:\Documents and Settings\User.ОЛЯ\Рабочий стол\58532346_1272801241_2095807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44744"/>
            <a:ext cx="3816424" cy="50151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601</TotalTime>
  <Words>930</Words>
  <Application>Microsoft Office PowerPoint</Application>
  <PresentationFormat>Экран (4:3)</PresentationFormat>
  <Paragraphs>109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 </vt:lpstr>
      <vt:lpstr> </vt:lpstr>
      <vt:lpstr>Слайд 5</vt:lpstr>
      <vt:lpstr> </vt:lpstr>
      <vt:lpstr>Слайд 7</vt:lpstr>
      <vt:lpstr>Слайд 8</vt:lpstr>
      <vt:lpstr>В самом начале1945 года Петра Захаровича вызвали в район и сообщили о том, что бронь с него снимается и что возможно вскоре наступит и его черед  бить врага.  </vt:lpstr>
      <vt:lpstr>Слайд 10</vt:lpstr>
      <vt:lpstr>Слайд 11</vt:lpstr>
      <vt:lpstr> С помощью современных возможностей интернета, я узнала, что Пётр Захарович воевал в составе первого Белорусского фронта, принимал участие в знаменитом сражении на Зееловских высотах (Германия),  которое сыграло ключевую роль в Наступательной операции на Берлин.</vt:lpstr>
      <vt:lpstr> Перед вами документ. Это журнал боевых потерь за 17.04.45 год на Зееловских высотах.  В нём под № 30 значится погибшим мой прапрадед. </vt:lpstr>
      <vt:lpstr> </vt:lpstr>
      <vt:lpstr>В память о сражении на Зееловских высотах воздвигнут мемориал</vt:lpstr>
      <vt:lpstr>Пусть молчат фотографии, но не молчит человеческая память,  которая передает из уст в уста историю нашей семьи.  Человек должен помнить о своих корнях,  тогда история страны не будет казаться далёкой. </vt:lpstr>
      <vt:lpstr> Гипотеза, поставленная в начале работы,  нашла своё подтверждение:   </vt:lpstr>
      <vt:lpstr>    В результате  исследовательской работы я многое узнала о трудной и трагической жизни  моего далекого предка,   участника той страшной войны.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Admin</cp:lastModifiedBy>
  <cp:revision>67</cp:revision>
  <dcterms:modified xsi:type="dcterms:W3CDTF">2015-03-12T13:04:53Z</dcterms:modified>
</cp:coreProperties>
</file>