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80" r:id="rId6"/>
    <p:sldId id="263" r:id="rId7"/>
    <p:sldId id="281" r:id="rId8"/>
    <p:sldId id="266" r:id="rId9"/>
    <p:sldId id="267" r:id="rId10"/>
    <p:sldId id="268" r:id="rId11"/>
    <p:sldId id="271" r:id="rId12"/>
    <p:sldId id="270" r:id="rId13"/>
    <p:sldId id="269" r:id="rId14"/>
    <p:sldId id="272" r:id="rId15"/>
    <p:sldId id="273" r:id="rId16"/>
    <p:sldId id="285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BF35"/>
    <a:srgbClr val="FFFF66"/>
    <a:srgbClr val="CC9900"/>
    <a:srgbClr val="009900"/>
    <a:srgbClr val="5AAD39"/>
    <a:srgbClr val="37AF4B"/>
    <a:srgbClr val="008E40"/>
    <a:srgbClr val="0086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C6F4E7-22F0-4D74-A09B-7FD5F34453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919C6-C2F5-47D1-B7D4-0F57031BBE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EC882-6B99-4B69-B6DB-2FAF7F896A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CACA1-451E-479C-BA47-6822E0585C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A7F62F-35BF-47BD-A100-EB6D392B4F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F3353-265E-4ED5-8A6F-BB77415CE2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1B2B30-A3CB-46B5-80D4-15E41D3FEA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0533D-C382-469D-B6B7-B3FB51747A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19731-4ED3-4C0D-B84B-1629D4A1E5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0DF55-90AF-4220-8168-8552006851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6CC0D-E773-4FF6-B560-CB57BDBD82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A4C1BCD5-7580-4903-BDFB-DD931E7543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4.jpe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10" Type="http://schemas.openxmlformats.org/officeDocument/2006/relationships/image" Target="../media/image7.jpeg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0125" y="1143000"/>
            <a:ext cx="7772400" cy="1143000"/>
          </a:xfrm>
        </p:spPr>
        <p:txBody>
          <a:bodyPr/>
          <a:lstStyle/>
          <a:p>
            <a:pPr eaLnBrk="1" hangingPunct="1"/>
            <a:r>
              <a:rPr lang="ru-RU" sz="7000" dirty="0" smtClean="0">
                <a:solidFill>
                  <a:srgbClr val="1E4649"/>
                </a:solidFill>
                <a:latin typeface="Arial Black" pitchFamily="34" charset="0"/>
              </a:rPr>
              <a:t/>
            </a:r>
            <a:br>
              <a:rPr lang="ru-RU" sz="7000" dirty="0" smtClean="0">
                <a:solidFill>
                  <a:srgbClr val="1E4649"/>
                </a:solidFill>
                <a:latin typeface="Arial Black" pitchFamily="34" charset="0"/>
              </a:rPr>
            </a:br>
            <a:r>
              <a:rPr lang="ru-RU" sz="7000" dirty="0" smtClean="0">
                <a:solidFill>
                  <a:srgbClr val="1E4649"/>
                </a:solidFill>
                <a:latin typeface="Arial Black" pitchFamily="34" charset="0"/>
              </a:rPr>
              <a:t>  </a:t>
            </a:r>
            <a:r>
              <a:rPr lang="ru-RU" sz="5400" dirty="0" smtClean="0">
                <a:solidFill>
                  <a:srgbClr val="1E4649"/>
                </a:solidFill>
              </a:rPr>
              <a:t>«Детский </a:t>
            </a:r>
            <a:r>
              <a:rPr lang="ru-RU" sz="5400" dirty="0" smtClean="0">
                <a:solidFill>
                  <a:srgbClr val="1E4649"/>
                </a:solidFill>
              </a:rPr>
              <a:t>альбом»</a:t>
            </a:r>
            <a:r>
              <a:rPr lang="ru-RU" sz="5400" b="1" dirty="0" smtClean="0">
                <a:solidFill>
                  <a:srgbClr val="009900"/>
                </a:solidFill>
                <a:latin typeface="Century" pitchFamily="18" charset="0"/>
              </a:rPr>
              <a:t> </a:t>
            </a:r>
            <a:r>
              <a:rPr lang="ru-RU" sz="5400" b="1" dirty="0" smtClean="0">
                <a:solidFill>
                  <a:srgbClr val="009900"/>
                </a:solidFill>
                <a:latin typeface="Century" pitchFamily="18" charset="0"/>
              </a:rPr>
              <a:t/>
            </a:r>
            <a:br>
              <a:rPr lang="ru-RU" sz="5400" b="1" dirty="0" smtClean="0">
                <a:solidFill>
                  <a:srgbClr val="009900"/>
                </a:solidFill>
                <a:latin typeface="Century" pitchFamily="18" charset="0"/>
              </a:rPr>
            </a:br>
            <a:r>
              <a:rPr lang="ru-RU" sz="5400" b="1" dirty="0" smtClean="0">
                <a:solidFill>
                  <a:srgbClr val="009900"/>
                </a:solidFill>
                <a:latin typeface="Century" pitchFamily="18" charset="0"/>
              </a:rPr>
              <a:t>    П.И. Чайковского</a:t>
            </a:r>
          </a:p>
        </p:txBody>
      </p:sp>
      <p:sp>
        <p:nvSpPr>
          <p:cNvPr id="13315" name="Прямоугольник 3"/>
          <p:cNvSpPr>
            <a:spLocks noChangeArrowheads="1"/>
          </p:cNvSpPr>
          <p:nvPr/>
        </p:nvSpPr>
        <p:spPr bwMode="auto">
          <a:xfrm>
            <a:off x="684213" y="4508500"/>
            <a:ext cx="757237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sz="4000" b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Музыкальный руководитель:Конева Л.Н.</a:t>
            </a:r>
          </a:p>
          <a:p>
            <a:pPr>
              <a:lnSpc>
                <a:spcPct val="90000"/>
              </a:lnSpc>
            </a:pPr>
            <a:endParaRPr lang="ru-RU" sz="4000" b="1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1"/>
          <p:cNvSpPr>
            <a:spLocks noChangeArrowheads="1"/>
          </p:cNvSpPr>
          <p:nvPr/>
        </p:nvSpPr>
        <p:spPr bwMode="auto">
          <a:xfrm>
            <a:off x="1143000" y="357188"/>
            <a:ext cx="65230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9900"/>
                </a:solidFill>
                <a:latin typeface="Century" pitchFamily="18" charset="0"/>
              </a:rPr>
              <a:t>Следующий сюжет - игры, домашние забавы ребенка -"Игра в лошадки", "Марш деревянных солдатиков».</a:t>
            </a:r>
          </a:p>
        </p:txBody>
      </p:sp>
      <p:pic>
        <p:nvPicPr>
          <p:cNvPr id="23555" name="Picture 2" descr="http://savepic.ru/27886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63" y="1071563"/>
            <a:ext cx="25146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3" y="1071563"/>
            <a:ext cx="2286000" cy="1714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3557" name="Прямоугольник 4"/>
          <p:cNvSpPr>
            <a:spLocks noChangeArrowheads="1"/>
          </p:cNvSpPr>
          <p:nvPr/>
        </p:nvSpPr>
        <p:spPr bwMode="auto">
          <a:xfrm>
            <a:off x="857250" y="2786063"/>
            <a:ext cx="72866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9900"/>
                </a:solidFill>
                <a:latin typeface="Century" pitchFamily="18" charset="0"/>
              </a:rPr>
              <a:t>Игровые образы в цикле ярко передаются в мини-трилогии, посвященные кукле ("Болезнь куклы", "Похороны куклы", "Новая кукла").</a:t>
            </a:r>
          </a:p>
        </p:txBody>
      </p:sp>
      <p:pic>
        <p:nvPicPr>
          <p:cNvPr id="23558" name="Picture 6" descr="http://im6-tub-ru.yandex.net/i?id=1064426-49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25" y="3786188"/>
            <a:ext cx="2000250" cy="236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2" descr="http://im2-tub-ru.yandex.net/i?id=365188146-30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4750" y="3786188"/>
            <a:ext cx="2071688" cy="238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4" descr="http://im4-tub-ru.yandex.net/i?id=288053392-28-72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86500" y="3786188"/>
            <a:ext cx="1920875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8" descr="http://im6-tub-ru.yandex.net/i?id=337403079-57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61555">
            <a:off x="350838" y="801688"/>
            <a:ext cx="2422525" cy="368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4" descr="http://im5-tub-ru.yandex.net/i?id=216525969-66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75" y="357188"/>
            <a:ext cx="3143250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2" descr="http://im7-tub-ru.yandex.net/i?id=142958617-22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309689">
            <a:off x="6399213" y="917575"/>
            <a:ext cx="2336800" cy="357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Прямоугольник 4"/>
          <p:cNvSpPr>
            <a:spLocks noChangeArrowheads="1"/>
          </p:cNvSpPr>
          <p:nvPr/>
        </p:nvSpPr>
        <p:spPr bwMode="auto">
          <a:xfrm>
            <a:off x="357188" y="4786313"/>
            <a:ext cx="7429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9900"/>
                </a:solidFill>
                <a:latin typeface="Century" pitchFamily="18" charset="0"/>
              </a:rPr>
              <a:t>Композитор находит место и для излюбленной им сферы бытовых танцев -"Вальс", "Мазурка", «Полька»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 descr="сканирование00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302623">
            <a:off x="500063" y="746125"/>
            <a:ext cx="2500312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6" descr="сканирование00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88" y="357188"/>
            <a:ext cx="2714625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 descr="сканирование0011"/>
          <p:cNvPicPr>
            <a:picLocks noChangeAspect="1" noChangeArrowheads="1"/>
          </p:cNvPicPr>
          <p:nvPr/>
        </p:nvPicPr>
        <p:blipFill>
          <a:blip r:embed="rId5">
            <a:lum contrast="6000"/>
          </a:blip>
          <a:srcRect/>
          <a:stretch>
            <a:fillRect/>
          </a:stretch>
        </p:blipFill>
        <p:spPr bwMode="auto">
          <a:xfrm rot="385387">
            <a:off x="6207125" y="808038"/>
            <a:ext cx="2427288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Прямоугольник 4"/>
          <p:cNvSpPr>
            <a:spLocks noChangeArrowheads="1"/>
          </p:cNvSpPr>
          <p:nvPr/>
        </p:nvSpPr>
        <p:spPr bwMode="auto">
          <a:xfrm>
            <a:off x="928688" y="4786313"/>
            <a:ext cx="7072312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9900"/>
                </a:solidFill>
                <a:latin typeface="Century" pitchFamily="18" charset="0"/>
              </a:rPr>
              <a:t>Детские впечатления композитора, его любовь к природе, родине  можно выявить ещё в одном мини-цикле "Детского альбома", в котором отчетливо проходит русская тема - " Русская песня", «Мужик на гармонике играет», "Камаринская"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сканирование0012"/>
          <p:cNvPicPr>
            <a:picLocks noChangeAspect="1" noChangeArrowheads="1"/>
          </p:cNvPicPr>
          <p:nvPr/>
        </p:nvPicPr>
        <p:blipFill>
          <a:blip r:embed="rId3">
            <a:lum contrast="12000"/>
          </a:blip>
          <a:srcRect/>
          <a:stretch>
            <a:fillRect/>
          </a:stretch>
        </p:blipFill>
        <p:spPr bwMode="auto">
          <a:xfrm>
            <a:off x="214313" y="642938"/>
            <a:ext cx="2214562" cy="282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4" descr="сканирование0029"/>
          <p:cNvPicPr>
            <a:picLocks noChangeAspect="1" noChangeArrowheads="1"/>
          </p:cNvPicPr>
          <p:nvPr/>
        </p:nvPicPr>
        <p:blipFill>
          <a:blip r:embed="rId4">
            <a:lum contrast="6000"/>
          </a:blip>
          <a:srcRect/>
          <a:stretch>
            <a:fillRect/>
          </a:stretch>
        </p:blipFill>
        <p:spPr bwMode="auto">
          <a:xfrm>
            <a:off x="2500313" y="428625"/>
            <a:ext cx="2000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 descr="сканирование0014"/>
          <p:cNvPicPr>
            <a:picLocks noChangeAspect="1" noChangeArrowheads="1"/>
          </p:cNvPicPr>
          <p:nvPr/>
        </p:nvPicPr>
        <p:blipFill>
          <a:blip r:embed="rId5">
            <a:lum contrast="12000"/>
          </a:blip>
          <a:srcRect/>
          <a:stretch>
            <a:fillRect/>
          </a:stretch>
        </p:blipFill>
        <p:spPr bwMode="auto">
          <a:xfrm>
            <a:off x="4572000" y="428625"/>
            <a:ext cx="2128838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6629" name="Group 6"/>
          <p:cNvGrpSpPr>
            <a:grpSpLocks/>
          </p:cNvGrpSpPr>
          <p:nvPr/>
        </p:nvGrpSpPr>
        <p:grpSpPr bwMode="auto">
          <a:xfrm>
            <a:off x="6715125" y="714375"/>
            <a:ext cx="2143125" cy="2776538"/>
            <a:chOff x="624" y="816"/>
            <a:chExt cx="4514" cy="3168"/>
          </a:xfrm>
        </p:grpSpPr>
        <p:pic>
          <p:nvPicPr>
            <p:cNvPr id="26631" name="Picture 4" descr="сканирование0016"/>
            <p:cNvPicPr>
              <a:picLocks noChangeAspect="1" noChangeArrowheads="1"/>
            </p:cNvPicPr>
            <p:nvPr/>
          </p:nvPicPr>
          <p:blipFill>
            <a:blip r:embed="rId6">
              <a:lum bright="-12000" contrast="6000"/>
            </a:blip>
            <a:srcRect/>
            <a:stretch>
              <a:fillRect/>
            </a:stretch>
          </p:blipFill>
          <p:spPr bwMode="auto">
            <a:xfrm>
              <a:off x="2880" y="816"/>
              <a:ext cx="2258" cy="3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2" name="Picture 5" descr="сканирование0013"/>
            <p:cNvPicPr>
              <a:picLocks noChangeAspect="1" noChangeArrowheads="1"/>
            </p:cNvPicPr>
            <p:nvPr/>
          </p:nvPicPr>
          <p:blipFill>
            <a:blip r:embed="rId7">
              <a:lum bright="-12000" contrast="6000"/>
            </a:blip>
            <a:srcRect/>
            <a:stretch>
              <a:fillRect/>
            </a:stretch>
          </p:blipFill>
          <p:spPr bwMode="auto">
            <a:xfrm>
              <a:off x="624" y="816"/>
              <a:ext cx="2256" cy="3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6630" name="Прямоугольник 7"/>
          <p:cNvSpPr>
            <a:spLocks noChangeArrowheads="1"/>
          </p:cNvSpPr>
          <p:nvPr/>
        </p:nvSpPr>
        <p:spPr bwMode="auto">
          <a:xfrm>
            <a:off x="1214438" y="3714750"/>
            <a:ext cx="6357937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9900"/>
                </a:solidFill>
                <a:latin typeface="Century" pitchFamily="18" charset="0"/>
              </a:rPr>
              <a:t>Ещё один мини-цикл внутри "Детского альбома", который можно условно назвать "Музыкальный дневник путешествий по разным странам»", поскольку это пьесы ("Итальянская песенка", "Старинная французская песенка", "Немецкая песенка", "Неаполитанская песенка") с явным национальным колоритом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m6-tub-ru.yandex.net/i?id=395038203-47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1643063"/>
            <a:ext cx="24288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6" descr="http://im8-tub-ru.yandex.net/i?id=209533087-54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00" y="1714500"/>
            <a:ext cx="24765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 descr="http://im7-tub-ru.yandex.net/i?id=97377344-07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75" y="1571625"/>
            <a:ext cx="321468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Прямоугольник 6"/>
          <p:cNvSpPr>
            <a:spLocks noChangeArrowheads="1"/>
          </p:cNvSpPr>
          <p:nvPr/>
        </p:nvSpPr>
        <p:spPr bwMode="auto">
          <a:xfrm>
            <a:off x="714375" y="357188"/>
            <a:ext cx="78581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9900"/>
                </a:solidFill>
                <a:latin typeface="Century" pitchFamily="18" charset="0"/>
              </a:rPr>
              <a:t>Еще один мини-цикл внутри "Детского альбома". Его условно можно охарактеризовать как сказочно-мечтательный мир маленького человека («Баба Яга», «Нянины сказки», «Сладкая грёза»).</a:t>
            </a:r>
          </a:p>
        </p:txBody>
      </p:sp>
      <p:sp>
        <p:nvSpPr>
          <p:cNvPr id="27654" name="Прямоугольник 7"/>
          <p:cNvSpPr>
            <a:spLocks noChangeArrowheads="1"/>
          </p:cNvSpPr>
          <p:nvPr/>
        </p:nvSpPr>
        <p:spPr bwMode="auto">
          <a:xfrm>
            <a:off x="2214563" y="3714750"/>
            <a:ext cx="4651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9900"/>
                </a:solidFill>
                <a:latin typeface="Century" pitchFamily="18" charset="0"/>
              </a:rPr>
              <a:t>Завершается сборник пьесой "В церкви"</a:t>
            </a:r>
          </a:p>
        </p:txBody>
      </p:sp>
      <p:pic>
        <p:nvPicPr>
          <p:cNvPr id="27655" name="Picture 6" descr="http://im3-tub-ru.yandex.net/i?id=132631776-58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00250" y="4143375"/>
            <a:ext cx="4929188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Лента лицом вверх 8"/>
          <p:cNvSpPr/>
          <p:nvPr/>
        </p:nvSpPr>
        <p:spPr>
          <a:xfrm>
            <a:off x="1143000" y="357188"/>
            <a:ext cx="6929438" cy="1643062"/>
          </a:xfrm>
          <a:prstGeom prst="ribbon2">
            <a:avLst>
              <a:gd name="adj1" fmla="val 20269"/>
              <a:gd name="adj2" fmla="val 747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675" name="Прямоугольник 4"/>
          <p:cNvSpPr>
            <a:spLocks noChangeArrowheads="1"/>
          </p:cNvSpPr>
          <p:nvPr/>
        </p:nvSpPr>
        <p:spPr bwMode="auto">
          <a:xfrm>
            <a:off x="2143125" y="357188"/>
            <a:ext cx="46434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009900"/>
                </a:solidFill>
                <a:latin typeface="Century" pitchFamily="18" charset="0"/>
                <a:ea typeface="Calibri" pitchFamily="34" charset="0"/>
                <a:cs typeface="Times New Roman" pitchFamily="18" charset="0"/>
              </a:rPr>
              <a:t>Музыковеды  приходят к выводу о том, что создавая этот цикл, кроме обогащения детского репертуара разнообразными по содержанию пьесами, Чайковский параллельно развивал два сюжета:</a:t>
            </a:r>
            <a:endParaRPr lang="ru-RU" sz="16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428625" y="2071688"/>
            <a:ext cx="4143375" cy="164306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9900"/>
                </a:solidFill>
                <a:latin typeface="Century" pitchFamily="18" charset="0"/>
                <a:ea typeface="Calibri" pitchFamily="34" charset="0"/>
                <a:cs typeface="Times New Roman" pitchFamily="18" charset="0"/>
              </a:rPr>
              <a:t>Первый явно отражает жизнь ребенка на протяжении одного дня</a:t>
            </a:r>
            <a:endParaRPr lang="ru-RU" dirty="0"/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3286125" y="3857625"/>
            <a:ext cx="4429125" cy="1571625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9900"/>
                </a:solidFill>
                <a:latin typeface="Century" pitchFamily="18" charset="0"/>
                <a:ea typeface="Calibri" pitchFamily="34" charset="0"/>
                <a:cs typeface="Times New Roman" pitchFamily="18" charset="0"/>
              </a:rPr>
              <a:t>Второй, скорее скрытый сюжет, символизирует жизнь человека от рождения до ухода</a:t>
            </a:r>
            <a:endParaRPr lang="ru-RU" dirty="0"/>
          </a:p>
        </p:txBody>
      </p:sp>
      <p:pic>
        <p:nvPicPr>
          <p:cNvPr id="28678" name="Picture 2" descr="C:\Documents and Settings\Admin\Рабочий стол\Чайковский Детский альбом\kami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88" y="3643313"/>
            <a:ext cx="2071687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7" descr="сканирование00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0" y="2000250"/>
            <a:ext cx="228600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Багетная рамка 15"/>
          <p:cNvSpPr/>
          <p:nvPr/>
        </p:nvSpPr>
        <p:spPr>
          <a:xfrm>
            <a:off x="785813" y="5429250"/>
            <a:ext cx="7215187" cy="71437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681" name="Прямоугольник 14"/>
          <p:cNvSpPr>
            <a:spLocks noChangeArrowheads="1"/>
          </p:cNvSpPr>
          <p:nvPr/>
        </p:nvSpPr>
        <p:spPr bwMode="auto">
          <a:xfrm>
            <a:off x="1214438" y="5429250"/>
            <a:ext cx="62150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9900"/>
                </a:solidFill>
                <a:latin typeface="Century" pitchFamily="18" charset="0"/>
                <a:ea typeface="Calibri" pitchFamily="34" charset="0"/>
                <a:cs typeface="Times New Roman" pitchFamily="18" charset="0"/>
              </a:rPr>
              <a:t>Детский альбом» – это цельное произведение, цикл, обладающий определенной программой.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2" descr="http://im8-tub-ru.yandex.net/i?id=21461354-23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715685">
            <a:off x="619125" y="196850"/>
            <a:ext cx="1357313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785813" y="963613"/>
            <a:ext cx="8072437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 algn="ctr"/>
            <a:r>
              <a:rPr lang="ru-RU" sz="2000" b="1" u="sng">
                <a:solidFill>
                  <a:srgbClr val="009900"/>
                </a:solidFill>
                <a:latin typeface="Century" pitchFamily="18" charset="0"/>
                <a:cs typeface="Times New Roman" pitchFamily="18" charset="0"/>
              </a:rPr>
              <a:t>4.Заключение.</a:t>
            </a:r>
          </a:p>
          <a:p>
            <a:pPr indent="342900" algn="ctr"/>
            <a:endParaRPr lang="ru-RU" sz="2000" b="1" u="sng">
              <a:solidFill>
                <a:srgbClr val="009900"/>
              </a:solidFill>
              <a:latin typeface="Century" pitchFamily="18" charset="0"/>
            </a:endParaRPr>
          </a:p>
          <a:p>
            <a:pPr indent="342900" eaLnBrk="0" hangingPunct="0"/>
            <a:r>
              <a:rPr lang="ru-RU" sz="2000">
                <a:solidFill>
                  <a:srgbClr val="002060"/>
                </a:solidFill>
                <a:latin typeface="Century" pitchFamily="18" charset="0"/>
                <a:ea typeface="Calibri" pitchFamily="34" charset="0"/>
                <a:cs typeface="Times New Roman" pitchFamily="18" charset="0"/>
              </a:rPr>
              <a:t>		</a:t>
            </a:r>
            <a:r>
              <a:rPr lang="ru-RU" sz="2000" b="1" i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Изучив литературные материалы о жизни и 		творчестве композитора, историю создания 			«Детского альбома», выявив выразительные образы в пьесах, созвучные эмоциональному состоянию детей, я сделала такой вывод: Чайковский создавал музыку для детей, потому что:</a:t>
            </a:r>
            <a:endParaRPr lang="ru-RU" sz="2000" b="1" i="1">
              <a:solidFill>
                <a:srgbClr val="002060"/>
              </a:solidFill>
              <a:latin typeface="Calibri" pitchFamily="34" charset="0"/>
            </a:endParaRPr>
          </a:p>
          <a:p>
            <a:pPr indent="342900" eaLnBrk="0" hangingPunct="0">
              <a:buFontTx/>
              <a:buChar char="•"/>
            </a:pPr>
            <a:r>
              <a:rPr lang="ru-RU" sz="2000" b="1" i="1">
                <a:solidFill>
                  <a:srgbClr val="002060"/>
                </a:solidFill>
                <a:latin typeface="Calibri" pitchFamily="34" charset="0"/>
              </a:rPr>
              <a:t>Очень любил детей. </a:t>
            </a:r>
          </a:p>
          <a:p>
            <a:pPr indent="342900" eaLnBrk="0" hangingPunct="0">
              <a:buFontTx/>
              <a:buChar char="•"/>
            </a:pPr>
            <a:r>
              <a:rPr lang="ru-RU" sz="2000" b="1" i="1">
                <a:solidFill>
                  <a:srgbClr val="002060"/>
                </a:solidFill>
                <a:latin typeface="Calibri" pitchFamily="34" charset="0"/>
              </a:rPr>
              <a:t>Чутко и тонко понимал детей, вникал в мир их детских игр, танцев, фантазий и грёз.  </a:t>
            </a:r>
          </a:p>
          <a:p>
            <a:pPr indent="342900" eaLnBrk="0" hangingPunct="0">
              <a:buFontTx/>
              <a:buChar char="•"/>
            </a:pPr>
            <a:r>
              <a:rPr lang="ru-RU" sz="2000" b="1" i="1">
                <a:solidFill>
                  <a:srgbClr val="002060"/>
                </a:solidFill>
                <a:latin typeface="Calibri" pitchFamily="34" charset="0"/>
              </a:rPr>
              <a:t>Хотел обогатить детский репертуар разнообразными по содержанию пьесами. </a:t>
            </a:r>
          </a:p>
          <a:p>
            <a:pPr indent="342900" eaLnBrk="0" hangingPunct="0">
              <a:buFontTx/>
              <a:buChar char="•"/>
            </a:pPr>
            <a:r>
              <a:rPr lang="ru-RU" sz="2000" b="1" i="1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Хотел создать произведение в какой-то степени автобиографичное, отразив в нем самого себя. </a:t>
            </a:r>
            <a:endParaRPr lang="ru-RU" sz="2000" b="1" i="1">
              <a:solidFill>
                <a:srgbClr val="002060"/>
              </a:solidFill>
              <a:latin typeface="Calibri" pitchFamily="34" charset="0"/>
            </a:endParaRPr>
          </a:p>
          <a:p>
            <a:pPr indent="342900" eaLnBrk="0" hangingPunct="0"/>
            <a:endParaRPr lang="ru-RU" sz="2000" b="1" i="1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pPr indent="342900" eaLnBrk="0" hangingPunct="0"/>
            <a:endParaRPr lang="ru-RU" sz="2000" b="1" i="1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1428750" y="2000250"/>
            <a:ext cx="642937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>
                <a:solidFill>
                  <a:srgbClr val="009900"/>
                </a:solidFill>
                <a:latin typeface="Century" pitchFamily="18" charset="0"/>
                <a:ea typeface="Calibri" pitchFamily="34" charset="0"/>
                <a:cs typeface="Times New Roman" pitchFamily="18" charset="0"/>
              </a:rPr>
              <a:t>«Музыка является самым чудодейственным, самым тонким средством привлечения к добру, красоте, человечности…  Жизнь детей без музыки невозможна, как невозможна без игры и без сказки...»  (В.А.Сухомлинский).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1"/>
          <p:cNvSpPr>
            <a:spLocks noChangeArrowheads="1"/>
          </p:cNvSpPr>
          <p:nvPr/>
        </p:nvSpPr>
        <p:spPr bwMode="auto">
          <a:xfrm>
            <a:off x="714375" y="571500"/>
            <a:ext cx="7929563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chemeClr val="tx1"/>
              </a:buClr>
            </a:pPr>
            <a:r>
              <a:rPr lang="ru-RU" sz="2800" b="1">
                <a:solidFill>
                  <a:srgbClr val="009900"/>
                </a:solidFill>
                <a:latin typeface="Century" pitchFamily="18" charset="0"/>
              </a:rPr>
              <a:t>Цель:</a:t>
            </a:r>
          </a:p>
          <a:p>
            <a:pPr>
              <a:buClr>
                <a:schemeClr val="tx1"/>
              </a:buClr>
            </a:pPr>
            <a:r>
              <a:rPr lang="ru-RU" sz="2800" b="1">
                <a:solidFill>
                  <a:srgbClr val="009900"/>
                </a:solidFill>
                <a:latin typeface="Arial Black" pitchFamily="34" charset="0"/>
              </a:rPr>
              <a:t>            </a:t>
            </a:r>
            <a:r>
              <a:rPr lang="ru-RU" sz="2800">
                <a:solidFill>
                  <a:srgbClr val="262673"/>
                </a:solidFill>
                <a:latin typeface="Century" pitchFamily="18" charset="0"/>
              </a:rPr>
              <a:t>Узнать: почему П.И. Чайковский  		     создавал музыку для детей.</a:t>
            </a:r>
          </a:p>
          <a:p>
            <a:pPr>
              <a:buClr>
                <a:schemeClr val="tx1"/>
              </a:buClr>
            </a:pPr>
            <a:endParaRPr lang="ru-RU" sz="2800">
              <a:solidFill>
                <a:srgbClr val="000000"/>
              </a:solidFill>
              <a:latin typeface="Century" pitchFamily="18" charset="0"/>
            </a:endParaRPr>
          </a:p>
          <a:p>
            <a:pPr algn="ctr">
              <a:buClr>
                <a:schemeClr val="tx1"/>
              </a:buClr>
            </a:pPr>
            <a:endParaRPr lang="ru-RU" sz="2800">
              <a:solidFill>
                <a:srgbClr val="FFFF00"/>
              </a:solidFill>
              <a:latin typeface="Arial Black" pitchFamily="34" charset="0"/>
            </a:endParaRPr>
          </a:p>
          <a:p>
            <a:pPr>
              <a:buClr>
                <a:schemeClr val="tx1"/>
              </a:buClr>
            </a:pPr>
            <a:endParaRPr lang="ru-RU" sz="3200" b="1">
              <a:solidFill>
                <a:srgbClr val="FFFF00"/>
              </a:solidFill>
              <a:latin typeface="Monotype Corsiva" pitchFamily="66" charset="0"/>
            </a:endParaRPr>
          </a:p>
          <a:p>
            <a:pPr algn="ctr">
              <a:buClr>
                <a:schemeClr val="tx1"/>
              </a:buClr>
            </a:pPr>
            <a:endParaRPr lang="ru-RU" sz="3200">
              <a:latin typeface="Monotype Corsiva" pitchFamily="66" charset="0"/>
            </a:endParaRPr>
          </a:p>
        </p:txBody>
      </p:sp>
      <p:sp>
        <p:nvSpPr>
          <p:cNvPr id="15363" name="Прямоугольник 2"/>
          <p:cNvSpPr>
            <a:spLocks noChangeArrowheads="1"/>
          </p:cNvSpPr>
          <p:nvPr/>
        </p:nvSpPr>
        <p:spPr bwMode="auto">
          <a:xfrm>
            <a:off x="428625" y="2000250"/>
            <a:ext cx="8215313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buClr>
                <a:schemeClr val="tx1"/>
              </a:buClr>
            </a:pPr>
            <a:r>
              <a:rPr lang="ru-RU" sz="2800" b="1">
                <a:solidFill>
                  <a:srgbClr val="009900"/>
                </a:solidFill>
                <a:latin typeface="Century" pitchFamily="18" charset="0"/>
              </a:rPr>
              <a:t>Задачи:</a:t>
            </a:r>
          </a:p>
        </p:txBody>
      </p:sp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428625" y="2428875"/>
            <a:ext cx="8429625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262673"/>
                </a:solidFill>
                <a:latin typeface="Century" pitchFamily="18" charset="0"/>
              </a:rPr>
              <a:t>- Изучить литературные источники по теме.</a:t>
            </a:r>
          </a:p>
          <a:p>
            <a:pPr eaLnBrk="0" hangingPunct="0">
              <a:buFontTx/>
              <a:buChar char="-"/>
            </a:pPr>
            <a:r>
              <a:rPr lang="ru-RU" sz="2400">
                <a:solidFill>
                  <a:srgbClr val="262673"/>
                </a:solidFill>
                <a:latin typeface="Century" pitchFamily="18" charset="0"/>
              </a:rPr>
              <a:t>Дать общую характеристику творчеству </a:t>
            </a:r>
          </a:p>
          <a:p>
            <a:pPr eaLnBrk="0" hangingPunct="0"/>
            <a:r>
              <a:rPr lang="ru-RU" sz="2400">
                <a:solidFill>
                  <a:srgbClr val="262673"/>
                </a:solidFill>
                <a:latin typeface="Century" pitchFamily="18" charset="0"/>
              </a:rPr>
              <a:t>П.И. Чайковскому.</a:t>
            </a:r>
          </a:p>
          <a:p>
            <a:pPr eaLnBrk="0" hangingPunct="0">
              <a:buFontTx/>
              <a:buChar char="-"/>
            </a:pPr>
            <a:r>
              <a:rPr lang="ru-RU" sz="2400">
                <a:solidFill>
                  <a:srgbClr val="262673"/>
                </a:solidFill>
                <a:latin typeface="Century" pitchFamily="18" charset="0"/>
              </a:rPr>
              <a:t>Проследить историю создания «Детского альбома» </a:t>
            </a:r>
          </a:p>
          <a:p>
            <a:pPr eaLnBrk="0" hangingPunct="0"/>
            <a:r>
              <a:rPr lang="ru-RU" sz="2400">
                <a:solidFill>
                  <a:srgbClr val="262673"/>
                </a:solidFill>
                <a:latin typeface="Century" pitchFamily="18" charset="0"/>
              </a:rPr>
              <a:t>П.И. Чайковского.</a:t>
            </a:r>
          </a:p>
          <a:p>
            <a:pPr eaLnBrk="0" hangingPunct="0"/>
            <a:r>
              <a:rPr lang="ru-RU" sz="2400">
                <a:solidFill>
                  <a:srgbClr val="262673"/>
                </a:solidFill>
                <a:latin typeface="Century" pitchFamily="18" charset="0"/>
              </a:rPr>
              <a:t>- Показать особенности детской музыки в творчестве П.И. Чайковского.</a:t>
            </a:r>
          </a:p>
          <a:p>
            <a:pPr eaLnBrk="0" hangingPunct="0">
              <a:buFontTx/>
              <a:buChar char="-"/>
            </a:pPr>
            <a:r>
              <a:rPr lang="ru-RU" sz="2400">
                <a:solidFill>
                  <a:srgbClr val="262673"/>
                </a:solidFill>
                <a:latin typeface="Century" pitchFamily="18" charset="0"/>
              </a:rPr>
              <a:t>Раскрыть значение музыки для детей в творчестве </a:t>
            </a:r>
          </a:p>
          <a:p>
            <a:pPr eaLnBrk="0" hangingPunct="0"/>
            <a:r>
              <a:rPr lang="ru-RU" sz="2400">
                <a:solidFill>
                  <a:srgbClr val="262673"/>
                </a:solidFill>
                <a:latin typeface="Century" pitchFamily="18" charset="0"/>
              </a:rPr>
              <a:t>П.И. Чайковского.</a:t>
            </a:r>
          </a:p>
          <a:p>
            <a:pPr eaLnBrk="0" hangingPunct="0"/>
            <a:r>
              <a:rPr lang="ru-RU" sz="2400">
                <a:solidFill>
                  <a:srgbClr val="262673"/>
                </a:solidFill>
                <a:latin typeface="Century" pitchFamily="18" charset="0"/>
              </a:rPr>
              <a:t>- Научиться анализировать музыкальные произведения.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3170238" y="623888"/>
            <a:ext cx="30448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009900"/>
                </a:solidFill>
                <a:latin typeface="Century" pitchFamily="18" charset="0"/>
                <a:ea typeface="Calibri" pitchFamily="34" charset="0"/>
                <a:cs typeface="Times New Roman" pitchFamily="18" charset="0"/>
              </a:rPr>
              <a:t>Гипотеза: </a:t>
            </a:r>
            <a:endParaRPr lang="ru-RU" sz="4000">
              <a:solidFill>
                <a:srgbClr val="0099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6387" name="Rectangle 1"/>
          <p:cNvSpPr>
            <a:spLocks noChangeArrowheads="1"/>
          </p:cNvSpPr>
          <p:nvPr/>
        </p:nvSpPr>
        <p:spPr bwMode="auto">
          <a:xfrm>
            <a:off x="357188" y="2000250"/>
            <a:ext cx="85725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>
                <a:solidFill>
                  <a:srgbClr val="262673"/>
                </a:solidFill>
                <a:latin typeface="Century" pitchFamily="18" charset="0"/>
                <a:ea typeface="Calibri" pitchFamily="34" charset="0"/>
                <a:cs typeface="Times New Roman" pitchFamily="18" charset="0"/>
              </a:rPr>
              <a:t>П.И. Чайковский сочинял музыку для детей, потому что очень любил детей, чутко, тонко понимал душу ребенка, его  чувства, эмоции, настроения; хотел обогатить детский репертуар разнообразной музыкой.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Прямоугольник 3"/>
          <p:cNvSpPr>
            <a:spLocks noChangeArrowheads="1"/>
          </p:cNvSpPr>
          <p:nvPr/>
        </p:nvSpPr>
        <p:spPr bwMode="auto">
          <a:xfrm>
            <a:off x="2286000" y="428625"/>
            <a:ext cx="4865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u="sng">
                <a:solidFill>
                  <a:srgbClr val="009900"/>
                </a:solidFill>
              </a:rPr>
              <a:t>1. Жизнь и творчество П.И. Чайковского.</a:t>
            </a:r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372225" y="908050"/>
          <a:ext cx="2351088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Точечный рисунок" r:id="rId4" imgW="1771429" imgH="1971950" progId="PBrush">
                  <p:embed/>
                </p:oleObj>
              </mc:Choice>
              <mc:Fallback>
                <p:oleObj name="Точечный рисунок" r:id="rId4" imgW="1771429" imgH="1971950" progId="PBrush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25" y="908050"/>
                        <a:ext cx="2351088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1188" y="3789363"/>
            <a:ext cx="2151062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6443663" y="3500438"/>
          <a:ext cx="2354262" cy="2503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Точечный рисунок" r:id="rId7" imgW="1771429" imgH="1971950" progId="PBrush">
                  <p:embed/>
                </p:oleObj>
              </mc:Choice>
              <mc:Fallback>
                <p:oleObj name="Точечный рисунок" r:id="rId7" imgW="1771429" imgH="1971950" progId="PBrush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3663" y="3500438"/>
                        <a:ext cx="2354262" cy="2503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4" name="Picture 7" descr="C:\Documents and Settings\Ирина\Рабочий стол\для статьи\фото\5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79388" y="836613"/>
            <a:ext cx="3168650" cy="293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3500438" y="1357313"/>
            <a:ext cx="2286000" cy="500062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1400" b="1" dirty="0">
                <a:solidFill>
                  <a:srgbClr val="009900"/>
                </a:solidFill>
                <a:latin typeface="Century" pitchFamily="18" charset="0"/>
                <a:cs typeface="+mn-cs"/>
              </a:rPr>
              <a:t>(1840-1865)</a:t>
            </a:r>
            <a:r>
              <a:rPr lang="ru-RU" sz="1400" b="1" dirty="0">
                <a:solidFill>
                  <a:srgbClr val="009900"/>
                </a:solidFill>
                <a:cs typeface="+mn-cs"/>
              </a:rPr>
              <a:t> </a:t>
            </a:r>
            <a:r>
              <a:rPr lang="ru-RU" sz="1400" b="1" kern="0" dirty="0">
                <a:solidFill>
                  <a:srgbClr val="009900"/>
                </a:solidFill>
                <a:latin typeface="Century" pitchFamily="18" charset="0"/>
                <a:ea typeface="+mj-ea"/>
                <a:cs typeface="+mj-cs"/>
              </a:rPr>
              <a:t>Семья. Начало музыкальной карьеры.</a:t>
            </a: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250825" y="6092825"/>
            <a:ext cx="2643188" cy="3905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1600" b="1" dirty="0">
                <a:solidFill>
                  <a:srgbClr val="009900"/>
                </a:solidFill>
                <a:latin typeface="Century" pitchFamily="18" charset="0"/>
                <a:cs typeface="+mn-cs"/>
              </a:rPr>
              <a:t>(</a:t>
            </a:r>
            <a:r>
              <a:rPr lang="ru-RU" sz="1400" b="1" dirty="0">
                <a:solidFill>
                  <a:srgbClr val="009900"/>
                </a:solidFill>
                <a:latin typeface="Century" pitchFamily="18" charset="0"/>
                <a:cs typeface="+mn-cs"/>
              </a:rPr>
              <a:t>1866-1878) </a:t>
            </a:r>
            <a:r>
              <a:rPr lang="ru-RU" sz="1400" b="1" kern="0" dirty="0">
                <a:solidFill>
                  <a:srgbClr val="009900"/>
                </a:solidFill>
                <a:latin typeface="Century" pitchFamily="18" charset="0"/>
                <a:ea typeface="+mj-ea"/>
                <a:cs typeface="+mj-cs"/>
              </a:rPr>
              <a:t>В Московской консерватории.</a:t>
            </a: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3203575" y="6021388"/>
            <a:ext cx="2928938" cy="4286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1400" b="1" kern="0" dirty="0">
                <a:solidFill>
                  <a:srgbClr val="009900"/>
                </a:solidFill>
                <a:latin typeface="Century" pitchFamily="18" charset="0"/>
                <a:ea typeface="+mj-ea"/>
                <a:cs typeface="+mj-cs"/>
              </a:rPr>
              <a:t>(1880-1890 )Годы странствий. Жизнь в Подмосковье.</a:t>
            </a:r>
          </a:p>
        </p:txBody>
      </p:sp>
      <p:sp>
        <p:nvSpPr>
          <p:cNvPr id="25" name="Rectangle 2"/>
          <p:cNvSpPr txBox="1">
            <a:spLocks noChangeArrowheads="1"/>
          </p:cNvSpPr>
          <p:nvPr/>
        </p:nvSpPr>
        <p:spPr>
          <a:xfrm>
            <a:off x="6286500" y="6021388"/>
            <a:ext cx="2857500" cy="4286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1400" b="1" kern="0" dirty="0">
                <a:solidFill>
                  <a:srgbClr val="009900"/>
                </a:solidFill>
                <a:latin typeface="Century" pitchFamily="18" charset="0"/>
                <a:ea typeface="+mj-ea"/>
                <a:cs typeface="+mj-cs"/>
              </a:rPr>
              <a:t>(1890-1893)Последние годы жизни.</a:t>
            </a:r>
          </a:p>
        </p:txBody>
      </p:sp>
      <p:pic>
        <p:nvPicPr>
          <p:cNvPr id="1039" name="Picture 1" descr="C:\Documents and Settings\Admin\Рабочий стол\Чайковский Детский альбом\ch-841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63938" y="2708275"/>
            <a:ext cx="2624137" cy="314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2" descr="http://im8-tub-ru.yandex.net/i?id=21461354-23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715685">
            <a:off x="619125" y="196850"/>
            <a:ext cx="1357313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28750" y="785813"/>
            <a:ext cx="7000875" cy="50673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          Детская тема проходит сквозной    	линией через все творчество 	Чайковского. Об этом свидетельствует даже простое перечисление произведений, которые условно можно разбить на две группы.</a:t>
            </a:r>
          </a:p>
          <a:p>
            <a:pPr algn="l" eaLnBrk="1" hangingPunct="1"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Первая – детский педагогический репертуар («Детский альбом», 12 пьес трудности, «Хор насекомых и цветов»).</a:t>
            </a:r>
          </a:p>
          <a:p>
            <a:pPr algn="l" eaLnBrk="1" hangingPunct="1"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Вторая – произведения, которые могут быть адресованы детскому восприятию; в них, как правило, использованы сказочные образы и сюжеты (Детские песни, балеты «Щелкунчик», «Спящая красавица»).</a:t>
            </a:r>
          </a:p>
          <a:p>
            <a:pPr algn="l" eaLnBrk="1" hangingPunct="1">
              <a:defRPr/>
            </a:pPr>
            <a:endParaRPr lang="ru-RU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 descr="C:\Documents and Settings\Admin\Рабочий стол\Чайковский Детский альбом\detsky_albu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857250"/>
            <a:ext cx="2428875" cy="299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2" descr="C:\Documents and Settings\Admin\Рабочий стол\Чайковский Детский альбом\Рисунок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325" y="908050"/>
            <a:ext cx="257175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одзаголовок 3"/>
          <p:cNvSpPr txBox="1">
            <a:spLocks/>
          </p:cNvSpPr>
          <p:nvPr/>
        </p:nvSpPr>
        <p:spPr>
          <a:xfrm>
            <a:off x="1714500" y="428625"/>
            <a:ext cx="6400800" cy="64293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400" u="sng" kern="0" dirty="0">
                <a:solidFill>
                  <a:srgbClr val="009900"/>
                </a:solidFill>
                <a:latin typeface="Century" pitchFamily="18" charset="0"/>
                <a:cs typeface="+mn-cs"/>
              </a:rPr>
              <a:t>2. История создания «Детского альбома».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ru-RU" sz="3200" kern="0" dirty="0">
              <a:latin typeface="+mn-lt"/>
              <a:cs typeface="+mn-cs"/>
            </a:endParaRPr>
          </a:p>
        </p:txBody>
      </p:sp>
      <p:pic>
        <p:nvPicPr>
          <p:cNvPr id="11" name="Picture 4" descr="сканирование0012"/>
          <p:cNvPicPr>
            <a:picLocks noChangeAspect="1" noChangeArrowheads="1"/>
          </p:cNvPicPr>
          <p:nvPr/>
        </p:nvPicPr>
        <p:blipFill>
          <a:blip r:embed="rId5">
            <a:lum bright="-6000" contrast="6000"/>
          </a:blip>
          <a:srcRect/>
          <a:stretch>
            <a:fillRect/>
          </a:stretch>
        </p:blipFill>
        <p:spPr bwMode="auto">
          <a:xfrm>
            <a:off x="3203575" y="3573463"/>
            <a:ext cx="2709863" cy="2643187"/>
          </a:xfrm>
          <a:prstGeom prst="rect">
            <a:avLst/>
          </a:prstGeom>
          <a:noFill/>
          <a:ln w="9525" cmpd="sng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20486" name="Прямоугольник 11"/>
          <p:cNvSpPr>
            <a:spLocks noChangeArrowheads="1"/>
          </p:cNvSpPr>
          <p:nvPr/>
        </p:nvSpPr>
        <p:spPr bwMode="auto">
          <a:xfrm>
            <a:off x="571500" y="3929063"/>
            <a:ext cx="22860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2060"/>
                </a:solidFill>
                <a:latin typeface="Century" pitchFamily="18" charset="0"/>
                <a:ea typeface="Calibri" pitchFamily="34" charset="0"/>
                <a:cs typeface="Times New Roman" pitchFamily="18" charset="0"/>
              </a:rPr>
              <a:t>Чайковский был первым русским композитором, создавшим для                              детей альбом фортепианных пьес.</a:t>
            </a:r>
            <a:endParaRPr lang="ru-RU" b="1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286500" y="3929063"/>
            <a:ext cx="2500313" cy="2032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kern="0" dirty="0">
                <a:solidFill>
                  <a:srgbClr val="002060"/>
                </a:solidFill>
                <a:latin typeface="Century" pitchFamily="18" charset="0"/>
                <a:cs typeface="+mn-cs"/>
              </a:rPr>
              <a:t>На титульном листе первого издания: "Посвящается Володе Давыдову. Детский альбом. Сборник лёгких пьес для детей". </a:t>
            </a:r>
            <a:endParaRPr lang="ru-RU" b="1" dirty="0">
              <a:solidFill>
                <a:srgbClr val="002060"/>
              </a:solidFill>
              <a:cs typeface="+mn-cs"/>
            </a:endParaRPr>
          </a:p>
        </p:txBody>
      </p:sp>
      <p:sp>
        <p:nvSpPr>
          <p:cNvPr id="20488" name="Прямоугольник 13"/>
          <p:cNvSpPr>
            <a:spLocks noChangeArrowheads="1"/>
          </p:cNvSpPr>
          <p:nvPr/>
        </p:nvSpPr>
        <p:spPr bwMode="auto">
          <a:xfrm>
            <a:off x="3000375" y="1000125"/>
            <a:ext cx="307181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2060"/>
                </a:solidFill>
                <a:latin typeface="Century" pitchFamily="18" charset="0"/>
              </a:rPr>
              <a:t>Эти музыкальные пьесы он сочинил для своего племянника Володи Давыдова, чтобы обучение игре на фортепиано было для него и детей его возраста более интересным.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club-edu.tambov.ru/vjpusk/vjp144/rabot/02/mutter1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25" y="3933825"/>
            <a:ext cx="2714625" cy="2500313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3" name="Подзаголовок 7"/>
          <p:cNvSpPr txBox="1">
            <a:spLocks/>
          </p:cNvSpPr>
          <p:nvPr/>
        </p:nvSpPr>
        <p:spPr bwMode="auto">
          <a:xfrm>
            <a:off x="2357438" y="428625"/>
            <a:ext cx="64008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400" b="1" u="sng" kern="0" dirty="0">
                <a:solidFill>
                  <a:srgbClr val="009900"/>
                </a:solidFill>
                <a:latin typeface="Century" pitchFamily="18" charset="0"/>
                <a:cs typeface="+mn-cs"/>
              </a:rPr>
              <a:t>3. По страницам «Детского альбома».</a:t>
            </a:r>
            <a:endParaRPr lang="ru-RU" sz="2400" b="1" kern="0" dirty="0">
              <a:solidFill>
                <a:srgbClr val="009900"/>
              </a:solidFill>
              <a:latin typeface="Century" pitchFamily="18" charset="0"/>
              <a:cs typeface="+mn-cs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ru-RU" sz="3200" kern="0" dirty="0">
              <a:latin typeface="+mn-lt"/>
              <a:cs typeface="+mn-cs"/>
            </a:endParaRPr>
          </a:p>
        </p:txBody>
      </p:sp>
      <p:sp>
        <p:nvSpPr>
          <p:cNvPr id="21508" name="Rectangle 1"/>
          <p:cNvSpPr>
            <a:spLocks noChangeArrowheads="1"/>
          </p:cNvSpPr>
          <p:nvPr/>
        </p:nvSpPr>
        <p:spPr bwMode="auto">
          <a:xfrm>
            <a:off x="428625" y="4357688"/>
            <a:ext cx="57150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/>
            <a:r>
              <a:rPr lang="ru-RU" b="1">
                <a:solidFill>
                  <a:srgbClr val="262673"/>
                </a:solidFill>
                <a:latin typeface="Century" pitchFamily="18" charset="0"/>
                <a:cs typeface="Times New Roman" pitchFamily="18" charset="0"/>
              </a:rPr>
              <a:t>Всего в цикле 24 пьесы. Может быть потому, что в сутках 24 часа?  А сколько событий, происшествий,  историй происходит   за весь день у ребёнка! Великое множество!</a:t>
            </a:r>
            <a:r>
              <a:rPr lang="ru-RU" b="1">
                <a:solidFill>
                  <a:srgbClr val="262673"/>
                </a:solidFill>
                <a:latin typeface="Century" pitchFamily="18" charset="0"/>
              </a:rPr>
              <a:t> Об этом и рассказывает «Детский альбом» Чайковского.</a:t>
            </a:r>
          </a:p>
          <a:p>
            <a:pPr indent="342900"/>
            <a:r>
              <a:rPr lang="ru-RU" b="1">
                <a:solidFill>
                  <a:srgbClr val="262673"/>
                </a:solidFill>
                <a:latin typeface="Century" pitchFamily="18" charset="0"/>
              </a:rPr>
              <a:t>В сборнике просматривается несколько</a:t>
            </a:r>
          </a:p>
          <a:p>
            <a:pPr indent="342900"/>
            <a:r>
              <a:rPr lang="ru-RU" b="1">
                <a:solidFill>
                  <a:srgbClr val="262673"/>
                </a:solidFill>
                <a:latin typeface="Century" pitchFamily="18" charset="0"/>
              </a:rPr>
              <a:t> мини-циклов.</a:t>
            </a:r>
          </a:p>
        </p:txBody>
      </p:sp>
      <p:pic>
        <p:nvPicPr>
          <p:cNvPr id="5" name="Picture 4" descr="сканирование000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836613"/>
            <a:ext cx="2786063" cy="2928937"/>
          </a:xfrm>
          <a:prstGeom prst="rect">
            <a:avLst/>
          </a:prstGeom>
          <a:noFill/>
          <a:ln w="9525" cmpd="sng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429000" y="928688"/>
            <a:ext cx="5143500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Century" pitchFamily="18" charset="0"/>
                <a:ea typeface="Calibri" pitchFamily="34" charset="0"/>
                <a:cs typeface="Times New Roman" pitchFamily="18" charset="0"/>
              </a:rPr>
              <a:t>Детский альбом» был написан летом 1878 года. Это маленькие музыкальные картинки о жизни детей, которые 	жили давно. Тогда не было ни электричества, ни радио, ни телевизора. Ездили люди не в машинах, а на лошадях и в каретах. Мальчики играли не с машинками, а с деревянными лошадками на колёсиках, но девочкам, также как и сейчас, дарили красивых кукол в длинных бальных платьях.</a:t>
            </a:r>
            <a:endParaRPr lang="ru-RU" b="1" dirty="0"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881607">
            <a:off x="539750" y="908050"/>
            <a:ext cx="2238375" cy="304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D:\Мамино\2008-2009\Открытый урок  Чайковский\для презентации о Чайковском\1\Зимнее утро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4528" y="336528"/>
            <a:ext cx="2643206" cy="364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6" descr="D:\Мамино\2008-2009\Открытый урок  Чайковский\для презентации о Чайковском\1\мам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81273">
            <a:off x="6156325" y="908050"/>
            <a:ext cx="2395538" cy="302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Прямоугольник 7"/>
          <p:cNvSpPr>
            <a:spLocks noChangeArrowheads="1"/>
          </p:cNvSpPr>
          <p:nvPr/>
        </p:nvSpPr>
        <p:spPr bwMode="auto">
          <a:xfrm>
            <a:off x="1500188" y="4071938"/>
            <a:ext cx="5929312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9900"/>
                </a:solidFill>
                <a:latin typeface="Century" pitchFamily="18" charset="0"/>
              </a:rPr>
              <a:t>Первая сюжетная линия  связана с пробуждением ребенка и началом дня - "Утренняя молитва", "Зимнее утро", "Мама».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ыкальный желто-зеленый 004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Музыкальный желто-зеленый 004</Template>
  <TotalTime>10415576</TotalTime>
  <Words>595</Words>
  <Application>Microsoft Office PowerPoint</Application>
  <PresentationFormat>Экран (4:3)</PresentationFormat>
  <Paragraphs>55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Музыкальный желто-зеленый 004</vt:lpstr>
      <vt:lpstr>Точечный рисунок</vt:lpstr>
      <vt:lpstr>   «Детский альбом»      П.И. Чайковского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Мир детей глазами  П.И. Чайковского</dc:title>
  <dc:creator>Ирина</dc:creator>
  <cp:lastModifiedBy>Елена</cp:lastModifiedBy>
  <cp:revision>68</cp:revision>
  <dcterms:created xsi:type="dcterms:W3CDTF">2003-03-20T21:38:01Z</dcterms:created>
  <dcterms:modified xsi:type="dcterms:W3CDTF">2015-10-16T06:27:06Z</dcterms:modified>
</cp:coreProperties>
</file>