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EDCF3-88AC-4DB8-8AD5-F117C11DBE2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73ACF-AE43-4398-AB62-8FDF6A9C6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EDCF3-88AC-4DB8-8AD5-F117C11DBE2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73ACF-AE43-4398-AB62-8FDF6A9C6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EDCF3-88AC-4DB8-8AD5-F117C11DBE2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73ACF-AE43-4398-AB62-8FDF6A9C6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EDCF3-88AC-4DB8-8AD5-F117C11DBE2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73ACF-AE43-4398-AB62-8FDF6A9C6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EDCF3-88AC-4DB8-8AD5-F117C11DBE2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73ACF-AE43-4398-AB62-8FDF6A9C6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EDCF3-88AC-4DB8-8AD5-F117C11DBE2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73ACF-AE43-4398-AB62-8FDF6A9C6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EDCF3-88AC-4DB8-8AD5-F117C11DBE2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73ACF-AE43-4398-AB62-8FDF6A9C6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EDCF3-88AC-4DB8-8AD5-F117C11DBE2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73ACF-AE43-4398-AB62-8FDF6A9C6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EDCF3-88AC-4DB8-8AD5-F117C11DBE2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73ACF-AE43-4398-AB62-8FDF6A9C6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EDCF3-88AC-4DB8-8AD5-F117C11DBE2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73ACF-AE43-4398-AB62-8FDF6A9C6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EDCF3-88AC-4DB8-8AD5-F117C11DBE2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73ACF-AE43-4398-AB62-8FDF6A9C6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9EDCF3-88AC-4DB8-8AD5-F117C11DBE2C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6573ACF-AE43-4398-AB62-8FDF6A9C6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dirty="0" smtClean="0"/>
              <a:t>Дистрофии у детей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40229" y="4286256"/>
            <a:ext cx="5391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/>
              <a:t>Составитель: </a:t>
            </a:r>
            <a:r>
              <a:rPr lang="ru-RU" dirty="0" smtClean="0"/>
              <a:t>преподаватель </a:t>
            </a:r>
            <a:r>
              <a:rPr lang="ru-RU" dirty="0" smtClean="0"/>
              <a:t>Г</a:t>
            </a:r>
            <a:r>
              <a:rPr lang="ru-RU" dirty="0" smtClean="0"/>
              <a:t>БОУ СПО МУ 30</a:t>
            </a:r>
          </a:p>
          <a:p>
            <a:pPr algn="r"/>
            <a:r>
              <a:rPr lang="ru-RU" dirty="0" smtClean="0"/>
              <a:t>Веселова Е.М.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Лечение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Гипотрофия </a:t>
            </a:r>
            <a:r>
              <a:rPr lang="en-US" u="sng" dirty="0" smtClean="0"/>
              <a:t>I </a:t>
            </a:r>
            <a:r>
              <a:rPr lang="ru-RU" u="sng" dirty="0" smtClean="0"/>
              <a:t>степени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Режим соответствующий возрасту ребенка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Диета с учетом возрастной нормы (количества и качества)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err="1" smtClean="0"/>
              <a:t>Ферментотерапия</a:t>
            </a:r>
            <a:endParaRPr lang="ru-RU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Витаминотерапия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Физиотерапия (УФО, лечебные ванны, массаж, ЛФК)</a:t>
            </a:r>
          </a:p>
          <a:p>
            <a:pPr marL="514350" indent="-514350">
              <a:buNone/>
            </a:pPr>
            <a:r>
              <a:rPr lang="ru-RU" sz="2000" dirty="0" smtClean="0"/>
              <a:t>       Обычно проводится на дому под наблюдением врача или медсестры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ru-RU" u="sng" dirty="0" smtClean="0"/>
              <a:t>Гипотрофия </a:t>
            </a:r>
            <a:r>
              <a:rPr lang="en-US" u="sng" dirty="0" smtClean="0"/>
              <a:t>II</a:t>
            </a:r>
            <a:r>
              <a:rPr lang="ru-RU" u="sng" dirty="0" smtClean="0"/>
              <a:t> – </a:t>
            </a:r>
            <a:r>
              <a:rPr lang="en-US" u="sng" dirty="0" smtClean="0"/>
              <a:t>III</a:t>
            </a:r>
            <a:r>
              <a:rPr lang="ru-RU" u="sng" dirty="0" smtClean="0"/>
              <a:t> степени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Максимально щадящий режим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Диетотерапия по принципам двухфазного питания</a:t>
            </a:r>
          </a:p>
          <a:p>
            <a:pPr marL="457200" indent="-457200">
              <a:buNone/>
            </a:pPr>
            <a:r>
              <a:rPr lang="ru-RU" sz="2000" dirty="0" smtClean="0"/>
              <a:t>1-ая фаза– выяснения толерантности (3-5 дней и 7-10 дней)</a:t>
            </a:r>
          </a:p>
          <a:p>
            <a:pPr marL="457200" indent="-457200">
              <a:buNone/>
            </a:pPr>
            <a:r>
              <a:rPr lang="ru-RU" sz="2000" dirty="0" smtClean="0"/>
              <a:t>2-ая фаза– усиленного питания</a:t>
            </a:r>
          </a:p>
          <a:p>
            <a:pPr marL="457200" indent="-457200">
              <a:buNone/>
            </a:pP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В 1-ую фазу: ребенка кормят часто, через 2-2,5 часа, меньшими порциями, грудным молоком или смесями (при 2-ой степени – 2\3 – 1\2 должного объема, при 3-й степени – вначале 20-30 мл на одно кормление) – расчет питания проводится на фактическую массу</a:t>
            </a:r>
          </a:p>
          <a:p>
            <a:pPr marL="457200" indent="-457200">
              <a:buNone/>
            </a:pPr>
            <a:r>
              <a:rPr lang="ru-RU" sz="2000" dirty="0" smtClean="0"/>
              <a:t>Во 2-ую фазу: расчет питания на долженствующую массу, а затем усиленное питание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Сестринский процесс при гипотрофии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Создать комфортные условия для ребенка (Т-24-25 градусов, адекватное питание по назначению врача)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Контроль состояния ребенка (цвет кожи, беспокойство, судороги, срыгивания, рвота)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Учет всех выделений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Контроль массы тела ежедневно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Термометрия 2 раза в сутки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Бережно выполнять все манипуляции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Соблюдать асептику и антисептику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Обучить родителей уходу за ребенком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verweight-babies-630x6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57166"/>
            <a:ext cx="8715415" cy="63055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85992"/>
            <a:ext cx="8229600" cy="1143000"/>
          </a:xfrm>
        </p:spPr>
        <p:txBody>
          <a:bodyPr/>
          <a:lstStyle/>
          <a:p>
            <a:r>
              <a:rPr lang="ru-RU" sz="4800" b="1" dirty="0" err="1" smtClean="0"/>
              <a:t>Паратрофия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00438"/>
            <a:ext cx="8229600" cy="275749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Это хроническое расстройство питания, в основе которого лежит избыток массы тела.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развития ожирения: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Наследственная предрасположенность</a:t>
            </a:r>
          </a:p>
          <a:p>
            <a:r>
              <a:rPr lang="ru-RU" sz="2000" dirty="0" err="1" smtClean="0"/>
              <a:t>Психоэмоциональные</a:t>
            </a:r>
            <a:r>
              <a:rPr lang="ru-RU" sz="2000" dirty="0" smtClean="0"/>
              <a:t> расстройства</a:t>
            </a:r>
          </a:p>
          <a:p>
            <a:r>
              <a:rPr lang="ru-RU" sz="2000" dirty="0" smtClean="0"/>
              <a:t>Н</a:t>
            </a:r>
            <a:r>
              <a:rPr lang="ru-RU" sz="2000" dirty="0" smtClean="0"/>
              <a:t>арушения ЦНС</a:t>
            </a:r>
          </a:p>
          <a:p>
            <a:r>
              <a:rPr lang="ru-RU" sz="2000" dirty="0" smtClean="0"/>
              <a:t>Эндокринные нарушения</a:t>
            </a:r>
          </a:p>
          <a:p>
            <a:r>
              <a:rPr lang="ru-RU" sz="2000" dirty="0" smtClean="0"/>
              <a:t>Избыточное поступление высококалорийной пищи</a:t>
            </a:r>
          </a:p>
          <a:p>
            <a:r>
              <a:rPr lang="ru-RU" sz="2000" dirty="0" smtClean="0"/>
              <a:t>Пищевые привычки и традиции питания в семье</a:t>
            </a:r>
          </a:p>
          <a:p>
            <a:pPr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Ожирение у детей чаще всего возникает на первом году жизни, в возрасте 5-6 лет и в подростковом периоде.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ratrofiya-u-detej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357298"/>
            <a:ext cx="4286248" cy="35004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Клинические признаки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Избыточная масса тела</a:t>
            </a:r>
          </a:p>
          <a:p>
            <a:r>
              <a:rPr lang="ru-RU" sz="2000" dirty="0" smtClean="0"/>
              <a:t>Непропорционально мелкие черты лица</a:t>
            </a:r>
          </a:p>
          <a:p>
            <a:r>
              <a:rPr lang="ru-RU" sz="2000" dirty="0" smtClean="0"/>
              <a:t>Ускоренный костный рост</a:t>
            </a:r>
          </a:p>
          <a:p>
            <a:r>
              <a:rPr lang="ru-RU" sz="2000" dirty="0" smtClean="0"/>
              <a:t>Ложная </a:t>
            </a:r>
            <a:r>
              <a:rPr lang="ru-RU" sz="2000" dirty="0" err="1" smtClean="0"/>
              <a:t>геникомастия</a:t>
            </a:r>
            <a:endParaRPr lang="ru-RU" sz="2000" dirty="0" smtClean="0"/>
          </a:p>
          <a:p>
            <a:r>
              <a:rPr lang="ru-RU" sz="2000" dirty="0" smtClean="0"/>
              <a:t>Отвислый живот, </a:t>
            </a:r>
            <a:r>
              <a:rPr lang="ru-RU" sz="2000" dirty="0" err="1" smtClean="0"/>
              <a:t>стрии</a:t>
            </a:r>
            <a:endParaRPr lang="ru-RU" sz="2000" dirty="0" smtClean="0"/>
          </a:p>
          <a:p>
            <a:r>
              <a:rPr lang="ru-RU" sz="2000" dirty="0" smtClean="0"/>
              <a:t>Наружные половые органы у мальчиков кажутся непропорциональными</a:t>
            </a:r>
          </a:p>
          <a:p>
            <a:r>
              <a:rPr lang="ru-RU" sz="2000" dirty="0" smtClean="0"/>
              <a:t>Пубертатный период может начаться рано</a:t>
            </a:r>
          </a:p>
          <a:p>
            <a:r>
              <a:rPr lang="ru-RU" sz="2000" dirty="0" err="1" smtClean="0"/>
              <a:t>Психоэмоциональные</a:t>
            </a:r>
            <a:r>
              <a:rPr lang="ru-RU" sz="2000" dirty="0" smtClean="0"/>
              <a:t> расстройства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Сбалансированная низкокалорийная диета (калорийность 1100-1300 ккал для детей 10-14 лет; кормить небольшими порциями часто; ограничить мучное и сладкое; обогащение пищи витаминами)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Программа систематических тренировок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Формирование мотивации для похудения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Психологическая поддержка ребенка членами семьи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Использование лекарственных средств для лечения ожирения у детей не рекомендуется.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Прогноз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u="sng" dirty="0" smtClean="0"/>
              <a:t>При гипотрофии: </a:t>
            </a:r>
            <a:r>
              <a:rPr lang="ru-RU" sz="2400" dirty="0" smtClean="0"/>
              <a:t>при своевременно начатом лечении, адекватном уходе и питании, как правило благоприятный.</a:t>
            </a:r>
          </a:p>
          <a:p>
            <a:r>
              <a:rPr lang="ru-RU" sz="2400" u="sng" dirty="0" smtClean="0"/>
              <a:t>При </a:t>
            </a:r>
            <a:r>
              <a:rPr lang="ru-RU" sz="2400" u="sng" dirty="0" err="1" smtClean="0"/>
              <a:t>паратрофии</a:t>
            </a:r>
            <a:r>
              <a:rPr lang="ru-RU" sz="2400" u="sng" dirty="0" smtClean="0"/>
              <a:t>: </a:t>
            </a:r>
            <a:r>
              <a:rPr lang="ru-RU" sz="2400" dirty="0" err="1" smtClean="0"/>
              <a:t>нелеченные</a:t>
            </a:r>
            <a:r>
              <a:rPr lang="ru-RU" sz="2400" dirty="0" smtClean="0"/>
              <a:t> дети с избыточной массой тела во взрослом возрасте имеют предрасположенность к развитию сахарного диабета, гипертонической болезни, сердечной недостаточности и др.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9"/>
            <a:ext cx="8229600" cy="1928825"/>
          </a:xfrm>
        </p:spPr>
        <p:txBody>
          <a:bodyPr/>
          <a:lstStyle/>
          <a:p>
            <a:r>
              <a:rPr lang="ru-RU" u="sng" dirty="0" smtClean="0"/>
              <a:t>Дистрофии</a:t>
            </a:r>
            <a:r>
              <a:rPr lang="ru-RU" dirty="0" smtClean="0"/>
              <a:t> – хронические расстройства питания</a:t>
            </a:r>
          </a:p>
          <a:p>
            <a:pPr algn="ctr">
              <a:buNone/>
            </a:pPr>
            <a:r>
              <a:rPr lang="ru-RU" u="sng" dirty="0" smtClean="0"/>
              <a:t>Виды дистрофии</a:t>
            </a:r>
            <a:endParaRPr lang="ru-RU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2928934"/>
            <a:ext cx="2488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Гипотрофия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857884" y="2928934"/>
            <a:ext cx="25865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 smtClean="0"/>
              <a:t>Паратрофия</a:t>
            </a:r>
            <a:endParaRPr lang="ru-RU" sz="3200" dirty="0"/>
          </a:p>
        </p:txBody>
      </p:sp>
      <p:sp>
        <p:nvSpPr>
          <p:cNvPr id="7" name="Стрелка вниз 6"/>
          <p:cNvSpPr/>
          <p:nvPr/>
        </p:nvSpPr>
        <p:spPr>
          <a:xfrm rot="2582062">
            <a:off x="2770909" y="2451180"/>
            <a:ext cx="500066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9000225">
            <a:off x="5985811" y="2451110"/>
            <a:ext cx="500066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14348" y="3571876"/>
            <a:ext cx="3025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Недостаточное питание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857884" y="3571876"/>
            <a:ext cx="2661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Избыточное питание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Гипотрофия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Хроническое расстройство питания у детей раннего возраста, характеризующееся: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Дефицитом массы тела;</a:t>
            </a:r>
          </a:p>
          <a:p>
            <a:r>
              <a:rPr lang="ru-RU" sz="2400" dirty="0" smtClean="0"/>
              <a:t>Задержкой физического и нервно психического развития;</a:t>
            </a:r>
          </a:p>
          <a:p>
            <a:r>
              <a:rPr lang="ru-RU" sz="2400" dirty="0" smtClean="0"/>
              <a:t>Нарушением обмена веществ;</a:t>
            </a:r>
          </a:p>
          <a:p>
            <a:r>
              <a:rPr lang="ru-RU" sz="2400" dirty="0" smtClean="0"/>
              <a:t>Снижением иммунитета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rod_000000_fp_rainforest_bot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1000108"/>
            <a:ext cx="2571753" cy="20716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Причины развития гипотрофии: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400" u="sng" dirty="0" smtClean="0"/>
              <a:t>Алиментарные:</a:t>
            </a:r>
          </a:p>
          <a:p>
            <a:pPr marL="514350" indent="-514350"/>
            <a:r>
              <a:rPr lang="ru-RU" sz="2400" dirty="0" smtClean="0"/>
              <a:t>Количественный недокорм</a:t>
            </a:r>
          </a:p>
          <a:p>
            <a:pPr marL="514350" indent="-514350"/>
            <a:r>
              <a:rPr lang="ru-RU" sz="2400" dirty="0" smtClean="0"/>
              <a:t>Качественный недокорм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ru-RU" sz="2400" u="sng" dirty="0" smtClean="0"/>
              <a:t>Инфекционные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ru-RU" sz="2400" u="sng" dirty="0" smtClean="0"/>
              <a:t>Врожденные пороки развития </a:t>
            </a:r>
            <a:r>
              <a:rPr lang="ru-RU" sz="2400" dirty="0" smtClean="0"/>
              <a:t>(пилоростеноз, врожденные пороки сердца, </a:t>
            </a:r>
            <a:r>
              <a:rPr lang="ru-RU" sz="2400" dirty="0" err="1" smtClean="0"/>
              <a:t>незаращение</a:t>
            </a:r>
            <a:r>
              <a:rPr lang="ru-RU" sz="2400" dirty="0" smtClean="0"/>
              <a:t> верхней губы, твердого неба, аномалии обмена веществ и др.)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ru-RU" sz="2400" u="sng" dirty="0" smtClean="0"/>
              <a:t>Психосоциальные </a:t>
            </a:r>
            <a:r>
              <a:rPr lang="ru-RU" sz="2400" dirty="0" smtClean="0"/>
              <a:t>( недостаточное внимание ребенку, дефекты ухода и воспитания)</a:t>
            </a:r>
          </a:p>
          <a:p>
            <a:pPr marL="514350" indent="-514350">
              <a:buFont typeface="+mj-lt"/>
              <a:buAutoNum type="arabicPeriod" startAt="2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Клинические признаки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r>
              <a:rPr lang="ru-RU" u="sng" dirty="0" smtClean="0"/>
              <a:t>Гипотрофия </a:t>
            </a:r>
            <a:r>
              <a:rPr lang="en-US" u="sng" dirty="0" smtClean="0"/>
              <a:t>I </a:t>
            </a:r>
            <a:r>
              <a:rPr lang="ru-RU" u="sng" dirty="0" smtClean="0"/>
              <a:t>степени (легкая степень)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ПЖК истощена на животе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Тургор тканей и тонус мышц снижен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Отставание в массе тела на 11-20%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Уплощение кривой нарастания массы тела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Рост нормальный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Кожные покровы и слизистые бледные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Умеренная утомляемость, нарушение сна, раздражительность, беспокойство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Психомоторное развитие соответствует возрасту</a:t>
            </a:r>
          </a:p>
          <a:p>
            <a:pPr>
              <a:buFont typeface="Courier New" pitchFamily="49" charset="0"/>
              <a:buChar char="o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357166"/>
            <a:ext cx="4286280" cy="6357982"/>
          </a:xfrm>
        </p:spPr>
      </p:pic>
      <p:pic>
        <p:nvPicPr>
          <p:cNvPr id="5" name="Рисунок 4" descr="img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357166"/>
            <a:ext cx="4929222" cy="6357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4525963"/>
          </a:xfrm>
        </p:spPr>
        <p:txBody>
          <a:bodyPr/>
          <a:lstStyle/>
          <a:p>
            <a:r>
              <a:rPr lang="ru-RU" u="sng" dirty="0" smtClean="0"/>
              <a:t>Гипотрофия </a:t>
            </a:r>
            <a:r>
              <a:rPr lang="en-US" u="sng" dirty="0" smtClean="0"/>
              <a:t>II</a:t>
            </a:r>
            <a:r>
              <a:rPr lang="ru-RU" u="sng" dirty="0" smtClean="0"/>
              <a:t> степени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ПЖК отсутствует на животе, груди, спине, конечностях, но сохраняется на лице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Тургор тканей резко снижен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Мышцы истончаются, </a:t>
            </a:r>
            <a:r>
              <a:rPr lang="ru-RU" sz="2000" dirty="0" err="1" smtClean="0"/>
              <a:t>гипотонус</a:t>
            </a:r>
            <a:r>
              <a:rPr lang="ru-RU" sz="2000" dirty="0" smtClean="0"/>
              <a:t> мышц приводит к увеличению живота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Отставание массы тела на 20-30%, кривая нарастания массы тела плоская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Имеется отставание в росте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Кожа бледная с сероватым оттенком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Ломкость ногтей и волос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Аппетит значительно снижен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Слабость, раздражительность, сон беспокойный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Ребенок теряет свойственную возрасту активность, отстает в психомоторном развитии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4525963"/>
          </a:xfrm>
        </p:spPr>
        <p:txBody>
          <a:bodyPr/>
          <a:lstStyle/>
          <a:p>
            <a:r>
              <a:rPr lang="ru-RU" u="sng" dirty="0" smtClean="0"/>
              <a:t>Гипотрофия </a:t>
            </a:r>
            <a:r>
              <a:rPr lang="en-US" u="sng" dirty="0" smtClean="0"/>
              <a:t>III</a:t>
            </a:r>
            <a:r>
              <a:rPr lang="ru-RU" u="sng" dirty="0" smtClean="0"/>
              <a:t> степени </a:t>
            </a:r>
            <a:r>
              <a:rPr lang="ru-RU" sz="2000" u="sng" dirty="0" smtClean="0"/>
              <a:t>(</a:t>
            </a:r>
            <a:r>
              <a:rPr lang="ru-RU" sz="2000" dirty="0" smtClean="0"/>
              <a:t>тяжелая форма, характеризующая крайней степенью истощения)</a:t>
            </a:r>
          </a:p>
          <a:p>
            <a:pPr>
              <a:buNone/>
            </a:pPr>
            <a:endParaRPr lang="ru-RU" sz="2000" dirty="0" smtClean="0"/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ПЖК отсутствует везде, лицо сморщивается, принимает старческий вид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Кожа серого цвета, сухая, эластичность утеряна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Рот выглядит большим, с трещина в углах, стоматит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Терморегуляция нарушена, температура понижена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Отставание массы на 30% и более, кривая отрицательная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Резкое отставание в росте на 5-6 см и более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Аппетит отсутствует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Стул голодный. Мочеиспускание редкое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Резкая задержка физического и психомоторного развития</a:t>
            </a:r>
          </a:p>
          <a:p>
            <a:pPr>
              <a:buFont typeface="Courier New" pitchFamily="49" charset="0"/>
              <a:buChar char="o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8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0"/>
            <a:ext cx="4643438" cy="3000372"/>
          </a:xfrm>
          <a:prstGeom prst="rect">
            <a:avLst/>
          </a:prstGeom>
        </p:spPr>
      </p:pic>
      <p:pic>
        <p:nvPicPr>
          <p:cNvPr id="5" name="Рисунок 4" descr="gipotrofiya-u-rebenk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000372"/>
            <a:ext cx="4643438" cy="3857628"/>
          </a:xfrm>
          <a:prstGeom prst="rect">
            <a:avLst/>
          </a:prstGeom>
        </p:spPr>
      </p:pic>
      <p:pic>
        <p:nvPicPr>
          <p:cNvPr id="6" name="Рисунок 5" descr="img3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524380" cy="3071810"/>
          </a:xfrm>
          <a:prstGeom prst="rect">
            <a:avLst/>
          </a:prstGeom>
        </p:spPr>
      </p:pic>
      <p:pic>
        <p:nvPicPr>
          <p:cNvPr id="7" name="Рисунок 6" descr="novosti-v-fotografiyah-3-1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000372"/>
            <a:ext cx="4786314" cy="3857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55b0bcf512af5b1ac239b3b101108a85</Template>
  <TotalTime>111</TotalTime>
  <Words>678</Words>
  <Application>Microsoft Office PowerPoint</Application>
  <PresentationFormat>Экран (4:3)</PresentationFormat>
  <Paragraphs>109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Diseño predeterminado</vt:lpstr>
      <vt:lpstr>Дистрофии у детей</vt:lpstr>
      <vt:lpstr>Слайд 2</vt:lpstr>
      <vt:lpstr>Гипотрофия</vt:lpstr>
      <vt:lpstr>Причины развития гипотрофии:</vt:lpstr>
      <vt:lpstr>Клинические признаки</vt:lpstr>
      <vt:lpstr>Слайд 6</vt:lpstr>
      <vt:lpstr>Слайд 7</vt:lpstr>
      <vt:lpstr>Слайд 8</vt:lpstr>
      <vt:lpstr>Слайд 9</vt:lpstr>
      <vt:lpstr>Лечение</vt:lpstr>
      <vt:lpstr>Слайд 11</vt:lpstr>
      <vt:lpstr>Сестринский процесс при гипотрофии</vt:lpstr>
      <vt:lpstr>Паратрофия</vt:lpstr>
      <vt:lpstr>Причины развития ожирения:</vt:lpstr>
      <vt:lpstr>Клинические признаки</vt:lpstr>
      <vt:lpstr>Лечение</vt:lpstr>
      <vt:lpstr>Прогноз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Дистрофии у детей</dc:title>
  <dc:creator>User</dc:creator>
  <cp:lastModifiedBy>User</cp:lastModifiedBy>
  <cp:revision>18</cp:revision>
  <dcterms:created xsi:type="dcterms:W3CDTF">2015-10-16T07:01:01Z</dcterms:created>
  <dcterms:modified xsi:type="dcterms:W3CDTF">2015-10-16T09:02:54Z</dcterms:modified>
</cp:coreProperties>
</file>