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60" r:id="rId4"/>
    <p:sldId id="258" r:id="rId5"/>
    <p:sldId id="275" r:id="rId6"/>
    <p:sldId id="259" r:id="rId7"/>
    <p:sldId id="261" r:id="rId8"/>
    <p:sldId id="262" r:id="rId9"/>
    <p:sldId id="263" r:id="rId10"/>
    <p:sldId id="264" r:id="rId11"/>
    <p:sldId id="265" r:id="rId12"/>
    <p:sldId id="270" r:id="rId13"/>
    <p:sldId id="269" r:id="rId14"/>
    <p:sldId id="268" r:id="rId15"/>
    <p:sldId id="271" r:id="rId16"/>
    <p:sldId id="276" r:id="rId17"/>
    <p:sldId id="272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>
      <p:cViewPr varScale="1">
        <p:scale>
          <a:sx n="64" d="100"/>
          <a:sy n="64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colour-pencils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b="76846"/>
          <a:stretch>
            <a:fillRect/>
          </a:stretch>
        </p:blipFill>
        <p:spPr>
          <a:xfrm>
            <a:off x="1241626" y="4071943"/>
            <a:ext cx="6616522" cy="1428760"/>
          </a:xfrm>
          <a:prstGeom prst="rect">
            <a:avLst/>
          </a:prstGeom>
        </p:spPr>
      </p:pic>
      <p:pic>
        <p:nvPicPr>
          <p:cNvPr id="9" name="Рисунок 8" descr="colour-pencils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6846"/>
          <a:stretch>
            <a:fillRect/>
          </a:stretch>
        </p:blipFill>
        <p:spPr>
          <a:xfrm>
            <a:off x="714348" y="2143115"/>
            <a:ext cx="7858180" cy="162663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0041-F57B-4764-A7EE-6C0D4680B622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45CAE-9A20-427D-9C8E-7444E160F36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 descr="bordur-deti.jpg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40407"/>
            <a:ext cx="9144000" cy="217414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0041-F57B-4764-A7EE-6C0D4680B622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45CAE-9A20-427D-9C8E-7444E160F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0041-F57B-4764-A7EE-6C0D4680B622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45CAE-9A20-427D-9C8E-7444E160F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0041-F57B-4764-A7EE-6C0D4680B622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45CAE-9A20-427D-9C8E-7444E160F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0041-F57B-4764-A7EE-6C0D4680B622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45CAE-9A20-427D-9C8E-7444E160F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0041-F57B-4764-A7EE-6C0D4680B622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45CAE-9A20-427D-9C8E-7444E160F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0041-F57B-4764-A7EE-6C0D4680B622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45CAE-9A20-427D-9C8E-7444E160F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0041-F57B-4764-A7EE-6C0D4680B622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45CAE-9A20-427D-9C8E-7444E160F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0041-F57B-4764-A7EE-6C0D4680B622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45CAE-9A20-427D-9C8E-7444E160F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0041-F57B-4764-A7EE-6C0D4680B622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45CAE-9A20-427D-9C8E-7444E160F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0041-F57B-4764-A7EE-6C0D4680B622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45CAE-9A20-427D-9C8E-7444E160F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colour-pencils.jpg"/>
          <p:cNvPicPr>
            <a:picLocks noChangeAspect="1"/>
          </p:cNvPicPr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0000" r="6500" b="19798"/>
          <a:stretch>
            <a:fillRect/>
          </a:stretch>
        </p:blipFill>
        <p:spPr>
          <a:xfrm>
            <a:off x="-32" y="6215082"/>
            <a:ext cx="5143536" cy="642918"/>
          </a:xfrm>
          <a:prstGeom prst="rect">
            <a:avLst/>
          </a:prstGeom>
        </p:spPr>
      </p:pic>
      <p:pic>
        <p:nvPicPr>
          <p:cNvPr id="8" name="Рисунок 7" descr="colour-pencils.jpg"/>
          <p:cNvPicPr>
            <a:picLocks noChangeAspect="1"/>
          </p:cNvPicPr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68" t="50000" r="34000" b="19798"/>
          <a:stretch>
            <a:fillRect/>
          </a:stretch>
        </p:blipFill>
        <p:spPr>
          <a:xfrm flipH="1">
            <a:off x="5214942" y="6215082"/>
            <a:ext cx="3929090" cy="64294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510041-F57B-4764-A7EE-6C0D4680B622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45CAE-9A20-427D-9C8E-7444E160F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ildberries.ru/catalog/886822/detail.aspx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ildberries.ru/catalog/886822/detail.aspx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ildberries.ru/catalog/886822/detail.asp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2856"/>
            <a:ext cx="7772400" cy="1584175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  <a:latin typeface="Monotype Corsiva" pitchFamily="66" charset="0"/>
              </a:rPr>
              <a:t>Энкаустика </a:t>
            </a:r>
            <a:endParaRPr lang="ru-RU" sz="60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335699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—  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древнее искусство живописи горячим воском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.</a:t>
            </a:r>
          </a:p>
          <a:p>
            <a:endParaRPr lang="ru-RU" sz="2000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algn="r"/>
            <a:endParaRPr lang="ru-RU" sz="2000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algn="r"/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  <a:t>Автор: Седен Шенне Эрес-ооловна, воспитатель </a:t>
            </a:r>
          </a:p>
          <a:p>
            <a:pPr algn="r"/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  <a:t>МБДОУ № 33 </a:t>
            </a:r>
          </a:p>
          <a:p>
            <a:pPr algn="r"/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  <a:t>Республика </a:t>
            </a:r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  <a:t>Т</a:t>
            </a:r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  <a:t>ыва  г.Кызыл</a:t>
            </a:r>
          </a:p>
          <a:p>
            <a:endParaRPr lang="ru-RU" sz="2000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endParaRPr lang="ru-RU" sz="4000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mtdata.ru/u1/photo8E2F/20434324027-0/original.jpg#2043432402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836712"/>
            <a:ext cx="640871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       </a:t>
            </a:r>
            <a:r>
              <a:rPr lang="ru-RU" sz="4900" b="1" dirty="0" smtClean="0">
                <a:solidFill>
                  <a:srgbClr val="002060"/>
                </a:solidFill>
                <a:latin typeface="Monotype Corsiva" pitchFamily="66" charset="0"/>
              </a:rPr>
              <a:t>Прием </a:t>
            </a:r>
            <a:r>
              <a:rPr lang="ru-RU" sz="4900" b="1" dirty="0" smtClean="0">
                <a:solidFill>
                  <a:srgbClr val="002060"/>
                </a:solidFill>
                <a:latin typeface="Monotype Corsiva" pitchFamily="66" charset="0"/>
              </a:rPr>
              <a:t>третий: работа </a:t>
            </a:r>
            <a:r>
              <a:rPr lang="ru-RU" sz="4900" b="1" dirty="0" smtClean="0">
                <a:solidFill>
                  <a:srgbClr val="002060"/>
                </a:solidFill>
                <a:latin typeface="Monotype Corsiva" pitchFamily="66" charset="0"/>
              </a:rPr>
              <a:t>боковой стороной утюга (ребром)</a:t>
            </a:r>
            <a:r>
              <a:rPr lang="ru-RU" sz="4900" dirty="0" smtClean="0">
                <a:solidFill>
                  <a:srgbClr val="002060"/>
                </a:solidFill>
                <a:latin typeface="Monotype Corsiva" pitchFamily="66" charset="0"/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 fontAlgn="base">
              <a:buNone/>
            </a:pPr>
            <a:r>
              <a:rPr lang="ru-RU" b="1" dirty="0" smtClean="0"/>
              <a:t>    </a:t>
            </a:r>
            <a:r>
              <a:rPr lang="ru-RU" sz="3600" dirty="0" smtClean="0">
                <a:solidFill>
                  <a:srgbClr val="002060"/>
                </a:solidFill>
                <a:latin typeface="Monotype Corsiva" pitchFamily="66" charset="0"/>
              </a:rPr>
              <a:t>С </a:t>
            </a:r>
            <a:r>
              <a:rPr lang="ru-RU" sz="3600" dirty="0" smtClean="0">
                <a:solidFill>
                  <a:srgbClr val="002060"/>
                </a:solidFill>
                <a:latin typeface="Monotype Corsiva" pitchFamily="66" charset="0"/>
              </a:rPr>
              <a:t>помощью боковых сторон утюга получаются белые линии и привносят в рисунок детали.</a:t>
            </a:r>
          </a:p>
          <a:p>
            <a:pPr algn="ctr">
              <a:buNone/>
            </a:pPr>
            <a:r>
              <a:rPr lang="ru-RU" sz="3600" dirty="0" smtClean="0">
                <a:solidFill>
                  <a:srgbClr val="002060"/>
                </a:solidFill>
                <a:latin typeface="Monotype Corsiva" pitchFamily="66" charset="0"/>
              </a:rPr>
              <a:t> </a:t>
            </a:r>
            <a:r>
              <a:rPr lang="ru-RU" sz="3600" dirty="0" smtClean="0">
                <a:solidFill>
                  <a:srgbClr val="002060"/>
                </a:solidFill>
                <a:latin typeface="Monotype Corsiva" pitchFamily="66" charset="0"/>
              </a:rPr>
              <a:t>  </a:t>
            </a:r>
            <a:r>
              <a:rPr lang="ru-RU" sz="3600" dirty="0" smtClean="0">
                <a:solidFill>
                  <a:srgbClr val="002060"/>
                </a:solidFill>
                <a:latin typeface="Monotype Corsiva" pitchFamily="66" charset="0"/>
              </a:rPr>
              <a:t> Методом разглаживания нанесите на картон воск. Затем поставьте </a:t>
            </a:r>
            <a:r>
              <a:rPr lang="ru-RU" sz="3600" u="sng" dirty="0" smtClean="0">
                <a:solidFill>
                  <a:srgbClr val="002060"/>
                </a:solidFill>
                <a:latin typeface="Monotype Corsiva" pitchFamily="66" charset="0"/>
                <a:hlinkClick r:id="rId2"/>
              </a:rPr>
              <a:t>утюг</a:t>
            </a:r>
            <a:r>
              <a:rPr lang="ru-RU" sz="3600" dirty="0" smtClean="0">
                <a:solidFill>
                  <a:srgbClr val="002060"/>
                </a:solidFill>
                <a:latin typeface="Monotype Corsiva" pitchFamily="66" charset="0"/>
              </a:rPr>
              <a:t> так, чтобы его ребро скользило по воску, как лезвие конька. Так создаются различные </a:t>
            </a:r>
            <a:r>
              <a:rPr lang="ru-RU" sz="3600" dirty="0" smtClean="0">
                <a:solidFill>
                  <a:srgbClr val="002060"/>
                </a:solidFill>
                <a:latin typeface="Monotype Corsiva" pitchFamily="66" charset="0"/>
              </a:rPr>
              <a:t>линии</a:t>
            </a:r>
            <a:r>
              <a:rPr lang="ru-RU" sz="3600" dirty="0" smtClean="0">
                <a:solidFill>
                  <a:srgbClr val="002060"/>
                </a:solidFill>
                <a:latin typeface="Monotype Corsiva" pitchFamily="66" charset="0"/>
              </a:rPr>
              <a:t>.</a:t>
            </a:r>
            <a:endParaRPr lang="ru-RU" sz="3600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mtdata.ru/u1/photo8678/20657396876-0/original.jpg#2065739687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548680"/>
            <a:ext cx="6696744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Monotype Corsiva" pitchFamily="66" charset="0"/>
              </a:rPr>
              <a:t>Прием четвертый: работа острием утюга</a:t>
            </a:r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.</a:t>
            </a:r>
            <a:b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</a:br>
            <a:endParaRPr lang="ru-RU" sz="48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pPr algn="ctr" fontAlgn="base">
              <a:buNone/>
            </a:pPr>
            <a:r>
              <a:rPr lang="ru-RU" sz="4000" dirty="0" smtClean="0"/>
              <a:t>    </a:t>
            </a:r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Коснитесь </a:t>
            </a:r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острием утюга (носиком) воска, подцепите немного воска и рисуете им. Используется для детальной прорисовки.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mtdata.ru/u1/photo334F/20880469725-0/original.jpg#2088046972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980728"/>
            <a:ext cx="6840760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mtdata.ru/u1/photo2D2D/20326615423-0/original.jpg#2032661542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764704"/>
            <a:ext cx="7056784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ms.24open.ru/images/a9d27af9bef71a9bd2c188b077fd165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548680"/>
            <a:ext cx="3312368" cy="2365238"/>
          </a:xfrm>
          <a:prstGeom prst="rect">
            <a:avLst/>
          </a:prstGeom>
          <a:noFill/>
        </p:spPr>
      </p:pic>
      <p:pic>
        <p:nvPicPr>
          <p:cNvPr id="1028" name="Picture 4" descr="http://www.painter.inf.ua/images/img87471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404664"/>
            <a:ext cx="3153755" cy="2520280"/>
          </a:xfrm>
          <a:prstGeom prst="rect">
            <a:avLst/>
          </a:prstGeom>
          <a:noFill/>
        </p:spPr>
      </p:pic>
      <p:pic>
        <p:nvPicPr>
          <p:cNvPr id="1032" name="Picture 8" descr="http://www.schnugis.net/images/gastkuenstler/tumana/encaustic/runde01/tumanas-encaustic_250507_002-gol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3212976"/>
            <a:ext cx="3933209" cy="2808312"/>
          </a:xfrm>
          <a:prstGeom prst="rect">
            <a:avLst/>
          </a:prstGeom>
          <a:noFill/>
        </p:spPr>
      </p:pic>
      <p:pic>
        <p:nvPicPr>
          <p:cNvPr id="1034" name="Picture 10" descr="http://img115.imageshack.us/img115/4287/encaustic1kleinoe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6136" y="3140968"/>
            <a:ext cx="2521901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2060"/>
                </a:solidFill>
                <a:latin typeface="Monotype Corsiva" pitchFamily="66" charset="0"/>
              </a:rPr>
              <a:t>Литература:</a:t>
            </a:r>
            <a:endParaRPr lang="ru-RU" sz="54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u="sng" dirty="0" smtClean="0">
                <a:solidFill>
                  <a:srgbClr val="002060"/>
                </a:solidFill>
                <a:latin typeface="Monotype Corsiva" pitchFamily="66" charset="0"/>
              </a:rPr>
              <a:t>http</a:t>
            </a:r>
            <a:r>
              <a:rPr lang="en-US" u="sng" dirty="0" smtClean="0">
                <a:solidFill>
                  <a:srgbClr val="002060"/>
                </a:solidFill>
                <a:latin typeface="Monotype Corsiva" pitchFamily="66" charset="0"/>
              </a:rPr>
              <a:t>://</a:t>
            </a:r>
            <a:r>
              <a:rPr lang="en-US" u="sng" dirty="0" smtClean="0">
                <a:solidFill>
                  <a:srgbClr val="002060"/>
                </a:solidFill>
                <a:latin typeface="Monotype Corsiva" pitchFamily="66" charset="0"/>
              </a:rPr>
              <a:t>www.paceka.ru/interes/4.html</a:t>
            </a:r>
            <a:endParaRPr lang="ru-RU" u="sng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Monotype Corsiva" pitchFamily="66" charset="0"/>
              </a:rPr>
              <a:t>http://</a:t>
            </a:r>
            <a:r>
              <a:rPr lang="en-US" dirty="0" smtClean="0">
                <a:solidFill>
                  <a:srgbClr val="002060"/>
                </a:solidFill>
                <a:latin typeface="Monotype Corsiva" pitchFamily="66" charset="0"/>
              </a:rPr>
              <a:t>www.youtube.com/watch?v=We4oECizGRQ&amp;feature=player_embedded</a:t>
            </a:r>
            <a:endParaRPr lang="ru-RU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i="1" dirty="0" err="1" smtClean="0">
                <a:solidFill>
                  <a:srgbClr val="002060"/>
                </a:solidFill>
                <a:latin typeface="Monotype Corsiva" pitchFamily="66" charset="0"/>
              </a:rPr>
              <a:t>Хвостенко</a:t>
            </a:r>
            <a:r>
              <a:rPr lang="ru-RU" i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i="1" dirty="0" smtClean="0">
                <a:solidFill>
                  <a:srgbClr val="002060"/>
                </a:solidFill>
                <a:latin typeface="Monotype Corsiva" pitchFamily="66" charset="0"/>
              </a:rPr>
              <a:t>Т. В.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 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Энкаустика.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 Искусство, пережившее тысячелетия. / Послесловие Л. Ф. </a:t>
            </a:r>
            <a:r>
              <a:rPr lang="ru-RU" dirty="0" err="1" smtClean="0">
                <a:solidFill>
                  <a:srgbClr val="002060"/>
                </a:solidFill>
                <a:latin typeface="Monotype Corsiva" pitchFamily="66" charset="0"/>
              </a:rPr>
              <a:t>Дьяконицына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. — М.: Советский художник, 1985. — 160 с., ил. —15.000 экз. (Искусство: проблемы, теория, 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практика).</a:t>
            </a:r>
            <a:endParaRPr lang="ru-RU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Энкаустика //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 Энциклопедический словарь Брокгауза и </a:t>
            </a:r>
            <a:r>
              <a:rPr lang="ru-RU" dirty="0" err="1" smtClean="0">
                <a:solidFill>
                  <a:srgbClr val="002060"/>
                </a:solidFill>
                <a:latin typeface="Monotype Corsiva" pitchFamily="66" charset="0"/>
              </a:rPr>
              <a:t>Ефрона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: В 86 томах (82 т. и 4 доп.). — СПб., 1890—1907.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26570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002060"/>
                </a:solidFill>
                <a:latin typeface="Monotype Corsiva" pitchFamily="66" charset="0"/>
              </a:rPr>
              <a:t>Спасибо за внимание!</a:t>
            </a:r>
            <a:endParaRPr lang="ru-RU" sz="7200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4642"/>
          </a:xfrm>
        </p:spPr>
        <p:txBody>
          <a:bodyPr>
            <a:noAutofit/>
          </a:bodyPr>
          <a:lstStyle/>
          <a:p>
            <a:r>
              <a:rPr lang="ru-RU" sz="4800" i="1" dirty="0" smtClean="0">
                <a:latin typeface="Monotype Corsiva" pitchFamily="66" charset="0"/>
              </a:rPr>
              <a:t/>
            </a:r>
            <a:br>
              <a:rPr lang="ru-RU" sz="4800" i="1" dirty="0" smtClean="0">
                <a:latin typeface="Monotype Corsiva" pitchFamily="66" charset="0"/>
              </a:rPr>
            </a:br>
            <a:r>
              <a:rPr lang="ru-RU" sz="4800" i="1" dirty="0" smtClean="0">
                <a:solidFill>
                  <a:srgbClr val="002060"/>
                </a:solidFill>
                <a:latin typeface="Monotype Corsiva" pitchFamily="66" charset="0"/>
              </a:rPr>
              <a:t>«</a:t>
            </a:r>
            <a:r>
              <a:rPr lang="ru-RU" sz="4800" i="1" dirty="0" smtClean="0">
                <a:solidFill>
                  <a:srgbClr val="002060"/>
                </a:solidFill>
                <a:latin typeface="Monotype Corsiva" pitchFamily="66" charset="0"/>
              </a:rPr>
              <a:t>Кто испытал наслаждение творчества, для того уже все другие наслаждения не существуют</a:t>
            </a:r>
            <a:r>
              <a:rPr lang="ru-RU" sz="4800" i="1" dirty="0" smtClean="0">
                <a:solidFill>
                  <a:srgbClr val="002060"/>
                </a:solidFill>
                <a:latin typeface="Monotype Corsiva" pitchFamily="66" charset="0"/>
              </a:rPr>
              <a:t>».</a:t>
            </a:r>
            <a:br>
              <a:rPr lang="ru-RU" sz="4800" i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4800" i="1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4800" i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4800" b="1" i="1" dirty="0" smtClean="0">
                <a:solidFill>
                  <a:srgbClr val="002060"/>
                </a:solidFill>
                <a:latin typeface="Monotype Corsiva" pitchFamily="66" charset="0"/>
              </a:rPr>
              <a:t> Антон Павлович Чехов </a:t>
            </a:r>
            <a:r>
              <a:rPr lang="ru-RU" sz="4800" dirty="0" smtClean="0">
                <a:latin typeface="Monotype Corsiva" pitchFamily="66" charset="0"/>
              </a:rPr>
              <a:t/>
            </a:r>
            <a:br>
              <a:rPr lang="ru-RU" sz="4800" dirty="0" smtClean="0">
                <a:latin typeface="Monotype Corsiva" pitchFamily="66" charset="0"/>
              </a:rPr>
            </a:br>
            <a:r>
              <a:rPr lang="ru-RU" sz="4800" dirty="0" smtClean="0">
                <a:latin typeface="Monotype Corsiva" pitchFamily="66" charset="0"/>
              </a:rPr>
              <a:t/>
            </a:r>
            <a:br>
              <a:rPr lang="ru-RU" sz="4800" dirty="0" smtClean="0">
                <a:latin typeface="Monotype Corsiva" pitchFamily="66" charset="0"/>
              </a:rPr>
            </a:br>
            <a:endParaRPr lang="ru-RU" sz="48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Энкаустик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908720"/>
            <a:ext cx="6552728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2060"/>
                </a:solidFill>
                <a:latin typeface="Monotype Corsiva" pitchFamily="66" charset="0"/>
              </a:rPr>
              <a:t>Энкаустика: история</a:t>
            </a:r>
            <a:endParaRPr lang="ru-RU" sz="54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>
                <a:latin typeface="Monotype Corsiva" pitchFamily="66" charset="0"/>
              </a:rPr>
              <a:t>     </a:t>
            </a: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Берет начало </a:t>
            </a: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она в Древнем Египте около 5 000 лет назад. Расцвет живописи приходится на V - Ш века до н.э. в Древнем Риме, Древней Греции, а так же Византии. К ХП веку ее следы исчезли. Писатели, поэты называли образы энкаустических картин "</a:t>
            </a:r>
            <a:r>
              <a:rPr lang="ru-RU" sz="2800" u="sng" dirty="0" smtClean="0">
                <a:solidFill>
                  <a:srgbClr val="002060"/>
                </a:solidFill>
                <a:latin typeface="Monotype Corsiva" pitchFamily="66" charset="0"/>
              </a:rPr>
              <a:t>одушевленными, цветущими, обманывающими чувства, дышащими</a:t>
            </a: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". </a:t>
            </a:r>
            <a:b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Императоры </a:t>
            </a: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Август, Тиберий, Цезарь</a:t>
            </a: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 платили за такие работы суммы, равные стоимости целых городов. </a:t>
            </a:r>
            <a:b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 </a:t>
            </a: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В эпоху Возрождения</a:t>
            </a: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 разгадать тайну энкаустической живописи пытался великий </a:t>
            </a: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Леонардо да Винчи</a:t>
            </a: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. </a:t>
            </a:r>
            <a:r>
              <a:rPr lang="ru-RU" sz="2400" dirty="0" smtClean="0">
                <a:latin typeface="Monotype Corsiva" pitchFamily="66" charset="0"/>
              </a:rPr>
              <a:t/>
            </a:r>
            <a:br>
              <a:rPr lang="ru-RU" sz="2400" dirty="0" smtClean="0">
                <a:latin typeface="Monotype Corsiva" pitchFamily="66" charset="0"/>
              </a:rPr>
            </a:br>
            <a:endParaRPr lang="ru-RU" sz="24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Исследованиям тайн энкаустики посвятили свои жизни </a:t>
            </a: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Эрнст </a:t>
            </a:r>
            <a:r>
              <a:rPr lang="ru-RU" sz="2800" b="1" dirty="0" err="1" smtClean="0">
                <a:solidFill>
                  <a:srgbClr val="002060"/>
                </a:solidFill>
                <a:latin typeface="Monotype Corsiva" pitchFamily="66" charset="0"/>
              </a:rPr>
              <a:t>Бергер</a:t>
            </a: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, </a:t>
            </a:r>
            <a:r>
              <a:rPr lang="ru-RU" sz="2800" b="1" dirty="0" err="1" smtClean="0">
                <a:solidFill>
                  <a:srgbClr val="002060"/>
                </a:solidFill>
                <a:latin typeface="Monotype Corsiva" pitchFamily="66" charset="0"/>
              </a:rPr>
              <a:t>Ганс</a:t>
            </a: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 Шмидт, Фон </a:t>
            </a:r>
            <a:r>
              <a:rPr lang="ru-RU" sz="2800" b="1" dirty="0" err="1" smtClean="0">
                <a:solidFill>
                  <a:srgbClr val="002060"/>
                </a:solidFill>
                <a:latin typeface="Monotype Corsiva" pitchFamily="66" charset="0"/>
              </a:rPr>
              <a:t>Кайлюс</a:t>
            </a: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, Василий </a:t>
            </a:r>
            <a:r>
              <a:rPr lang="ru-RU" sz="2800" b="1" dirty="0" err="1" smtClean="0">
                <a:solidFill>
                  <a:srgbClr val="002060"/>
                </a:solidFill>
                <a:latin typeface="Monotype Corsiva" pitchFamily="66" charset="0"/>
              </a:rPr>
              <a:t>Хвостенко</a:t>
            </a: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.</a:t>
            </a: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 </a:t>
            </a: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В 1935 году в России</a:t>
            </a: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 раскрыть тайну энкаустики удалось </a:t>
            </a: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Василию Вениаминовичу </a:t>
            </a:r>
            <a:r>
              <a:rPr lang="ru-RU" sz="2800" b="1" dirty="0" err="1" smtClean="0">
                <a:solidFill>
                  <a:srgbClr val="002060"/>
                </a:solidFill>
                <a:latin typeface="Monotype Corsiva" pitchFamily="66" charset="0"/>
              </a:rPr>
              <a:t>Хвостенко</a:t>
            </a: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.</a:t>
            </a: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 Дело его жизни продолжило не одно поколение его талантливых потомков, среди которых имя </a:t>
            </a: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Татьяны Васильевны </a:t>
            </a:r>
            <a:r>
              <a:rPr lang="ru-RU" sz="2800" b="1" dirty="0" err="1" smtClean="0">
                <a:solidFill>
                  <a:srgbClr val="002060"/>
                </a:solidFill>
                <a:latin typeface="Monotype Corsiva" pitchFamily="66" charset="0"/>
              </a:rPr>
              <a:t>Хвостенко</a:t>
            </a: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 известно всему миру. Татьяна Васильевна - известный художник, член Союза художников России, автор ряда книг "Энкаустика. Искусство, пережившее тысячелетия", "Из глубины веков", "Энкаустика. Камень, Земля, Вселенная", участница различных международных, всесоюзных и республиканских выставок. Ее работы находятся во многих музеях России и за рубежом. </a:t>
            </a:r>
            <a:endParaRPr lang="ru-RU" sz="2800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Monotype Corsiva" pitchFamily="66" charset="0"/>
              </a:rPr>
              <a:t>П</a:t>
            </a:r>
            <a:r>
              <a:rPr lang="ru-RU" sz="4800" b="1" dirty="0" smtClean="0">
                <a:solidFill>
                  <a:srgbClr val="002060"/>
                </a:solidFill>
                <a:latin typeface="Monotype Corsiva" pitchFamily="66" charset="0"/>
              </a:rPr>
              <a:t>риемы </a:t>
            </a:r>
            <a:r>
              <a:rPr lang="ru-RU" sz="4800" b="1" dirty="0" smtClean="0">
                <a:solidFill>
                  <a:srgbClr val="002060"/>
                </a:solidFill>
                <a:latin typeface="Monotype Corsiva" pitchFamily="66" charset="0"/>
              </a:rPr>
              <a:t>восковой живописи</a:t>
            </a:r>
            <a:endParaRPr lang="ru-RU" sz="48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i="1" dirty="0" smtClean="0">
                <a:solidFill>
                  <a:srgbClr val="002060"/>
                </a:solidFill>
                <a:latin typeface="Monotype Corsiva" pitchFamily="66" charset="0"/>
              </a:rPr>
              <a:t>р</a:t>
            </a:r>
            <a:r>
              <a:rPr lang="ru-RU" sz="4000" i="1" dirty="0" smtClean="0">
                <a:solidFill>
                  <a:srgbClr val="002060"/>
                </a:solidFill>
                <a:latin typeface="Monotype Corsiva" pitchFamily="66" charset="0"/>
              </a:rPr>
              <a:t>азглаживание;</a:t>
            </a:r>
          </a:p>
          <a:p>
            <a:r>
              <a:rPr lang="ru-RU" sz="4000" i="1" dirty="0" smtClean="0">
                <a:solidFill>
                  <a:srgbClr val="002060"/>
                </a:solidFill>
                <a:latin typeface="Monotype Corsiva" pitchFamily="66" charset="0"/>
              </a:rPr>
              <a:t> оттиск</a:t>
            </a:r>
            <a:r>
              <a:rPr lang="ru-RU" sz="4000" i="1" dirty="0" smtClean="0">
                <a:solidFill>
                  <a:srgbClr val="002060"/>
                </a:solidFill>
                <a:latin typeface="Monotype Corsiva" pitchFamily="66" charset="0"/>
              </a:rPr>
              <a:t>;</a:t>
            </a:r>
            <a:endParaRPr lang="ru-RU" sz="4000" i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4000" i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4000" i="1" dirty="0" smtClean="0">
                <a:solidFill>
                  <a:srgbClr val="002060"/>
                </a:solidFill>
                <a:latin typeface="Monotype Corsiva" pitchFamily="66" charset="0"/>
              </a:rPr>
              <a:t>работа с боковыми сторонами утюга (ребром</a:t>
            </a:r>
            <a:r>
              <a:rPr lang="ru-RU" sz="4000" i="1" dirty="0" smtClean="0">
                <a:solidFill>
                  <a:srgbClr val="002060"/>
                </a:solidFill>
                <a:latin typeface="Monotype Corsiva" pitchFamily="66" charset="0"/>
              </a:rPr>
              <a:t>);</a:t>
            </a:r>
            <a:endParaRPr lang="ru-RU" sz="4000" i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4000" i="1" dirty="0" smtClean="0">
                <a:solidFill>
                  <a:srgbClr val="002060"/>
                </a:solidFill>
                <a:latin typeface="Monotype Corsiva" pitchFamily="66" charset="0"/>
              </a:rPr>
              <a:t>работа </a:t>
            </a:r>
            <a:r>
              <a:rPr lang="ru-RU" sz="4000" i="1" dirty="0" smtClean="0">
                <a:solidFill>
                  <a:srgbClr val="002060"/>
                </a:solidFill>
                <a:latin typeface="Monotype Corsiva" pitchFamily="66" charset="0"/>
              </a:rPr>
              <a:t>острием.</a:t>
            </a:r>
            <a:endParaRPr lang="ru-RU" sz="4000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92088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Monotype Corsiva" pitchFamily="66" charset="0"/>
              </a:rPr>
              <a:t>Прием первый- разглаживание</a:t>
            </a:r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</a:br>
            <a:endParaRPr lang="ru-RU" sz="48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92500" lnSpcReduction="20000"/>
          </a:bodyPr>
          <a:lstStyle/>
          <a:p>
            <a:pPr algn="ctr" fontAlgn="base"/>
            <a:r>
              <a:rPr lang="ru-RU" dirty="0" err="1" smtClean="0">
                <a:solidFill>
                  <a:srgbClr val="002060"/>
                </a:solidFill>
                <a:latin typeface="Monotype Corsiva" pitchFamily="66" charset="0"/>
              </a:rPr>
              <a:t>Возмите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 глянцевый картон форматом А5 или 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А6.</a:t>
            </a:r>
          </a:p>
          <a:p>
            <a:pPr algn="ctr" fontAlgn="base"/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Включите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 </a:t>
            </a:r>
            <a:r>
              <a:rPr lang="ru-RU" u="sng" dirty="0" smtClean="0">
                <a:solidFill>
                  <a:srgbClr val="002060"/>
                </a:solidFill>
                <a:latin typeface="Monotype Corsiva" pitchFamily="66" charset="0"/>
                <a:hlinkClick r:id="rId2"/>
              </a:rPr>
              <a:t>утюг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 и отрегулируйте минимальную температуру.</a:t>
            </a:r>
          </a:p>
          <a:p>
            <a:pPr algn="ctr" fontAlgn="base"/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   Держите </a:t>
            </a:r>
            <a:r>
              <a:rPr lang="ru-RU" u="sng" dirty="0" smtClean="0">
                <a:solidFill>
                  <a:srgbClr val="002060"/>
                </a:solidFill>
                <a:latin typeface="Monotype Corsiva" pitchFamily="66" charset="0"/>
                <a:hlinkClick r:id="rId2"/>
              </a:rPr>
              <a:t>утюг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 подошвой вверх. К подошве поднесите карандаш и начните рисовать по подошве, закрашивая поверхность утюга.</a:t>
            </a:r>
            <a:b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i="1" dirty="0" smtClean="0">
                <a:solidFill>
                  <a:srgbClr val="002060"/>
                </a:solidFill>
                <a:latin typeface="Monotype Corsiva" pitchFamily="66" charset="0"/>
              </a:rPr>
              <a:t>   Карандаш должен хорошо плавиться и немного растекаться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, но не сильно. В противном случае, регулируйте температуру на утюге.</a:t>
            </a:r>
          </a:p>
          <a:p>
            <a:pPr algn="ctr" fontAlgn="base"/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   Теперь переверните </a:t>
            </a:r>
            <a:r>
              <a:rPr lang="ru-RU" u="sng" dirty="0" smtClean="0">
                <a:solidFill>
                  <a:srgbClr val="002060"/>
                </a:solidFill>
                <a:latin typeface="Monotype Corsiva" pitchFamily="66" charset="0"/>
                <a:hlinkClick r:id="rId2"/>
              </a:rPr>
              <a:t>утюг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 подошвой вниз и проведите по бумаге. Проводите утюгом плавно и медленно, без сильного нажима на бумагу.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mtdata.ru/u1/photo8E1E/20988178329-0/original.jpg#2098817832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20688"/>
            <a:ext cx="360040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null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284984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8012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Monotype Corsiva" pitchFamily="66" charset="0"/>
              </a:rPr>
              <a:t>Второй прием: оттиск</a:t>
            </a:r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.</a:t>
            </a:r>
            <a:b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</a:br>
            <a:endParaRPr lang="ru-RU" sz="48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    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С 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помощью этого приема создаются так называемые прожилки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, характерные для энкаустики. Для этого достаточно приложить </a:t>
            </a:r>
            <a:r>
              <a:rPr lang="ru-RU" u="sng" dirty="0" smtClean="0">
                <a:solidFill>
                  <a:srgbClr val="002060"/>
                </a:solidFill>
                <a:latin typeface="Monotype Corsiva" pitchFamily="66" charset="0"/>
                <a:hlinkClick r:id="rId2"/>
              </a:rPr>
              <a:t>утюг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 к поверхности картона, а потом слегка приподнять его. В пространство между утюгом и картоном хлынет воздух, и на поверхности воска образуются прожилки.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188</Words>
  <Application>Microsoft Office PowerPoint</Application>
  <PresentationFormat>Экран (4:3)</PresentationFormat>
  <Paragraphs>34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Энкаустика </vt:lpstr>
      <vt:lpstr> «Кто испытал наслаждение творчества, для того уже все другие наслаждения не существуют».   Антон Павлович Чехов   </vt:lpstr>
      <vt:lpstr>Слайд 3</vt:lpstr>
      <vt:lpstr>Энкаустика: история</vt:lpstr>
      <vt:lpstr>Исследованиям тайн энкаустики посвятили свои жизни Эрнст Бергер, Ганс Шмидт, Фон Кайлюс, Василий Хвостенко.  В 1935 году в России раскрыть тайну энкаустики удалось Василию Вениаминовичу Хвостенко. Дело его жизни продолжило не одно поколение его талантливых потомков, среди которых имя Татьяны Васильевны Хвостенко известно всему миру. Татьяна Васильевна - известный художник, член Союза художников России, автор ряда книг "Энкаустика. Искусство, пережившее тысячелетия", "Из глубины веков", "Энкаустика. Камень, Земля, Вселенная", участница различных международных, всесоюзных и республиканских выставок. Ее работы находятся во многих музеях России и за рубежом. </vt:lpstr>
      <vt:lpstr>Приемы восковой живописи</vt:lpstr>
      <vt:lpstr>Прием первый- разглаживание </vt:lpstr>
      <vt:lpstr>Слайд 8</vt:lpstr>
      <vt:lpstr>Второй прием: оттиск. </vt:lpstr>
      <vt:lpstr>Слайд 10</vt:lpstr>
      <vt:lpstr>       Прием третий: работа боковой стороной утюга (ребром). </vt:lpstr>
      <vt:lpstr>Слайд 12</vt:lpstr>
      <vt:lpstr>Прием четвертый: работа острием утюга. </vt:lpstr>
      <vt:lpstr>Слайд 14</vt:lpstr>
      <vt:lpstr>Слайд 15</vt:lpstr>
      <vt:lpstr>Слайд 16</vt:lpstr>
      <vt:lpstr>Литература: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Позитроника</cp:lastModifiedBy>
  <cp:revision>9</cp:revision>
  <dcterms:created xsi:type="dcterms:W3CDTF">2013-03-16T17:10:51Z</dcterms:created>
  <dcterms:modified xsi:type="dcterms:W3CDTF">2014-02-10T13:27:40Z</dcterms:modified>
</cp:coreProperties>
</file>