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8" r:id="rId4"/>
    <p:sldId id="266" r:id="rId5"/>
    <p:sldId id="259" r:id="rId6"/>
    <p:sldId id="261" r:id="rId7"/>
    <p:sldId id="263" r:id="rId8"/>
    <p:sldId id="264" r:id="rId9"/>
    <p:sldId id="265" r:id="rId10"/>
    <p:sldId id="262" r:id="rId11"/>
    <p:sldId id="267" r:id="rId12"/>
    <p:sldId id="268" r:id="rId13"/>
    <p:sldId id="260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D6C3A9-757E-49F5-8CBE-8C79B642B009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87464-76F4-44DD-8D3D-870821FD9E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87464-76F4-44DD-8D3D-870821FD9ED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agroproduct.ru/articles/_znachenie_eevm_v_pov.html" TargetMode="External"/><Relationship Id="rId3" Type="http://schemas.openxmlformats.org/officeDocument/2006/relationships/hyperlink" Target="https://ru.wikibooks.org/wiki/&#1048;&#1089;&#1090;&#1086;&#1088;&#1080;&#1103;_&#1088;&#1072;&#1079;&#1074;&#1080;&#1090;&#1080;&#1103;_&#1069;&#1042;&#1052;" TargetMode="External"/><Relationship Id="rId7" Type="http://schemas.openxmlformats.org/officeDocument/2006/relationships/hyperlink" Target="http://infoshkola.info/evm/4-pokolenie/" TargetMode="External"/><Relationship Id="rId2" Type="http://schemas.openxmlformats.org/officeDocument/2006/relationships/hyperlink" Target="https://ru.wikipedia.org/wiki/&#1063;&#1072;&#1088;&#1083;&#1100;&#1079;_&#1041;&#1101;&#1073;&#1073;&#1080;&#1076;&#1078;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&#1044;&#1078;&#1086;&#1085;_&#1092;&#1086;&#1085;_&#1053;&#1077;&#1081;&#1084;&#1072;&#1085;" TargetMode="External"/><Relationship Id="rId5" Type="http://schemas.openxmlformats.org/officeDocument/2006/relationships/hyperlink" Target="https://ru.wikipedia.org/wiki/&#1062;&#1091;&#1079;&#1077;,_&#1050;&#1086;&#1085;&#1088;&#1072;&#1076;" TargetMode="External"/><Relationship Id="rId4" Type="http://schemas.openxmlformats.org/officeDocument/2006/relationships/hyperlink" Target="https://ru.wikipedia.org/wiki/&#1061;&#1086;&#1083;&#1083;&#1077;&#1088;&#1080;&#1090;,_&#1043;&#1077;&#1088;&#1084;&#1072;&#1085;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2138" y="609600"/>
            <a:ext cx="86421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Компьютеры. С чего всё начиналось?.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314" name="Picture 2" descr="http://mtdata.ru/u19/photoA4F8/20403491689-0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4724399" cy="4088422"/>
          </a:xfrm>
          <a:prstGeom prst="rect">
            <a:avLst/>
          </a:prstGeom>
          <a:noFill/>
        </p:spPr>
      </p:pic>
      <p:pic>
        <p:nvPicPr>
          <p:cNvPr id="13316" name="Picture 4" descr="http://oooremont96.ru/uploads/posts/2012-11/1354252477_front_t-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600200"/>
            <a:ext cx="4419600" cy="4191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191000" y="5638800"/>
            <a:ext cx="495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Выполнила обучающаяся 8 класса МОБУ «</a:t>
            </a:r>
            <a:r>
              <a:rPr lang="ru-RU" b="1" dirty="0" err="1" smtClean="0"/>
              <a:t>Терелесовская</a:t>
            </a:r>
            <a:r>
              <a:rPr lang="ru-RU" b="1" dirty="0" smtClean="0"/>
              <a:t> СОШ» Селихова Яна.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2057400"/>
            <a:ext cx="8229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В  третьем поколении ЭВМ впервые стали использоваться </a:t>
            </a:r>
            <a:r>
              <a:rPr lang="ru-RU" b="1" i="1" dirty="0" smtClean="0"/>
              <a:t>интегральные схемы. </a:t>
            </a:r>
            <a:r>
              <a:rPr lang="ru-RU" i="1" dirty="0" smtClean="0"/>
              <a:t> В</a:t>
            </a:r>
            <a:r>
              <a:rPr lang="ru-RU" b="1" i="1" dirty="0" smtClean="0"/>
              <a:t> 1969 г. </a:t>
            </a:r>
            <a:r>
              <a:rPr lang="ru-RU" i="1" dirty="0" smtClean="0"/>
              <a:t>зародилась первая глобальная компьютерная сеть — зародыш того, что мы сейчас называем </a:t>
            </a:r>
            <a:r>
              <a:rPr lang="ru-RU" b="1" i="1" dirty="0" smtClean="0"/>
              <a:t>Интернетом</a:t>
            </a:r>
            <a:r>
              <a:rPr lang="ru-RU" i="1" dirty="0" smtClean="0"/>
              <a:t>. И в том же </a:t>
            </a:r>
            <a:r>
              <a:rPr lang="ru-RU" b="1" i="1" dirty="0" smtClean="0"/>
              <a:t>1969 г</a:t>
            </a:r>
            <a:r>
              <a:rPr lang="ru-RU" i="1" dirty="0" smtClean="0"/>
              <a:t>. одновременно появились </a:t>
            </a:r>
            <a:r>
              <a:rPr lang="ru-RU" b="1" i="1" dirty="0" smtClean="0"/>
              <a:t>операционная система </a:t>
            </a:r>
            <a:r>
              <a:rPr lang="ru-RU" b="1" i="1" dirty="0" err="1" smtClean="0"/>
              <a:t>Unix</a:t>
            </a:r>
            <a:r>
              <a:rPr lang="ru-RU" b="1" i="1" dirty="0" smtClean="0"/>
              <a:t> и язык программирования С («Си»), </a:t>
            </a:r>
            <a:r>
              <a:rPr lang="ru-RU" i="1" dirty="0" smtClean="0"/>
              <a:t>оказавшие огромное влияние на программный мир и до сих пор сохраняющие свое передовое положение.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44298" y="1219200"/>
            <a:ext cx="617188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Третье поколение</a:t>
            </a:r>
          </a:p>
        </p:txBody>
      </p:sp>
      <p:pic>
        <p:nvPicPr>
          <p:cNvPr id="44034" name="Picture 2" descr="IBM 370-1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4114800"/>
            <a:ext cx="4219575" cy="2505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838200"/>
            <a:ext cx="735970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Четвёртое поколение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1981200"/>
            <a:ext cx="7467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К сожалению, дальше стройная картина смены поколений нарушается. Все меньше становится принципиальных новаций в компьютерной науке. Прогресс идет в основном по пути развития того, что уже изобретено и придумано, — прежде всего за счет повышения мощности и миниатюризации элементной базы и самих компьютеров.</a:t>
            </a:r>
          </a:p>
        </p:txBody>
      </p:sp>
      <p:pic>
        <p:nvPicPr>
          <p:cNvPr id="52228" name="Picture 4" descr="https://upload.wikimedia.org/wikipedia/commons/thumb/7/70/Apple-II.jpg/220px-Apple-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3657600"/>
            <a:ext cx="2590800" cy="2875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600200"/>
            <a:ext cx="5410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В век современных технологий большую роль в жизни человека играют  ЭВМ. Сначала ЭВМ стали появляться в офисах и на предприятиях, а затем и дома у обыкновенных пользователей. Они позволяют решать самые разнообразные задачи от выхода в сеть и набора текстов до построения планов сооружений и сборочных чертежей деталей. Компьютеры позволили наслаждаться любимыми фильмами и слушать любимую музыку в цифровом виде. Посредством интернета они объединили миллионы пользователей по всему свету, вывели общение на новый уровень. Компьютер открыл двери в мир цифровых технологий</a:t>
            </a:r>
            <a:r>
              <a:rPr lang="ru-RU" dirty="0" smtClean="0"/>
              <a:t>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53172" y="685800"/>
            <a:ext cx="510267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Значение ЭВМ</a:t>
            </a:r>
          </a:p>
        </p:txBody>
      </p:sp>
      <p:pic>
        <p:nvPicPr>
          <p:cNvPr id="51202" name="Picture 2" descr="http://newsht.com/uploads/posts/2012-10/1349351330_3453466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3886200"/>
            <a:ext cx="3276600" cy="2073473"/>
          </a:xfrm>
          <a:prstGeom prst="rect">
            <a:avLst/>
          </a:prstGeom>
          <a:noFill/>
        </p:spPr>
      </p:pic>
      <p:pic>
        <p:nvPicPr>
          <p:cNvPr id="51204" name="Picture 4" descr="http://i.obozrevatel.ua/13/1156957/6707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752600"/>
            <a:ext cx="262890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219200"/>
            <a:ext cx="70104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2"/>
              </a:rPr>
              <a:t>ИСТОЧНИКИ :</a:t>
            </a:r>
          </a:p>
          <a:p>
            <a:r>
              <a:rPr lang="en-US" dirty="0" smtClean="0">
                <a:hlinkClick r:id="rId2"/>
              </a:rPr>
              <a:t>https://ru.wikipedia.org/wiki</a:t>
            </a:r>
            <a:r>
              <a:rPr lang="ru-RU" dirty="0" smtClean="0">
                <a:hlinkClick r:id="rId2"/>
              </a:rPr>
              <a:t>/</a:t>
            </a:r>
            <a:r>
              <a:rPr lang="ru-RU" dirty="0" err="1" smtClean="0">
                <a:hlinkClick r:id="rId2"/>
              </a:rPr>
              <a:t>Чарльз_Бэббидж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https://ru.wikibooks.org/wiki/</a:t>
            </a:r>
            <a:r>
              <a:rPr lang="ru-RU" dirty="0" err="1" smtClean="0">
                <a:hlinkClick r:id="rId3"/>
              </a:rPr>
              <a:t>История_развития_ЭВМ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https://ru.wikipedia.org/wiki/</a:t>
            </a:r>
            <a:r>
              <a:rPr lang="ru-RU" dirty="0" err="1" smtClean="0">
                <a:hlinkClick r:id="rId4"/>
              </a:rPr>
              <a:t>Холлерит,_Герман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https://ru.wikipedia.org/wiki/</a:t>
            </a:r>
            <a:r>
              <a:rPr lang="ru-RU" dirty="0" err="1" smtClean="0">
                <a:hlinkClick r:id="rId5"/>
              </a:rPr>
              <a:t>Цузе,_Конрад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https://ru.wikipedia.org/wiki/</a:t>
            </a:r>
            <a:r>
              <a:rPr lang="ru-RU" dirty="0" err="1" smtClean="0">
                <a:hlinkClick r:id="rId6"/>
              </a:rPr>
              <a:t>Джон_фон_Нейман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http://infoshkola.info/evm/4-pokolenie/</a:t>
            </a:r>
            <a:endParaRPr lang="ru-RU" dirty="0" smtClean="0"/>
          </a:p>
          <a:p>
            <a:r>
              <a:rPr lang="en-US" dirty="0" smtClean="0">
                <a:hlinkClick r:id="rId8"/>
              </a:rPr>
              <a:t>http://agroproduct.ru/articles/_znachenie_eevm_v_pov.html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6400" y="838200"/>
            <a:ext cx="6248400" cy="609397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Содержание:</a:t>
            </a:r>
          </a:p>
          <a:p>
            <a:pPr algn="ctr"/>
            <a:endParaRPr lang="ru-RU" sz="54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sz="3600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1.Что такое ЭВМ?</a:t>
            </a:r>
          </a:p>
          <a:p>
            <a:r>
              <a:rPr lang="ru-RU" sz="3600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2. 4 </a:t>
            </a:r>
            <a:r>
              <a:rPr lang="ru-RU" sz="3600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поколения </a:t>
            </a:r>
            <a:r>
              <a:rPr lang="ru-RU" sz="3600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ЭВМ. 3.Первое поколение.</a:t>
            </a:r>
          </a:p>
          <a:p>
            <a:r>
              <a:rPr lang="ru-RU" sz="3600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4.Второе поколение.</a:t>
            </a:r>
          </a:p>
          <a:p>
            <a:r>
              <a:rPr lang="ru-RU" sz="3600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5.Третье поколение</a:t>
            </a:r>
          </a:p>
          <a:p>
            <a:r>
              <a:rPr lang="ru-RU" sz="3600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6. Четвёртое поколение</a:t>
            </a:r>
          </a:p>
          <a:p>
            <a:r>
              <a:rPr lang="ru-RU" sz="3600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7. Значение ЭВМ.</a:t>
            </a:r>
          </a:p>
          <a:p>
            <a:endParaRPr lang="ru-RU" sz="3600" b="1" dirty="0" smtClean="0">
              <a:ln w="11430"/>
              <a:solidFill>
                <a:schemeClr val="tx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828800"/>
            <a:ext cx="8458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ЭВМ (электронно-вычислительная машина) (или компьютер) </a:t>
            </a:r>
            <a:r>
              <a:rPr lang="ru-RU" sz="2400" i="1" dirty="0" smtClean="0"/>
              <a:t>— это аппаратно-программное вычислительное устройство, реализованное на электронных компонентах и выполняющее заданные программой действия.</a:t>
            </a:r>
          </a:p>
          <a:p>
            <a:r>
              <a:rPr lang="ru-RU" sz="2400" i="1" dirty="0" smtClean="0"/>
              <a:t>Термин </a:t>
            </a:r>
            <a:r>
              <a:rPr lang="ru-RU" sz="2400" b="1" i="1" dirty="0" smtClean="0"/>
              <a:t>ЭВМ</a:t>
            </a:r>
            <a:r>
              <a:rPr lang="ru-RU" sz="2400" i="1" dirty="0" smtClean="0"/>
              <a:t> сегодня практически не применяется, кроме как в историческом смысле.</a:t>
            </a:r>
            <a:endParaRPr lang="ru-RU" sz="24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23214" y="990600"/>
            <a:ext cx="546495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такое ЭВМ?</a:t>
            </a:r>
          </a:p>
        </p:txBody>
      </p:sp>
      <p:pic>
        <p:nvPicPr>
          <p:cNvPr id="29698" name="Picture 2" descr="http://alexandrshikhov.ru/wp-content/uploads/2014/04/%D0%A1%D0%BE%D0%B2%D1%80%D0%B5%D0%BC%D0%B5%D0%BD%D0%BD%D1%8B%D0%B5-%D0%BA%D0%BE%D0%BC%D0%BF%D1%8C%D1%8E%D1%82%D0%B5%D1%80%D1%8B-%D0%B4%D0%BB%D1%8F-%D1%80%D0%B5%D1%88%D0%B5%D0%BD%D0%B8%D1%8F-%D1%88%D0%B8%D1%80%D0%BE%D0%BA%D0%BE%D0%B3%D0%BE-%D0%BA%D1%80%D1%83%D0%B3%D0%B0-%D0%B7%D0%B0%D0%B4%D0%B0%D1%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4114800"/>
            <a:ext cx="3505200" cy="24536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81400" y="1295400"/>
            <a:ext cx="19223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ЭВМ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828800" y="2133600"/>
            <a:ext cx="1905000" cy="7620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3352800" y="2438400"/>
            <a:ext cx="685800" cy="15240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876800" y="2438400"/>
            <a:ext cx="685800" cy="1600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562600" y="2133600"/>
            <a:ext cx="1447800" cy="838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81000" y="2819400"/>
            <a:ext cx="24384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1 поколение</a:t>
            </a:r>
            <a:endParaRPr lang="ru-RU" sz="2400" b="1" i="1" dirty="0" smtClean="0"/>
          </a:p>
          <a:p>
            <a:r>
              <a:rPr lang="ru-RU" sz="2400" b="1" i="1" dirty="0" smtClean="0"/>
              <a:t>(1950-е </a:t>
            </a:r>
            <a:r>
              <a:rPr lang="ru-RU" sz="2400" b="1" i="1" dirty="0" smtClean="0"/>
              <a:t>годы)</a:t>
            </a:r>
            <a:endParaRPr lang="ru-RU" sz="2400" b="1" i="1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            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990600" y="4114800"/>
            <a:ext cx="388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2 поколение</a:t>
            </a:r>
            <a:endParaRPr lang="ru-RU" sz="2400" b="1" i="1" dirty="0" smtClean="0"/>
          </a:p>
          <a:p>
            <a:r>
              <a:rPr lang="ru-RU" sz="2400" b="1" i="1" dirty="0" smtClean="0"/>
              <a:t>(1960-е </a:t>
            </a:r>
            <a:r>
              <a:rPr lang="ru-RU" sz="2400" b="1" i="1" dirty="0" smtClean="0"/>
              <a:t>годы)</a:t>
            </a:r>
            <a:endParaRPr lang="ru-RU" sz="2400" b="1" i="1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4953000" y="4495800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3 поколение</a:t>
            </a:r>
            <a:endParaRPr lang="ru-RU" sz="2400" b="1" i="1" dirty="0" smtClean="0"/>
          </a:p>
          <a:p>
            <a:r>
              <a:rPr lang="ru-RU" sz="2400" b="1" i="1" dirty="0" smtClean="0"/>
              <a:t>(1970-е </a:t>
            </a:r>
            <a:r>
              <a:rPr lang="ru-RU" sz="2400" b="1" i="1" dirty="0" smtClean="0"/>
              <a:t>годы) </a:t>
            </a:r>
            <a:endParaRPr lang="ru-RU" sz="2400" b="1" i="1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6400800" y="30480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4 поколение</a:t>
            </a:r>
            <a:endParaRPr lang="ru-RU" sz="2400" b="1" i="1" dirty="0" smtClean="0"/>
          </a:p>
          <a:p>
            <a:r>
              <a:rPr lang="ru-RU" sz="2400" b="1" i="1" dirty="0" smtClean="0"/>
              <a:t>(1980-е </a:t>
            </a:r>
            <a:r>
              <a:rPr lang="ru-RU" sz="2400" b="1" i="1" dirty="0" smtClean="0"/>
              <a:t>годы)</a:t>
            </a:r>
            <a:endParaRPr lang="ru-RU" sz="24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1066800"/>
            <a:ext cx="8686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>В </a:t>
            </a:r>
            <a:r>
              <a:rPr lang="ru-RU" sz="2000" b="1" i="1" dirty="0" smtClean="0"/>
              <a:t>1812 году </a:t>
            </a:r>
            <a:r>
              <a:rPr lang="ru-RU" sz="2000" i="1" dirty="0" smtClean="0"/>
              <a:t>английский математик и экономист </a:t>
            </a:r>
            <a:r>
              <a:rPr lang="ru-RU" sz="2000" b="1" i="1" dirty="0" smtClean="0"/>
              <a:t>Чарльз Бэббидж </a:t>
            </a:r>
            <a:r>
              <a:rPr lang="ru-RU" sz="2000" i="1" dirty="0" smtClean="0"/>
              <a:t>начал работу над созданием, так называемой «разностной» машины, которая, по его замыслам, должна была не просто выполнять арифметические действия , а проводить вычисления по программе, задающей определённую функцию. В </a:t>
            </a:r>
            <a:r>
              <a:rPr lang="ru-RU" sz="2000" b="1" i="1" dirty="0" smtClean="0"/>
              <a:t>1822 году </a:t>
            </a:r>
            <a:r>
              <a:rPr lang="ru-RU" sz="2000" i="1" dirty="0" smtClean="0"/>
              <a:t>учёный построил небольшую действующую модель и рассчитал на ней таблицу квадратов.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26180" y="304800"/>
            <a:ext cx="637546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Первое поколение</a:t>
            </a:r>
          </a:p>
        </p:txBody>
      </p:sp>
      <p:pic>
        <p:nvPicPr>
          <p:cNvPr id="28674" name="Picture 2" descr="CharlesBabb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2971800"/>
            <a:ext cx="3055207" cy="361736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91200" y="648866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Чарльз Бэббидж</a:t>
            </a:r>
            <a:endParaRPr lang="ru-RU" dirty="0"/>
          </a:p>
        </p:txBody>
      </p:sp>
      <p:pic>
        <p:nvPicPr>
          <p:cNvPr id="28676" name="Picture 4" descr="http://informat444.narod.ru/museum/pres/pl-7-99/hist_0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276600"/>
            <a:ext cx="3733800" cy="32732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6200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>После Бэббиджа значительный вклад в развитие техники автоматизации счёта внёс американский изобретатель </a:t>
            </a:r>
          </a:p>
          <a:p>
            <a:r>
              <a:rPr lang="ru-RU" sz="2000" b="1" i="1" dirty="0" smtClean="0"/>
              <a:t>Г. Холлерит</a:t>
            </a:r>
            <a:r>
              <a:rPr lang="ru-RU" sz="2000" i="1" dirty="0" smtClean="0"/>
              <a:t>, который в </a:t>
            </a:r>
            <a:r>
              <a:rPr lang="ru-RU" sz="2000" b="1" i="1" dirty="0" smtClean="0"/>
              <a:t>1890 году </a:t>
            </a:r>
            <a:r>
              <a:rPr lang="ru-RU" sz="2000" i="1" dirty="0" smtClean="0"/>
              <a:t>впервые построил ручной перфоратор для нанесения цифровых данных на перфокарты и ввёл механическую сортировку для раскладки этих перфокарт в зависимости от места </a:t>
            </a:r>
            <a:r>
              <a:rPr lang="ru-RU" sz="2000" i="1" dirty="0" err="1" smtClean="0"/>
              <a:t>пробива</a:t>
            </a:r>
            <a:r>
              <a:rPr lang="ru-RU" sz="1600" dirty="0" smtClean="0"/>
              <a:t>. </a:t>
            </a:r>
            <a:endParaRPr lang="ru-RU" sz="1600" dirty="0"/>
          </a:p>
        </p:txBody>
      </p:sp>
      <p:pic>
        <p:nvPicPr>
          <p:cNvPr id="45058" name="Picture 2" descr="http://www.rzd-expo.ru/history/Telegraf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819400"/>
            <a:ext cx="4254346" cy="3693628"/>
          </a:xfrm>
          <a:prstGeom prst="rect">
            <a:avLst/>
          </a:prstGeom>
          <a:noFill/>
        </p:spPr>
      </p:pic>
      <p:pic>
        <p:nvPicPr>
          <p:cNvPr id="45060" name="Picture 4" descr="http://informat444.narod.ru/museum/picture/hollerith_herm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835402"/>
            <a:ext cx="2905150" cy="367017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638800" y="6488668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Г. Холлерит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533400"/>
            <a:ext cx="8153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>Первым создателем автоматической вычислительной машины считается немецкий учёный </a:t>
            </a:r>
            <a:r>
              <a:rPr lang="ru-RU" sz="2000" b="1" i="1" dirty="0" smtClean="0"/>
              <a:t>К. </a:t>
            </a:r>
            <a:r>
              <a:rPr lang="ru-RU" sz="2000" b="1" i="1" dirty="0" err="1" smtClean="0"/>
              <a:t>Цузе</a:t>
            </a:r>
            <a:r>
              <a:rPr lang="ru-RU" sz="2000" i="1" dirty="0" smtClean="0"/>
              <a:t>. Работы им начаты в </a:t>
            </a:r>
            <a:r>
              <a:rPr lang="ru-RU" sz="2000" b="1" i="1" dirty="0" smtClean="0"/>
              <a:t>1933 году</a:t>
            </a:r>
            <a:r>
              <a:rPr lang="ru-RU" sz="2000" i="1" dirty="0" smtClean="0"/>
              <a:t>, а в</a:t>
            </a:r>
            <a:r>
              <a:rPr lang="ru-RU" sz="2000" b="1" i="1" dirty="0" smtClean="0"/>
              <a:t> 1936 году </a:t>
            </a:r>
            <a:r>
              <a:rPr lang="ru-RU" sz="2000" i="1" dirty="0" smtClean="0"/>
              <a:t>он построил модель механической вычислительной машины, в которой использовалась двоичная система счисления, форма представления чисел с «плавающей» запятой, трёхадресная система программирования и перфокарты.</a:t>
            </a:r>
          </a:p>
        </p:txBody>
      </p:sp>
      <p:pic>
        <p:nvPicPr>
          <p:cNvPr id="49154" name="Picture 2" descr="Konrad Zuse (199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2743200"/>
            <a:ext cx="2743200" cy="3653944"/>
          </a:xfrm>
          <a:prstGeom prst="rect">
            <a:avLst/>
          </a:prstGeom>
          <a:noFill/>
        </p:spPr>
      </p:pic>
      <p:pic>
        <p:nvPicPr>
          <p:cNvPr id="49156" name="Picture 4" descr="http://i023.radikal.ru/1210/66/05ba135038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0"/>
            <a:ext cx="4419600" cy="34999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19800" y="6477000"/>
            <a:ext cx="2590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К. </a:t>
            </a:r>
            <a:r>
              <a:rPr lang="ru-RU" dirty="0" err="1" smtClean="0"/>
              <a:t>Цузе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57200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С точки зрения архитектуры ЭВМ с хранимой в памяти программой революционными были идеи американского математика, члена Национальной АН США и американской академии искусств и наук </a:t>
            </a:r>
            <a:r>
              <a:rPr lang="ru-RU" b="1" i="1" dirty="0" smtClean="0"/>
              <a:t>Джона фон Неймана</a:t>
            </a:r>
            <a:r>
              <a:rPr lang="ru-RU" i="1" dirty="0" smtClean="0"/>
              <a:t> .</a:t>
            </a:r>
          </a:p>
          <a:p>
            <a:r>
              <a:rPr lang="ru-RU" i="1" dirty="0" smtClean="0"/>
              <a:t>Вот как представлял Нейман свою ЭВМ:</a:t>
            </a:r>
          </a:p>
          <a:p>
            <a:r>
              <a:rPr lang="ru-RU" i="1" dirty="0" smtClean="0"/>
              <a:t>1.Машина должна состоять из основных органов: орган арифметики, памяти, управления и связи с оператором, чтобы машина не зависела от оператора.</a:t>
            </a:r>
          </a:p>
          <a:p>
            <a:r>
              <a:rPr lang="ru-RU" i="1" dirty="0" smtClean="0"/>
              <a:t>2.Она должна запоминать не только цифровую информацию, но и команды, управляющие программой, которая должна проводить операции над числами.</a:t>
            </a:r>
          </a:p>
          <a:p>
            <a:r>
              <a:rPr lang="ru-RU" i="1" dirty="0" smtClean="0"/>
              <a:t>3.ЭВМ должна различать числовой код команды от числового кода числа.</a:t>
            </a:r>
          </a:p>
          <a:p>
            <a:r>
              <a:rPr lang="ru-RU" i="1" dirty="0" smtClean="0"/>
              <a:t>4.У машины должен быть управляющий орган для выполнения команд, хранящихся в памяти.</a:t>
            </a:r>
          </a:p>
          <a:p>
            <a:r>
              <a:rPr lang="ru-RU" i="1" dirty="0" smtClean="0"/>
              <a:t>5.В ней также должен быть арифметический орган для выполнения арифметических действий.</a:t>
            </a:r>
          </a:p>
          <a:p>
            <a:r>
              <a:rPr lang="ru-RU" i="1" dirty="0" smtClean="0"/>
              <a:t>6.И, наконец, в её состав должен входить орган ввода-вывода.</a:t>
            </a:r>
          </a:p>
        </p:txBody>
      </p:sp>
      <p:pic>
        <p:nvPicPr>
          <p:cNvPr id="5" name="Picture 2" descr="http://chernykh.net/images/stories/fruit/edva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4343400"/>
            <a:ext cx="3276600" cy="214617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95600" y="6488668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Джон фон Нейман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47800" y="838200"/>
            <a:ext cx="648286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Второе поколение.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3400" y="1600200"/>
            <a:ext cx="81534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Главные достижения этой эпохи принадлежат к области программ. На втором поколении компьютеров впервые появилось то, что сегодня называется </a:t>
            </a:r>
            <a:r>
              <a:rPr lang="ru-RU" b="1" i="1" dirty="0" smtClean="0"/>
              <a:t>операционной системой. </a:t>
            </a:r>
            <a:r>
              <a:rPr lang="ru-RU" i="1" dirty="0" smtClean="0"/>
              <a:t>Тогда же были разработаны первые языки высокого уровня — </a:t>
            </a:r>
            <a:r>
              <a:rPr lang="ru-RU" b="1" i="1" dirty="0" smtClean="0"/>
              <a:t>Фортран, Алгол, Кобол</a:t>
            </a:r>
            <a:r>
              <a:rPr lang="ru-RU" i="1" dirty="0" smtClean="0"/>
              <a:t>. Эти два важных усовершенствования позволили значительно упростить и ускорить написание программ для компьютеров; программирование, оставаясь наукой, приобретает черты ремесла.</a:t>
            </a:r>
          </a:p>
        </p:txBody>
      </p:sp>
      <p:pic>
        <p:nvPicPr>
          <p:cNvPr id="47108" name="Picture 4" descr="IBM 360-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657600"/>
            <a:ext cx="3810000" cy="29757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111</TotalTime>
  <Words>560</Words>
  <Application>Microsoft Office PowerPoint</Application>
  <PresentationFormat>Экран (4:3)</PresentationFormat>
  <Paragraphs>64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14</cp:revision>
  <dcterms:created xsi:type="dcterms:W3CDTF">2015-10-17T10:36:18Z</dcterms:created>
  <dcterms:modified xsi:type="dcterms:W3CDTF">2015-10-17T18:50:28Z</dcterms:modified>
</cp:coreProperties>
</file>