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5" d="100"/>
          <a:sy n="65" d="100"/>
        </p:scale>
        <p:origin x="-122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32776" y="2004537"/>
            <a:ext cx="7317388" cy="1200329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«Опорный конспект как инновационные технологии </a:t>
            </a:r>
          </a:p>
          <a:p>
            <a:pPr algn="ctr"/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на уроках русского языка</a:t>
            </a:r>
          </a:p>
          <a:p>
            <a:pPr algn="ctr"/>
            <a:r>
              <a:rPr lang="ru-RU" sz="2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литературы.»</a:t>
            </a:r>
            <a:endParaRPr lang="ru-RU" sz="24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4990" y="1131452"/>
            <a:ext cx="6272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Кафедра гуманитарного образования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Курсовая работа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8287" y="3429000"/>
            <a:ext cx="3133550" cy="162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ru-RU" sz="1400" dirty="0" smtClean="0"/>
              <a:t>Выполнила: Иванникова Е.Г.,</a:t>
            </a:r>
          </a:p>
          <a:p>
            <a:pPr algn="r">
              <a:lnSpc>
                <a:spcPct val="120000"/>
              </a:lnSpc>
            </a:pPr>
            <a:r>
              <a:rPr lang="ru-RU" sz="1400" dirty="0" smtClean="0"/>
              <a:t>учитель русского языка и литературы</a:t>
            </a:r>
          </a:p>
          <a:p>
            <a:pPr algn="r">
              <a:lnSpc>
                <a:spcPct val="120000"/>
              </a:lnSpc>
            </a:pPr>
            <a:r>
              <a:rPr lang="ru-RU" sz="1400" dirty="0" smtClean="0"/>
              <a:t>МОУ «Срелняя школа №32» г. Саранск</a:t>
            </a:r>
          </a:p>
          <a:p>
            <a:pPr algn="r">
              <a:lnSpc>
                <a:spcPct val="120000"/>
              </a:lnSpc>
            </a:pPr>
            <a:r>
              <a:rPr lang="ru-RU" sz="1400" dirty="0" smtClean="0"/>
              <a:t>Проверила: Чебупаева Е.Е.,</a:t>
            </a:r>
          </a:p>
          <a:p>
            <a:pPr algn="r">
              <a:lnSpc>
                <a:spcPct val="120000"/>
              </a:lnSpc>
            </a:pPr>
            <a:r>
              <a:rPr lang="ru-RU" sz="1400" dirty="0" smtClean="0"/>
              <a:t>методист кафедры гуманитарного</a:t>
            </a:r>
          </a:p>
          <a:p>
            <a:pPr algn="r">
              <a:lnSpc>
                <a:spcPct val="120000"/>
              </a:lnSpc>
            </a:pPr>
            <a:r>
              <a:rPr lang="ru-RU" sz="1400" dirty="0" smtClean="0"/>
              <a:t>образования МРИО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254990" y="137877"/>
            <a:ext cx="63217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/>
              <a:t>Государственное бюджетное образовательное учреждение дополнительного образования (повышение квалификации) специалистов «Мордовский республиканский институт образования»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226" y="1723354"/>
            <a:ext cx="8407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227" y="958306"/>
            <a:ext cx="840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содержания.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604" y="1735059"/>
            <a:ext cx="809897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/>
              <a:t>Оформление </a:t>
            </a:r>
            <a:r>
              <a:rPr lang="ru-RU" sz="2000" dirty="0"/>
              <a:t>учебного материала в виде опорных </a:t>
            </a:r>
            <a:r>
              <a:rPr lang="ru-RU" sz="2000" dirty="0" smtClean="0"/>
              <a:t>схем-конспектов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/>
              <a:t>Опорный </a:t>
            </a:r>
            <a:r>
              <a:rPr lang="ru-RU" sz="2000" dirty="0"/>
              <a:t>конспект представляет собой наглядную схему, в которой отражены подлежащие усвоению единицы информации, представлены различные связи между ними, а также введены знаки, напоминающие о примерах, опытах, привлекаемых для конкретизации абстрактного материала. Кроме того, в них дана классификация целей по уровню значимости (цветом, шрифтом и т. п</a:t>
            </a:r>
            <a:r>
              <a:rPr lang="ru-RU" sz="2000" dirty="0" smtClean="0"/>
              <a:t>.)</a:t>
            </a:r>
            <a:r>
              <a:rPr lang="ru-RU" sz="2000" dirty="0"/>
              <a:t/>
            </a:r>
            <a:br>
              <a:rPr lang="ru-RU" sz="2000" dirty="0"/>
            </a:br>
            <a:endParaRPr lang="ru-RU" alt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920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043" y="958306"/>
            <a:ext cx="818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методики: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043" y="1976686"/>
            <a:ext cx="80553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Изучение теории в классе</a:t>
            </a:r>
            <a:r>
              <a:rPr lang="ru-RU" dirty="0" smtClean="0"/>
              <a:t>.</a:t>
            </a:r>
            <a:endParaRPr lang="ru-RU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Самостоятельная работа </a:t>
            </a:r>
            <a:r>
              <a:rPr lang="ru-RU" dirty="0" smtClean="0"/>
              <a:t>дома.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Первое повторение</a:t>
            </a:r>
            <a:r>
              <a:rPr lang="ru-RU" dirty="0" smtClean="0"/>
              <a:t>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Устное проговаривание опорного </a:t>
            </a:r>
            <a:r>
              <a:rPr lang="ru-RU" dirty="0" smtClean="0"/>
              <a:t>конспекта.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Второе повторение</a:t>
            </a:r>
            <a:r>
              <a:rPr lang="ru-RU" dirty="0" smtClean="0"/>
              <a:t>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Контроль, оценка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4181328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390" y="2005365"/>
            <a:ext cx="8079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altLang="ru-RU" sz="2400" dirty="0" smtClean="0"/>
              <a:t>Новизна опыта заключается </a:t>
            </a:r>
            <a:r>
              <a:rPr lang="ru-RU" altLang="ru-RU" sz="2400" dirty="0"/>
              <a:t>в системном подходе к интенсивному формированию устойчивых речевых компетенций учащихся</a:t>
            </a:r>
            <a:r>
              <a:rPr lang="ru-RU" altLang="ru-RU" sz="2400" dirty="0" smtClean="0"/>
              <a:t>.</a:t>
            </a:r>
            <a:endParaRPr lang="ru-RU" alt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353" y="879273"/>
            <a:ext cx="8455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Новизна опыта.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926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390" y="2005365"/>
            <a:ext cx="8079126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altLang="ru-RU" sz="2400" dirty="0"/>
              <a:t>Предъявление новых знаний, а также систематизация и обобщение изученного материала за счет применения опорных схем-конспектов.</a:t>
            </a:r>
            <a:endParaRPr lang="ru-RU" alt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353" y="879273"/>
            <a:ext cx="8455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Технология опыта.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1659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405" y="2100367"/>
            <a:ext cx="80791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dirty="0"/>
              <a:t>Графическое единообразие и лаконичность в изображении языковых явлений.</a:t>
            </a:r>
            <a:br>
              <a:rPr lang="ru-RU" sz="2400" dirty="0"/>
            </a:br>
            <a:r>
              <a:rPr lang="ru-RU" sz="2400" dirty="0"/>
              <a:t>Употребление минимального количества слов, примеров.</a:t>
            </a:r>
            <a:br>
              <a:rPr lang="ru-RU" sz="2400" dirty="0"/>
            </a:br>
            <a:r>
              <a:rPr lang="ru-RU" sz="2400" dirty="0"/>
              <a:t>Использование известных условных графических обозначений, цветовых языковых сигналов.</a:t>
            </a:r>
            <a:br>
              <a:rPr lang="ru-RU" sz="2400" dirty="0"/>
            </a:br>
            <a:r>
              <a:rPr lang="ru-RU" sz="2400" dirty="0"/>
              <a:t>Применение принципа противопоставления языковых фактов.</a:t>
            </a:r>
            <a:br>
              <a:rPr lang="ru-RU" sz="2400" dirty="0"/>
            </a:br>
            <a:r>
              <a:rPr lang="ru-RU" sz="2400" dirty="0"/>
              <a:t>Кодированность информации.</a:t>
            </a:r>
            <a:br>
              <a:rPr lang="ru-RU" sz="2400" dirty="0"/>
            </a:br>
            <a:endParaRPr lang="ru-RU" alt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353" y="879273"/>
            <a:ext cx="84552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Требования к опорным конспектам</a:t>
            </a:r>
          </a:p>
          <a:p>
            <a:pPr algn="ctr"/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 схемам.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236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16" y="-169615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335" y="1888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854" y="760020"/>
            <a:ext cx="834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Практическая база (элемент урока).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9284" y="1689724"/>
            <a:ext cx="774094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wavy" dirty="0"/>
              <a:t>Работа с </a:t>
            </a:r>
            <a:r>
              <a:rPr lang="ru-RU" b="1" u="wavy" dirty="0" smtClean="0"/>
              <a:t>текстами:</a:t>
            </a:r>
          </a:p>
          <a:p>
            <a:endParaRPr lang="ru-RU" dirty="0"/>
          </a:p>
          <a:p>
            <a:r>
              <a:rPr lang="ru-RU" sz="1400" b="1" dirty="0" smtClean="0"/>
              <a:t>Учитель </a:t>
            </a:r>
            <a:r>
              <a:rPr lang="ru-RU" sz="1400" b="1" dirty="0"/>
              <a:t>проецирует на экран 2 текста и читает их</a:t>
            </a:r>
            <a:r>
              <a:rPr lang="ru-RU" sz="1400" b="1" dirty="0" smtClean="0"/>
              <a:t>.</a:t>
            </a:r>
            <a:endParaRPr lang="ru-RU" sz="1400" dirty="0"/>
          </a:p>
          <a:p>
            <a:pPr lvl="0"/>
            <a:endParaRPr lang="en-US" sz="1400" b="1" dirty="0" smtClean="0"/>
          </a:p>
          <a:p>
            <a:pPr lvl="0"/>
            <a:r>
              <a:rPr lang="ru-RU" sz="1400" b="1" dirty="0" smtClean="0"/>
              <a:t>1</a:t>
            </a:r>
            <a:r>
              <a:rPr lang="ru-RU" sz="1400" b="1" dirty="0" smtClean="0"/>
              <a:t>. Везде </a:t>
            </a:r>
            <a:r>
              <a:rPr lang="ru-RU" sz="1400" b="1" dirty="0"/>
              <a:t>белели снега. Топились в деревнях печи, и дымы не растворялись в воздухе, а жили как бы отдельно от него, исчезая потом бесследно. Леса виднелись ясно и близко, была везде тишина.</a:t>
            </a:r>
            <a:endParaRPr lang="ru-RU" sz="1400" dirty="0"/>
          </a:p>
          <a:p>
            <a:pPr lvl="0"/>
            <a:r>
              <a:rPr lang="ru-RU" sz="1400" b="1" dirty="0" smtClean="0"/>
              <a:t>2. Везде </a:t>
            </a:r>
            <a:r>
              <a:rPr lang="ru-RU" sz="1400" b="1" dirty="0"/>
              <a:t>белели чистые снега. Топились в деревнях дневные печи, и золотые дымы не растворялись в воздухе, а жили как бы отдельно от него, исчезая потом бесследно. Рябые после вчерашнего снегопада леса виднелись ясно и близко,  была везде густая светлая тишина.                              (По В.Белову)</a:t>
            </a:r>
            <a:endParaRPr lang="ru-RU" sz="1400" dirty="0"/>
          </a:p>
          <a:p>
            <a:r>
              <a:rPr lang="ru-RU" sz="1400" b="1" dirty="0"/>
              <a:t>- В каком тексте ярче, живописнее переданы картины природы?  (ребята рассуждают , отмечая преимущество второго текста)</a:t>
            </a:r>
            <a:endParaRPr lang="ru-RU" sz="1400" dirty="0"/>
          </a:p>
          <a:p>
            <a:r>
              <a:rPr lang="ru-RU" sz="1400" b="1" dirty="0"/>
              <a:t>-Благодаря каким словам второй текст ярче, живописнее?  (Учащиеся называют имена прилагательные)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7025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16" y="-169615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335" y="1888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3035" y="858452"/>
            <a:ext cx="774094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wavy" dirty="0"/>
              <a:t>Учитель обобщает:</a:t>
            </a: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sz="1400" b="1" dirty="0" smtClean="0"/>
              <a:t>Наша </a:t>
            </a:r>
            <a:r>
              <a:rPr lang="ru-RU" sz="1400" b="1" dirty="0"/>
              <a:t>речь без прилагательных была бы похожа на картину, написанную серой краской. Прилагательные же позволяют передать красоту, яркость, разнообразие окружающих нас предметов, делают нашу речь выразительнее.</a:t>
            </a:r>
            <a:endParaRPr lang="ru-RU" sz="1400" dirty="0"/>
          </a:p>
          <a:p>
            <a:r>
              <a:rPr lang="ru-RU" sz="1400" b="1" dirty="0"/>
              <a:t>     С прилагательными речь как яркая цветная картина, даже ещё богаче, чем картина, т. к. они передают не только цвета предметов, но и звуки, запахи, вкус и т. д. Послушайте, какая красивая картина получилась у А.С.Пушкина</a:t>
            </a:r>
            <a:r>
              <a:rPr lang="ru-RU" sz="1400" b="1" dirty="0" smtClean="0"/>
              <a:t>:</a:t>
            </a:r>
          </a:p>
          <a:p>
            <a:endParaRPr lang="ru-RU" sz="1400" b="1" dirty="0" smtClean="0"/>
          </a:p>
          <a:p>
            <a:endParaRPr lang="ru-RU" sz="1400" dirty="0"/>
          </a:p>
          <a:p>
            <a:pPr lvl="5"/>
            <a:r>
              <a:rPr lang="ru-RU" sz="1400" b="1" dirty="0"/>
              <a:t>                Сквозь волнистые туманы</a:t>
            </a:r>
            <a:endParaRPr lang="ru-RU" sz="1400" dirty="0"/>
          </a:p>
          <a:p>
            <a:pPr lvl="5"/>
            <a:r>
              <a:rPr lang="ru-RU" sz="1400" b="1" dirty="0"/>
              <a:t>                Пробирается луна,</a:t>
            </a:r>
            <a:endParaRPr lang="ru-RU" sz="1400" dirty="0"/>
          </a:p>
          <a:p>
            <a:pPr lvl="5"/>
            <a:r>
              <a:rPr lang="ru-RU" sz="1400" b="1" dirty="0"/>
              <a:t>                На печальные поляны</a:t>
            </a:r>
            <a:endParaRPr lang="ru-RU" sz="1400" dirty="0"/>
          </a:p>
          <a:p>
            <a:pPr lvl="5"/>
            <a:r>
              <a:rPr lang="ru-RU" sz="1400" b="1" dirty="0"/>
              <a:t>                Льёт печально свет она.</a:t>
            </a:r>
            <a:endParaRPr lang="ru-RU" sz="1400" dirty="0"/>
          </a:p>
          <a:p>
            <a:pPr lvl="5"/>
            <a:r>
              <a:rPr lang="ru-RU" sz="1400" b="1" dirty="0"/>
              <a:t>                По дороге зимней, скучной</a:t>
            </a:r>
            <a:endParaRPr lang="ru-RU" sz="1400" dirty="0"/>
          </a:p>
          <a:p>
            <a:pPr lvl="5"/>
            <a:r>
              <a:rPr lang="ru-RU" sz="1400" b="1" dirty="0"/>
              <a:t>                Тройка борзая бежит,</a:t>
            </a:r>
            <a:endParaRPr lang="ru-RU" sz="1400" dirty="0"/>
          </a:p>
          <a:p>
            <a:pPr lvl="5"/>
            <a:r>
              <a:rPr lang="ru-RU" sz="1400" b="1" dirty="0"/>
              <a:t>                Колокольчик однозвучный</a:t>
            </a:r>
            <a:endParaRPr lang="ru-RU" sz="1400" dirty="0"/>
          </a:p>
          <a:p>
            <a:pPr lvl="5"/>
            <a:r>
              <a:rPr lang="ru-RU" sz="1400" b="1" dirty="0"/>
              <a:t>                Утомительно гремит.</a:t>
            </a:r>
            <a:endParaRPr lang="ru-RU" sz="14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9854" y="760020"/>
            <a:ext cx="834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3899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16" y="-169615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335" y="1888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3766" y="760020"/>
            <a:ext cx="81544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u="wavy" dirty="0" smtClean="0"/>
              <a:t>4. Цель урока:</a:t>
            </a:r>
            <a:r>
              <a:rPr lang="ru-RU" sz="1400" b="1" dirty="0" smtClean="0"/>
              <a:t> </a:t>
            </a:r>
            <a:r>
              <a:rPr lang="ru-RU" sz="1400" b="1" dirty="0"/>
              <a:t>ставим вместе с детьми. Работая по опорному конспекту, понять особенности прилагательного как части речи, его морфологические признаки, синтаксическую роль, а также изучить орфограммы, связанные с написанием прилагательных</a:t>
            </a:r>
            <a:r>
              <a:rPr lang="ru-RU" sz="1400" b="1" dirty="0" smtClean="0"/>
              <a:t>.</a:t>
            </a:r>
          </a:p>
          <a:p>
            <a:pPr lvl="0"/>
            <a:endParaRPr lang="ru-RU" sz="1400" dirty="0"/>
          </a:p>
          <a:p>
            <a:pPr lvl="0"/>
            <a:r>
              <a:rPr lang="ru-RU" sz="1400" b="1" u="wavy" dirty="0" smtClean="0"/>
              <a:t>5. Тетрадь</a:t>
            </a:r>
            <a:r>
              <a:rPr lang="ru-RU" sz="1400" b="1" u="wavy" dirty="0"/>
              <a:t>, число, тема</a:t>
            </a:r>
            <a:r>
              <a:rPr lang="ru-RU" sz="1400" b="1" u="wavy" dirty="0" smtClean="0"/>
              <a:t>.</a:t>
            </a:r>
            <a:endParaRPr lang="ru-RU" sz="1400" dirty="0"/>
          </a:p>
          <a:p>
            <a:r>
              <a:rPr lang="ru-RU" sz="1400" b="1" dirty="0"/>
              <a:t>     Имя прилагательное как часть речи</a:t>
            </a:r>
            <a:endParaRPr lang="ru-RU" sz="1400" dirty="0"/>
          </a:p>
          <a:p>
            <a:r>
              <a:rPr lang="ru-RU" sz="1400" b="1" dirty="0"/>
              <a:t>      Слово ПРИ-ЛАГ-А-ТЕЛЬ-Н-ОЕ разбираем по составу и объясняем его лексическое значение (положить вплотную</a:t>
            </a:r>
            <a:r>
              <a:rPr lang="ru-RU" sz="1400" b="1" dirty="0" smtClean="0"/>
              <a:t>).</a:t>
            </a:r>
          </a:p>
          <a:p>
            <a:endParaRPr lang="ru-RU" sz="1400" dirty="0"/>
          </a:p>
          <a:p>
            <a:pPr lvl="0"/>
            <a:r>
              <a:rPr lang="ru-RU" sz="1400" b="1" u="wavy" dirty="0" smtClean="0"/>
              <a:t>6. Беседа </a:t>
            </a:r>
            <a:r>
              <a:rPr lang="ru-RU" sz="1400" b="1" u="wavy" dirty="0"/>
              <a:t>(знания начальной школы</a:t>
            </a:r>
            <a:r>
              <a:rPr lang="ru-RU" sz="1400" b="1" u="wavy" dirty="0" smtClean="0"/>
              <a:t>)</a:t>
            </a:r>
            <a:endParaRPr lang="ru-RU" sz="1400" dirty="0"/>
          </a:p>
          <a:p>
            <a:r>
              <a:rPr lang="ru-RU" sz="1400" b="1" dirty="0"/>
              <a:t>-Что такое имя прилагательное?</a:t>
            </a:r>
            <a:endParaRPr lang="ru-RU" sz="1400" dirty="0"/>
          </a:p>
          <a:p>
            <a:r>
              <a:rPr lang="ru-RU" sz="1400" b="1" dirty="0"/>
              <a:t>-Как изменяются прилагательные?</a:t>
            </a:r>
            <a:endParaRPr lang="ru-RU" sz="1400" dirty="0"/>
          </a:p>
          <a:p>
            <a:r>
              <a:rPr lang="ru-RU" sz="1400" b="1" dirty="0"/>
              <a:t>-Какими членами предложения являются</a:t>
            </a:r>
            <a:r>
              <a:rPr lang="ru-RU" sz="1400" b="1" dirty="0" smtClean="0"/>
              <a:t>?</a:t>
            </a:r>
          </a:p>
          <a:p>
            <a:endParaRPr lang="ru-RU" sz="1400" dirty="0"/>
          </a:p>
          <a:p>
            <a:r>
              <a:rPr lang="ru-RU" sz="1400" b="1" dirty="0" smtClean="0"/>
              <a:t>7</a:t>
            </a:r>
            <a:r>
              <a:rPr lang="ru-RU" sz="1400" b="1" u="wavy" dirty="0"/>
              <a:t>.   Работа по опорному конспекту</a:t>
            </a:r>
            <a:r>
              <a:rPr lang="ru-RU" sz="1400" b="1" dirty="0"/>
              <a:t> (1 блок)               </a:t>
            </a:r>
            <a:r>
              <a:rPr lang="ru-RU" sz="1400" dirty="0"/>
              <a:t> </a:t>
            </a:r>
          </a:p>
          <a:p>
            <a:r>
              <a:rPr lang="ru-RU" sz="1400" b="1" dirty="0"/>
              <a:t>             1. Читает учитель (2раза)  Первый раз лучше просто рассказывать о прилагательном, опираясь на только что услышанные от учащихся знания о нём</a:t>
            </a:r>
            <a:endParaRPr lang="ru-RU" sz="1400" dirty="0"/>
          </a:p>
          <a:p>
            <a:r>
              <a:rPr lang="ru-RU" sz="1400" b="1" dirty="0"/>
              <a:t>             2.  Читают учащиеся (несколько человек)</a:t>
            </a:r>
            <a:endParaRPr lang="ru-RU" sz="1400" dirty="0"/>
          </a:p>
          <a:p>
            <a:r>
              <a:rPr lang="ru-RU" sz="1400" b="1" dirty="0"/>
              <a:t>             3. Читаем учебник (стр 230 и т.д.) и сравниваем информацию из учебника с опорным конспектом.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644170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16" y="-169615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1335" y="18881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3766" y="760020"/>
            <a:ext cx="8154441" cy="483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1400" b="1" dirty="0"/>
              <a:t> </a:t>
            </a:r>
            <a:r>
              <a:rPr lang="ru-RU" sz="1400" b="1" u="wavy" dirty="0"/>
              <a:t>8. </a:t>
            </a:r>
            <a:r>
              <a:rPr lang="ru-RU" sz="1400" b="1" u="wavy" dirty="0" smtClean="0"/>
              <a:t> Работа </a:t>
            </a:r>
            <a:r>
              <a:rPr lang="ru-RU" sz="1400" b="1" u="wavy" dirty="0"/>
              <a:t>с текстом     На</a:t>
            </a:r>
            <a:r>
              <a:rPr lang="ru-RU" sz="1400" b="1" dirty="0"/>
              <a:t> парте у каждого ученика текст С.Гейченко «Домик Арины Родионовны» На экран проецируем фотографию домика няни Арины Родионовны, при этом обращаюсь к классу с вопросом, что  они знают о няне. Текст читает учитель. </a:t>
            </a:r>
            <a:endParaRPr lang="ru-RU" sz="1400" dirty="0"/>
          </a:p>
          <a:p>
            <a:pPr>
              <a:lnSpc>
                <a:spcPct val="130000"/>
              </a:lnSpc>
            </a:pPr>
            <a:r>
              <a:rPr lang="ru-RU" sz="1400" b="1" dirty="0"/>
              <a:t>       </a:t>
            </a:r>
            <a:r>
              <a:rPr lang="ru-RU" sz="1400" b="1" i="1" dirty="0"/>
              <a:t>  (1)  Рядом с домом А. С. Пушкина (в Михайловском) под сенью большого двухвекового клёна, среди густых кустов сирени, акации и жасмина, кое-где увитых зелёным хмелем, стоит маленький деревянный флигелёк. (2)Флигелёк был построен ещё Осипом Абрамовичем Ганнибалом в конце 18 века одновременно с большим господским домом. (3)В нём помещались баня и светёлка. (4)При Пушкине в светёлке жила Арина Родионовна…</a:t>
            </a:r>
            <a:endParaRPr lang="ru-RU" sz="1400" dirty="0"/>
          </a:p>
          <a:p>
            <a:pPr>
              <a:lnSpc>
                <a:spcPct val="130000"/>
              </a:lnSpc>
            </a:pPr>
            <a:r>
              <a:rPr lang="ru-RU" sz="1400" b="1" i="1" dirty="0"/>
              <a:t>      </a:t>
            </a:r>
            <a:r>
              <a:rPr lang="ru-RU" sz="1400" b="1" i="1" dirty="0" smtClean="0"/>
              <a:t>(</a:t>
            </a:r>
            <a:r>
              <a:rPr lang="ru-RU" sz="1400" b="1" i="1" dirty="0"/>
              <a:t>5) В баньке Пушкин принимал ванну, когда с наступлением холодов он не мог купаться в Сороти. (6)В светлицу няни приходил, когда ему было особенно одиноко.           (7) Сюда он шёл отдохнуть, послушать её чудесные сказки. (8)Здесь всё было простое, русское, деревенское, уютное… (9)Старинные сундуки, лавки, в красном углу, «под святыми»,-стол, покрытый домотканой скатертью, жужжащее веретено… (10)В другом углу—русская печь с лежанкой, пучки душистых трав. (11)Напротив печи на полке—медный самовар, дорожный погребец, глиняные бутылки. (12)На комоде—заветный  ларец няни. (13)Это единственная подлинная вещь Арины Родионовны, дошедшая до наших дней. </a:t>
            </a:r>
            <a:endParaRPr lang="ru-RU" sz="1400" dirty="0"/>
          </a:p>
          <a:p>
            <a:pPr>
              <a:lnSpc>
                <a:spcPct val="130000"/>
              </a:lnSpc>
            </a:pPr>
            <a:r>
              <a:rPr lang="ru-RU" sz="1400" b="1" i="1" dirty="0"/>
              <a:t>                                                         </a:t>
            </a:r>
            <a:r>
              <a:rPr lang="ru-RU" sz="1400" b="1" i="1" dirty="0" smtClean="0"/>
              <a:t>                                     </a:t>
            </a:r>
            <a:r>
              <a:rPr lang="ru-RU" sz="1400" b="1" i="1" dirty="0"/>
              <a:t>(С.Гейченко, хранитель Пушкинского заповедника)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57780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227" y="958306"/>
            <a:ext cx="840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Содержание.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480" y="1745673"/>
            <a:ext cx="80752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Актуальность опыта</a:t>
            </a:r>
          </a:p>
          <a:p>
            <a:r>
              <a:rPr lang="ru-RU" dirty="0"/>
              <a:t> </a:t>
            </a:r>
            <a:r>
              <a:rPr lang="ru-RU" dirty="0" smtClean="0"/>
              <a:t>   а) противоречия</a:t>
            </a:r>
          </a:p>
          <a:p>
            <a:r>
              <a:rPr lang="ru-RU" dirty="0"/>
              <a:t> </a:t>
            </a:r>
            <a:r>
              <a:rPr lang="ru-RU" dirty="0" smtClean="0"/>
              <a:t>   б) основная проблема опыта.</a:t>
            </a:r>
          </a:p>
          <a:p>
            <a:r>
              <a:rPr lang="ru-RU" dirty="0" smtClean="0"/>
              <a:t>2. Ведущая психологическая идея.</a:t>
            </a:r>
            <a:endParaRPr lang="ru-RU" dirty="0"/>
          </a:p>
          <a:p>
            <a:r>
              <a:rPr lang="ru-RU" b="1" dirty="0" smtClean="0"/>
              <a:t>3. Теоретическая база.</a:t>
            </a:r>
          </a:p>
          <a:p>
            <a:r>
              <a:rPr lang="ru-RU" dirty="0" smtClean="0"/>
              <a:t>4. Целевые ориентации.</a:t>
            </a:r>
          </a:p>
          <a:p>
            <a:r>
              <a:rPr lang="ru-RU" dirty="0" smtClean="0"/>
              <a:t>5. Принципы.</a:t>
            </a:r>
          </a:p>
          <a:p>
            <a:r>
              <a:rPr lang="ru-RU" dirty="0" smtClean="0"/>
              <a:t>6. Особенности содержания.</a:t>
            </a:r>
          </a:p>
          <a:p>
            <a:r>
              <a:rPr lang="ru-RU" dirty="0" smtClean="0"/>
              <a:t>7. Особенности методики.</a:t>
            </a:r>
          </a:p>
          <a:p>
            <a:r>
              <a:rPr lang="ru-RU" dirty="0" smtClean="0"/>
              <a:t>8. Новизна опыта.</a:t>
            </a:r>
          </a:p>
          <a:p>
            <a:r>
              <a:rPr lang="ru-RU" dirty="0" smtClean="0"/>
              <a:t>10. Технология опыта.</a:t>
            </a:r>
          </a:p>
          <a:p>
            <a:r>
              <a:rPr lang="ru-RU" dirty="0" smtClean="0"/>
              <a:t>11. Требования к опорным конспектам и схемам.</a:t>
            </a:r>
          </a:p>
          <a:p>
            <a:r>
              <a:rPr lang="ru-RU" b="1" dirty="0" smtClean="0"/>
              <a:t>12. Практическая база.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226" y="1723354"/>
            <a:ext cx="8407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/>
              <a:t>Современные выпускники часто не знают норм литературного языка, порой не способны к этической и эстетической оценке письменной и устной речи</a:t>
            </a:r>
            <a:r>
              <a:rPr lang="ru-RU" altLang="ru-RU" dirty="0" smtClean="0"/>
              <a:t>.</a:t>
            </a:r>
          </a:p>
          <a:p>
            <a:pPr algn="ctr"/>
            <a:r>
              <a:rPr lang="ru-RU" altLang="ru-RU" dirty="0"/>
              <a:t>На речь молодёжи влияет, безусловно, низкий уровень грамотности и культуры в целом</a:t>
            </a:r>
            <a:r>
              <a:rPr lang="ru-RU" altLang="ru-RU" dirty="0" smtClean="0"/>
              <a:t>:</a:t>
            </a:r>
            <a:endParaRPr lang="ru-RU" alt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227" y="958306"/>
            <a:ext cx="840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</a:rPr>
              <a:t>Актуальность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опыта.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639" y="3236373"/>
            <a:ext cx="8098971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000" i="1" dirty="0">
                <a:solidFill>
                  <a:schemeClr val="accent1">
                    <a:lumMod val="50000"/>
                  </a:schemeClr>
                </a:solidFill>
              </a:rPr>
              <a:t>снижение речевой культуры </a:t>
            </a:r>
            <a:r>
              <a:rPr lang="ru-RU" altLang="ru-RU" sz="2000" i="1" dirty="0" smtClean="0">
                <a:solidFill>
                  <a:schemeClr val="accent1">
                    <a:lumMod val="50000"/>
                  </a:schemeClr>
                </a:solidFill>
              </a:rPr>
              <a:t>подростка</a:t>
            </a:r>
            <a:endParaRPr lang="ru-RU" altLang="ru-RU" sz="2000" i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000" i="1" dirty="0">
                <a:solidFill>
                  <a:schemeClr val="accent1">
                    <a:lumMod val="50000"/>
                  </a:schemeClr>
                </a:solidFill>
              </a:rPr>
              <a:t>безвкусица и бестактность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000" i="1" dirty="0">
                <a:solidFill>
                  <a:schemeClr val="accent1">
                    <a:lumMod val="50000"/>
                  </a:schemeClr>
                </a:solidFill>
              </a:rPr>
              <a:t>агрессивность речевого имиджа российского </a:t>
            </a:r>
            <a:r>
              <a:rPr lang="ru-RU" alt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тинейджера</a:t>
            </a:r>
            <a:endParaRPr lang="ru-RU" altLang="ru-RU" sz="20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637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043" y="958306"/>
            <a:ext cx="8182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В ходе работы над темой были выявлены следующие 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противоречия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043" y="1976686"/>
            <a:ext cx="80553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между недостаточным уровнем развития речевой культуры обучающихся и возросшей потребностью в правильной и красивой речи как важнейшем средстве успешной самореализации личности</a:t>
            </a:r>
            <a:r>
              <a:rPr lang="ru-RU" dirty="0" smtClean="0"/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ru-RU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между ограниченным тематическим наполнением курса русского языка в старших классах по изучению нормативного и коммуникативного аспектов культуры речи и высокими требованиями к соблюдению норм современного литературного языка в содержании Единого государственного экзамена</a:t>
            </a:r>
            <a:r>
              <a:rPr lang="ru-RU" dirty="0" smtClean="0"/>
              <a:t>;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ru-RU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между стремлением эффективно строить работу по изучению этой области знаний и недостаточностью информационно-методического обеспечения данного вопроса.</a:t>
            </a:r>
            <a:endParaRPr lang="ru-RU" sz="2400" dirty="0"/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1228418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294" y="1633663"/>
            <a:ext cx="80395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</a:rPr>
              <a:t>Данные противоречия позволили определить </a:t>
            </a:r>
            <a:r>
              <a:rPr lang="ru-RU" altLang="ru-RU" sz="3200" b="1" i="1" dirty="0">
                <a:solidFill>
                  <a:schemeClr val="accent1">
                    <a:lumMod val="50000"/>
                  </a:schemeClr>
                </a:solidFill>
              </a:rPr>
              <a:t>основную проблему </a:t>
            </a:r>
            <a:r>
              <a:rPr lang="ru-RU" altLang="ru-RU" sz="3200" i="1" dirty="0">
                <a:solidFill>
                  <a:schemeClr val="accent1">
                    <a:lumMod val="50000"/>
                  </a:schemeClr>
                </a:solidFill>
              </a:rPr>
              <a:t>опыта – развитие и совершенствование языковой, лингвистической, коммуникативной, культуроведческой компетенций в целях повышения уровня речевой культуры учащихся.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61225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0628" y="2005365"/>
            <a:ext cx="87441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lvl="4" algn="ctr">
              <a:spcBef>
                <a:spcPct val="0"/>
              </a:spcBef>
            </a:pP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это использование опорных-схем конспектов (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</a:rPr>
              <a:t>далее ОСК</a:t>
            </a: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) как основы создания на уроках русского языка и литературы развивающей речевой среды, обеспечивающей не только 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</a:rPr>
              <a:t>формирование устойчивых </a:t>
            </a: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навыков правописания, но и но 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</a:rPr>
              <a:t>и развивающей </a:t>
            </a: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мышление и речь учащихся.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2353" y="879273"/>
            <a:ext cx="8455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Ведущая  педагогическая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идея.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84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390" y="2005365"/>
            <a:ext cx="8079126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Теоретическая база опыта основывается на положениях ученых-лингвистов, методистов-исследователей, учителей-практиков: психолога Л. Выготского, педагогов  Г. Селевко,  В. Шаталова,  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</a:rPr>
              <a:t>методиста </a:t>
            </a:r>
            <a:r>
              <a:rPr lang="ru-RU" altLang="ru-RU" sz="2400" dirty="0">
                <a:solidFill>
                  <a:schemeClr val="accent1">
                    <a:lumMod val="50000"/>
                  </a:schemeClr>
                </a:solidFill>
              </a:rPr>
              <a:t>Ю. </a:t>
            </a:r>
            <a:r>
              <a:rPr lang="ru-RU" altLang="ru-RU" sz="2400" dirty="0" smtClean="0">
                <a:solidFill>
                  <a:schemeClr val="accent1">
                    <a:lumMod val="50000"/>
                  </a:schemeClr>
                </a:solidFill>
              </a:rPr>
              <a:t>Меженко.</a:t>
            </a:r>
            <a:endParaRPr lang="ru-RU" alt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353" y="879273"/>
            <a:ext cx="8455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>
                <a:solidFill>
                  <a:schemeClr val="accent1">
                    <a:lumMod val="50000"/>
                  </a:schemeClr>
                </a:solidFill>
              </a:rPr>
              <a:t>Теоретическая </a:t>
            </a:r>
            <a:r>
              <a:rPr lang="ru-RU" alt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база.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2850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4226" y="1723354"/>
            <a:ext cx="8407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227" y="958306"/>
            <a:ext cx="840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Целевые ориентации.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545" y="2330910"/>
            <a:ext cx="8098971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формирование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учебных</a:t>
            </a:r>
            <a:r>
              <a:rPr lang="ru-RU" altLang="ru-RU" sz="2000" dirty="0">
                <a:solidFill>
                  <a:srgbClr val="FF0000"/>
                </a:solidFill>
              </a:rPr>
              <a:t>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компетентностей</a:t>
            </a:r>
            <a:r>
              <a:rPr lang="ru-RU" altLang="ru-RU" sz="2000" dirty="0">
                <a:solidFill>
                  <a:srgbClr val="FF0000"/>
                </a:solidFill>
              </a:rPr>
              <a:t> </a:t>
            </a:r>
            <a:endParaRPr lang="ru-RU" altLang="ru-RU" sz="2000" dirty="0" smtClean="0">
              <a:solidFill>
                <a:srgbClr val="FF0000"/>
              </a:solidFill>
            </a:endParaRP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</a:rPr>
              <a:t>обучение </a:t>
            </a:r>
            <a:r>
              <a:rPr lang="ru-RU" altLang="ru-RU" sz="2000" dirty="0">
                <a:solidFill>
                  <a:schemeClr val="accent1">
                    <a:lumMod val="50000"/>
                  </a:schemeClr>
                </a:solidFill>
              </a:rPr>
              <a:t>всех детей, с любыми индивидуальными данными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200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877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043" y="958306"/>
            <a:ext cx="818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Принципы: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043" y="1976686"/>
            <a:ext cx="80553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Многократное повторение, обязательный поэтапный контроль, высокий уровень трудности, изучение крупными блоками, динамический стереотип деятельности, применение опор, ориентировочный основы </a:t>
            </a:r>
            <a:r>
              <a:rPr lang="ru-RU" dirty="0" smtClean="0"/>
              <a:t>действий.</a:t>
            </a:r>
            <a:endParaRPr lang="ru-RU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 smtClean="0"/>
              <a:t>Личностно</a:t>
            </a:r>
            <a:r>
              <a:rPr lang="en-US" dirty="0" smtClean="0"/>
              <a:t>-</a:t>
            </a:r>
            <a:r>
              <a:rPr lang="ru-RU" dirty="0" smtClean="0"/>
              <a:t>ориентированный </a:t>
            </a:r>
            <a:r>
              <a:rPr lang="ru-RU" dirty="0" smtClean="0"/>
              <a:t>подход.</a:t>
            </a:r>
            <a:endParaRPr lang="ru-RU" sz="2400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Гуманизм (все дети талантливы</a:t>
            </a:r>
            <a:r>
              <a:rPr lang="ru-RU" dirty="0" smtClean="0"/>
              <a:t>).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Ученье без </a:t>
            </a:r>
            <a:r>
              <a:rPr lang="ru-RU" dirty="0" smtClean="0"/>
              <a:t>принуждения.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Бесконфликтность учебной ситуации, гласность успехов каждого, открытие перспектив для исправления, роста, </a:t>
            </a:r>
            <a:r>
              <a:rPr lang="ru-RU" dirty="0" smtClean="0"/>
              <a:t>успеха.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dirty="0"/>
              <a:t>Соединение обучения и воспитания</a:t>
            </a:r>
            <a:r>
              <a:rPr lang="ru-RU" dirty="0" smtClean="0"/>
              <a:t>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772899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354</TotalTime>
  <Words>1296</Words>
  <Application>Microsoft Office PowerPoint</Application>
  <PresentationFormat>Экран (4:3)</PresentationFormat>
  <Paragraphs>127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50</cp:revision>
  <dcterms:created xsi:type="dcterms:W3CDTF">2013-11-19T05:52:05Z</dcterms:created>
  <dcterms:modified xsi:type="dcterms:W3CDTF">2015-04-06T05:05:16Z</dcterms:modified>
</cp:coreProperties>
</file>