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Override3.xml" ContentType="application/vnd.openxmlformats-officedocument.themeOverride+xml"/>
  <Override PartName="/ppt/theme/themeOverride4.xml" ContentType="application/vnd.openxmlformats-officedocument.themeOverride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sldIdLst>
    <p:sldId id="286" r:id="rId2"/>
    <p:sldId id="285" r:id="rId3"/>
    <p:sldId id="270" r:id="rId4"/>
    <p:sldId id="271" r:id="rId5"/>
    <p:sldId id="272" r:id="rId6"/>
    <p:sldId id="273" r:id="rId7"/>
    <p:sldId id="274" r:id="rId8"/>
    <p:sldId id="275" r:id="rId9"/>
    <p:sldId id="276" r:id="rId10"/>
    <p:sldId id="277" r:id="rId11"/>
    <p:sldId id="278" r:id="rId12"/>
    <p:sldId id="279" r:id="rId13"/>
    <p:sldId id="283" r:id="rId14"/>
    <p:sldId id="280" r:id="rId15"/>
    <p:sldId id="281" r:id="rId16"/>
    <p:sldId id="282" r:id="rId17"/>
    <p:sldId id="284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78" autoAdjust="0"/>
    <p:restoredTop sz="85362" autoAdjust="0"/>
  </p:normalViewPr>
  <p:slideViewPr>
    <p:cSldViewPr>
      <p:cViewPr varScale="1">
        <p:scale>
          <a:sx n="82" d="100"/>
          <a:sy n="82" d="100"/>
        </p:scale>
        <p:origin x="-146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70658A19-EBAB-45E0-A5E5-0CB973199784}" type="datetimeFigureOut">
              <a:rPr lang="ru-RU"/>
              <a:pPr>
                <a:defRPr/>
              </a:pPr>
              <a:t>17.10.2015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EA226825-59FF-45E7-A837-914BD82479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ый треугольник 9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5" name="Группа 1"/>
          <p:cNvGrpSpPr>
            <a:grpSpLocks/>
          </p:cNvGrpSpPr>
          <p:nvPr/>
        </p:nvGrpSpPr>
        <p:grpSpPr bwMode="auto">
          <a:xfrm>
            <a:off x="-3175" y="4953000"/>
            <a:ext cx="9147175" cy="1911350"/>
            <a:chOff x="-3765" y="4832896"/>
            <a:chExt cx="9147765" cy="2032192"/>
          </a:xfrm>
        </p:grpSpPr>
        <p:sp>
          <p:nvSpPr>
            <p:cNvPr id="6" name="Полилиния 6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7" name="Полилиния 7"/>
            <p:cNvSpPr>
              <a:spLocks/>
            </p:cNvSpPr>
            <p:nvPr/>
          </p:nvSpPr>
          <p:spPr bwMode="auto">
            <a:xfrm>
              <a:off x="35926" y="5135025"/>
              <a:ext cx="9108074" cy="838869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8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cxnSp>
          <p:nvCxnSpPr>
            <p:cNvPr id="10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1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5F718809-72BF-4DAE-813C-9DB8C504C08F}" type="datetimeFigureOut">
              <a:rPr lang="ru-RU"/>
              <a:pPr>
                <a:defRPr/>
              </a:pPr>
              <a:t>17.10.2015</a:t>
            </a:fld>
            <a:endParaRPr lang="ru-RU"/>
          </a:p>
        </p:txBody>
      </p:sp>
      <p:sp>
        <p:nvSpPr>
          <p:cNvPr id="12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3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A41A4EEB-5256-4CDD-B391-C80CA8591B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D62A51-BAB3-413F-83CD-52966C1ADBA7}" type="datetimeFigureOut">
              <a:rPr lang="ru-RU"/>
              <a:pPr>
                <a:defRPr/>
              </a:pPr>
              <a:t>17.10.2015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640AB5-C3EB-47DE-9815-D70A1EADD9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87A025-0907-4693-AE03-DFF8381812EC}" type="datetimeFigureOut">
              <a:rPr lang="ru-RU"/>
              <a:pPr>
                <a:defRPr/>
              </a:pPr>
              <a:t>17.10.2015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8E9039-10DA-4347-AA42-07A8853C5D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8E2735-14C6-4291-A02F-FB01E375324A}" type="datetimeFigureOut">
              <a:rPr lang="ru-RU"/>
              <a:pPr>
                <a:defRPr/>
              </a:pPr>
              <a:t>17.10.2015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D488F4-4208-4B77-8EA9-C0E7372D2B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ашивка 6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Нашивка 7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8DDF459-F1B4-448F-A7A4-E6E83BF37926}" type="datetimeFigureOut">
              <a:rPr lang="ru-RU"/>
              <a:pPr>
                <a:defRPr/>
              </a:pPr>
              <a:t>17.10.2015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36EEB24-FD63-44D9-BA58-0EC5F23B42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66897C3-8297-46E6-8EFF-28B9998D8A97}" type="datetimeFigureOut">
              <a:rPr lang="ru-RU"/>
              <a:pPr>
                <a:defRPr/>
              </a:pPr>
              <a:t>17.10.2015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7E5EB60-D0EF-478F-9424-DDA06AD2B4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E015668-8865-45B2-B031-307C6A23B48E}" type="datetimeFigureOut">
              <a:rPr lang="ru-RU"/>
              <a:pPr>
                <a:defRPr/>
              </a:pPr>
              <a:t>17.10.2015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93F28F1-FB5C-429B-9F31-B81FCD16BD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D1D72F2-9B0D-4EA5-884B-7C1BC0642F84}" type="datetimeFigureOut">
              <a:rPr lang="ru-RU"/>
              <a:pPr>
                <a:defRPr/>
              </a:pPr>
              <a:t>17.10.2015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A050A7E-5A17-49C9-AE7E-ECB6C06FC6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2FC2BB-5CF2-4CF2-9150-BBC759492A4F}" type="datetimeFigureOut">
              <a:rPr lang="ru-RU"/>
              <a:pPr>
                <a:defRPr/>
              </a:pPr>
              <a:t>17.10.2015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A209C7-A8DA-4386-B9E8-6FABBAD03B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AE1153A-623F-4F89-9A7C-03FF1243A1D1}" type="datetimeFigureOut">
              <a:rPr lang="ru-RU"/>
              <a:pPr>
                <a:defRPr/>
              </a:pPr>
              <a:t>17.10.2015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9491CD1-35A7-4B2D-A76A-1B90A3F807D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лилиния 7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Полилиния 8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7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8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Нашивка 11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Нашивка 12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424FD702-5080-4C1D-AC7B-740B364FCF45}" type="datetimeFigureOut">
              <a:rPr lang="ru-RU"/>
              <a:pPr>
                <a:defRPr/>
              </a:pPr>
              <a:t>17.10.2015</a:t>
            </a:fld>
            <a:endParaRPr lang="ru-RU"/>
          </a:p>
        </p:txBody>
      </p:sp>
      <p:sp>
        <p:nvSpPr>
          <p:cNvPr id="12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3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AA158C07-DBAB-40F1-B8BC-44DB4A14E4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3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smtClean="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0B3922BC-1CD2-4A42-A1BD-C849D6F283D1}" type="datetimeFigureOut">
              <a:rPr lang="ru-RU"/>
              <a:pPr>
                <a:defRPr/>
              </a:pPr>
              <a:t>17.10.2015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b="0" smtClean="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EB396216-DF36-4628-BE0E-1CE97CBA9D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1" r:id="rId2"/>
    <p:sldLayoutId id="2147483673" r:id="rId3"/>
    <p:sldLayoutId id="2147483674" r:id="rId4"/>
    <p:sldLayoutId id="2147483675" r:id="rId5"/>
    <p:sldLayoutId id="2147483676" r:id="rId6"/>
    <p:sldLayoutId id="2147483670" r:id="rId7"/>
    <p:sldLayoutId id="2147483677" r:id="rId8"/>
    <p:sldLayoutId id="2147483678" r:id="rId9"/>
    <p:sldLayoutId id="2147483669" r:id="rId10"/>
    <p:sldLayoutId id="2147483668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fontAlgn="base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fontAlgn="base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fontAlgn="base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fontAlgn="base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fontAlgn="base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hyperlink" Target="http://ru.wikipedia.org/wiki/%D0%A1%D0%BF%D0%BE%D1%80%D1%82" TargetMode="Externa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/index.php?title=%D0%9A%D0%B0%D0%BC%D0%B5%D0%BD%D1%8C_(%D0%BA%D1%91%D1%80%D0%BB%D0%B8%D0%BD%D0%B3)&amp;action=edit&amp;redlink=1" TargetMode="External"/><Relationship Id="rId2" Type="http://schemas.openxmlformats.org/officeDocument/2006/relationships/hyperlink" Target="http://ru.wikipedia.org/wiki/%D0%93%D1%80%D0%B0%D0%BD%D0%B8%D1%82" TargetMode="Externa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hyperlink" Target="http://ru.wikipedia.org/w/index.php?title=%D0%94%D0%BE%D0%BC_(%D0%BA%D1%91%D1%80%D0%BB%D0%B8%D0%BD%D0%B3)&amp;action=edit&amp;redlink=1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hyperlink" Target="http://ru.wikipedia.org/wiki/%D0%97%D0%B8%D0%BC%D0%BD%D0%B5%D0%B5_%D0%BF%D0%BB%D0%B0%D0%B2%D0%B0%D0%BD%D0%B8%D0%B5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B%D1%8B%D0%B6%D0%BD%D1%8B%D0%B5_%D0%B3%D0%BE%D0%BD%D0%BA%D0%B8" TargetMode="External"/><Relationship Id="rId2" Type="http://schemas.openxmlformats.org/officeDocument/2006/relationships/hyperlink" Target="http://ru.wikipedia.org/wiki/%D0%9F%D1%80%D1%8B%D0%B6%D0%BA%D0%B8_%D0%BD%D0%B0_%D0%BB%D1%8B%D0%B6%D0%B0%D1%85_%D1%81_%D1%82%D1%80%D0%B0%D0%BC%D0%BF%D0%BB%D0%B8%D0%BD%D0%B0" TargetMode="Externa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ru.wikipedia.org/wiki/%D0%9B%D1%8B%D0%B6%D0%B8" TargetMode="Externa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A1%D0%BD%D0%BE%D1%83%D0%B1%D0%BE%D1%80%D0%B4_(%D1%81%D0%BF%D0%BE%D1%80%D1%82%D0%B8%D0%B2%D0%BD%D1%8B%D0%B9_%D0%B8%D0%BD%D0%B2%D0%B5%D0%BD%D1%82%D0%B0%D1%80%D1%8C)" TargetMode="External"/><Relationship Id="rId2" Type="http://schemas.openxmlformats.org/officeDocument/2006/relationships/hyperlink" Target="http://ru.wikipedia.org/wiki/%D0%A1%D0%BA%D0%BB%D0%BE%D0%BD" TargetMode="Externa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714356"/>
            <a:ext cx="8229600" cy="1285884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400" i="1" dirty="0" smtClean="0">
                <a:solidFill>
                  <a:srgbClr val="0070C0"/>
                </a:solidFill>
              </a:rPr>
              <a:t>Зимние виды спорта</a:t>
            </a:r>
            <a:br>
              <a:rPr lang="ru-RU" sz="2400" i="1" dirty="0" smtClean="0">
                <a:solidFill>
                  <a:srgbClr val="0070C0"/>
                </a:solidFill>
              </a:rPr>
            </a:br>
            <a:r>
              <a:rPr lang="ru-RU" sz="2400" i="1" dirty="0" smtClean="0">
                <a:solidFill>
                  <a:srgbClr val="FF0000"/>
                </a:solidFill>
              </a:rPr>
              <a:t>Нет прекраснее пары,</a:t>
            </a:r>
            <a:br>
              <a:rPr lang="ru-RU" sz="2400" i="1" dirty="0" smtClean="0">
                <a:solidFill>
                  <a:srgbClr val="FF0000"/>
                </a:solidFill>
              </a:rPr>
            </a:br>
            <a:r>
              <a:rPr lang="ru-RU" sz="2400" i="1" dirty="0" smtClean="0">
                <a:solidFill>
                  <a:srgbClr val="FF0000"/>
                </a:solidFill>
              </a:rPr>
              <a:t>Чем зима для детворы! </a:t>
            </a:r>
            <a:r>
              <a:rPr lang="ru-RU" sz="2400" i="1" dirty="0" smtClean="0">
                <a:solidFill>
                  <a:srgbClr val="0070C0"/>
                </a:solidFill>
              </a:rPr>
              <a:t/>
            </a:r>
            <a:br>
              <a:rPr lang="ru-RU" sz="2400" i="1" dirty="0" smtClean="0">
                <a:solidFill>
                  <a:srgbClr val="0070C0"/>
                </a:solidFill>
              </a:rPr>
            </a:br>
            <a:endParaRPr lang="ru-RU" sz="2400" i="1" dirty="0">
              <a:solidFill>
                <a:srgbClr val="0070C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2928938" y="4786313"/>
            <a:ext cx="5715000" cy="1385887"/>
          </a:xfrm>
        </p:spPr>
        <p:txBody>
          <a:bodyPr>
            <a:normAutofit fontScale="92500" lnSpcReduction="20000"/>
          </a:bodyPr>
          <a:lstStyle/>
          <a:p>
            <a:pPr algn="ctr" fontAlgn="auto">
              <a:spcAft>
                <a:spcPts val="0"/>
              </a:spcAft>
              <a:buFont typeface="Wingdings 3"/>
              <a:buNone/>
              <a:defRPr/>
            </a:pPr>
            <a:r>
              <a:rPr lang="ru-RU" i="1" dirty="0" smtClean="0"/>
              <a:t>Кабы не было зимы </a:t>
            </a:r>
          </a:p>
          <a:p>
            <a:pPr algn="ctr" fontAlgn="auto">
              <a:spcAft>
                <a:spcPts val="0"/>
              </a:spcAft>
              <a:buFont typeface="Wingdings 3"/>
              <a:buNone/>
              <a:defRPr/>
            </a:pPr>
            <a:r>
              <a:rPr lang="ru-RU" i="1" dirty="0" smtClean="0"/>
              <a:t>В городах и сёлах,</a:t>
            </a:r>
          </a:p>
          <a:p>
            <a:pPr algn="ctr" fontAlgn="auto">
              <a:spcAft>
                <a:spcPts val="0"/>
              </a:spcAft>
              <a:buFont typeface="Wingdings 3"/>
              <a:buNone/>
              <a:defRPr/>
            </a:pPr>
            <a:r>
              <a:rPr lang="ru-RU" i="1" dirty="0" smtClean="0"/>
              <a:t>Никогда б не знали мы </a:t>
            </a:r>
          </a:p>
          <a:p>
            <a:pPr algn="ctr" fontAlgn="auto">
              <a:spcAft>
                <a:spcPts val="0"/>
              </a:spcAft>
              <a:buFont typeface="Wingdings 3"/>
              <a:buNone/>
              <a:defRPr/>
            </a:pPr>
            <a:r>
              <a:rPr lang="ru-RU" i="1" dirty="0" smtClean="0"/>
              <a:t>Этих дней весёлых! </a:t>
            </a:r>
            <a:endParaRPr lang="ru-RU" i="1" dirty="0"/>
          </a:p>
        </p:txBody>
      </p:sp>
      <p:pic>
        <p:nvPicPr>
          <p:cNvPr id="14339" name="Picture 2" descr="http://www.dialog-gomel.by/images/pages/99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/>
          <a:srcRect/>
          <a:stretch>
            <a:fillRect/>
          </a:stretch>
        </p:blipFill>
        <p:spPr>
          <a:xfrm>
            <a:off x="2857500" y="2357438"/>
            <a:ext cx="3754438" cy="2286000"/>
          </a:xfrm>
          <a:ln>
            <a:prstDash val="solid"/>
          </a:ln>
        </p:spPr>
      </p:pic>
      <p:pic>
        <p:nvPicPr>
          <p:cNvPr id="14340" name="Picture 4" descr="http://talks.mark-itt.ru/forums/icons/forum_pictures/000707/707296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0" y="2357438"/>
            <a:ext cx="2870200" cy="3786187"/>
          </a:xfrm>
          <a:ln>
            <a:prstDash val="solid"/>
          </a:ln>
        </p:spPr>
      </p:pic>
      <p:pic>
        <p:nvPicPr>
          <p:cNvPr id="14341" name="Picture 2" descr="http://www.sportlandia.by/files/2009/12/pic_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43625" y="2500313"/>
            <a:ext cx="3000375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i="1" dirty="0" smtClean="0">
                <a:solidFill>
                  <a:schemeClr val="tx1"/>
                </a:solidFill>
              </a:rPr>
              <a:t>Санные виды спорта</a:t>
            </a:r>
            <a:endParaRPr lang="ru-RU" i="1" dirty="0">
              <a:solidFill>
                <a:schemeClr val="tx1"/>
              </a:solidFill>
            </a:endParaRPr>
          </a:p>
        </p:txBody>
      </p:sp>
      <p:sp>
        <p:nvSpPr>
          <p:cNvPr id="23554" name="Текст 2"/>
          <p:cNvSpPr>
            <a:spLocks noGrp="1"/>
          </p:cNvSpPr>
          <p:nvPr>
            <p:ph type="body" idx="1"/>
          </p:nvPr>
        </p:nvSpPr>
        <p:spPr>
          <a:xfrm>
            <a:off x="457200" y="5572125"/>
            <a:ext cx="4040188" cy="857250"/>
          </a:xfrm>
        </p:spPr>
        <p:txBody>
          <a:bodyPr/>
          <a:lstStyle/>
          <a:p>
            <a:pPr algn="ctr"/>
            <a:r>
              <a:rPr lang="ru-RU" sz="3600" b="1" i="1" smtClean="0">
                <a:solidFill>
                  <a:srgbClr val="FFFF00"/>
                </a:solidFill>
              </a:rPr>
              <a:t>Бобслей </a:t>
            </a:r>
          </a:p>
        </p:txBody>
      </p:sp>
      <p:sp>
        <p:nvSpPr>
          <p:cNvPr id="23555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572125"/>
            <a:ext cx="4041775" cy="857250"/>
          </a:xfrm>
        </p:spPr>
        <p:txBody>
          <a:bodyPr/>
          <a:lstStyle/>
          <a:p>
            <a:pPr algn="ctr"/>
            <a:r>
              <a:rPr lang="ru-RU" sz="3600" b="1" smtClean="0">
                <a:solidFill>
                  <a:srgbClr val="FFFF00"/>
                </a:solidFill>
              </a:rPr>
              <a:t>Скелетон </a:t>
            </a:r>
          </a:p>
        </p:txBody>
      </p:sp>
      <p:sp>
        <p:nvSpPr>
          <p:cNvPr id="23556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625"/>
            <a:ext cx="4040188" cy="3941763"/>
          </a:xfrm>
          <a:ln>
            <a:prstDash val="solid"/>
          </a:ln>
        </p:spPr>
        <p:txBody>
          <a:bodyPr/>
          <a:lstStyle/>
          <a:p>
            <a:pPr>
              <a:buFont typeface="Wingdings 3" pitchFamily="18" charset="2"/>
              <a:buNone/>
            </a:pPr>
            <a:r>
              <a:rPr lang="ru-RU" sz="1800" smtClean="0"/>
              <a:t>Вопрос нелегкий у меня,</a:t>
            </a:r>
          </a:p>
          <a:p>
            <a:pPr>
              <a:buFont typeface="Wingdings 3" pitchFamily="18" charset="2"/>
              <a:buNone/>
            </a:pPr>
            <a:r>
              <a:rPr lang="ru-RU" sz="1800" smtClean="0"/>
              <a:t>Как это называют,</a:t>
            </a:r>
          </a:p>
          <a:p>
            <a:pPr>
              <a:buFont typeface="Wingdings 3" pitchFamily="18" charset="2"/>
              <a:buNone/>
            </a:pPr>
            <a:r>
              <a:rPr lang="ru-RU" sz="1800" smtClean="0"/>
              <a:t>Когда спортсмены на санях</a:t>
            </a:r>
          </a:p>
          <a:p>
            <a:pPr>
              <a:buFont typeface="Wingdings 3" pitchFamily="18" charset="2"/>
              <a:buNone/>
            </a:pPr>
            <a:r>
              <a:rPr lang="ru-RU" sz="1800" smtClean="0"/>
              <a:t>По желобу съезжают? </a:t>
            </a:r>
            <a:r>
              <a:rPr lang="ru-RU" sz="1800" i="1" smtClean="0"/>
              <a:t>(Бобслей)</a:t>
            </a:r>
          </a:p>
        </p:txBody>
      </p:sp>
      <p:sp>
        <p:nvSpPr>
          <p:cNvPr id="23557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625"/>
            <a:ext cx="4041775" cy="3941763"/>
          </a:xfrm>
          <a:ln>
            <a:prstDash val="solid"/>
          </a:ln>
        </p:spPr>
        <p:txBody>
          <a:bodyPr/>
          <a:lstStyle/>
          <a:p>
            <a:pPr>
              <a:spcBef>
                <a:spcPct val="0"/>
              </a:spcBef>
              <a:buFont typeface="Wingdings 3" pitchFamily="18" charset="2"/>
              <a:buNone/>
            </a:pPr>
            <a:r>
              <a:rPr lang="ru-RU" sz="1800" smtClean="0"/>
              <a:t>Посмотрите -  вот герой,</a:t>
            </a:r>
          </a:p>
          <a:p>
            <a:pPr>
              <a:spcBef>
                <a:spcPct val="0"/>
              </a:spcBef>
              <a:buFont typeface="Wingdings 3" pitchFamily="18" charset="2"/>
              <a:buNone/>
            </a:pPr>
            <a:r>
              <a:rPr lang="ru-RU" sz="1800" smtClean="0"/>
              <a:t>Он летит вниз головой,</a:t>
            </a:r>
          </a:p>
          <a:p>
            <a:pPr>
              <a:spcBef>
                <a:spcPct val="0"/>
              </a:spcBef>
              <a:buFont typeface="Wingdings 3" pitchFamily="18" charset="2"/>
              <a:buNone/>
            </a:pPr>
            <a:r>
              <a:rPr lang="ru-RU" sz="1800" smtClean="0"/>
              <a:t>Животом на санках лежа.</a:t>
            </a:r>
          </a:p>
          <a:p>
            <a:pPr>
              <a:spcBef>
                <a:spcPct val="0"/>
              </a:spcBef>
              <a:buFont typeface="Wingdings 3" pitchFamily="18" charset="2"/>
              <a:buNone/>
            </a:pPr>
            <a:r>
              <a:rPr lang="ru-RU" sz="1800" smtClean="0"/>
              <a:t>Страшно так, мороз по коже.</a:t>
            </a:r>
          </a:p>
          <a:p>
            <a:pPr algn="r">
              <a:spcBef>
                <a:spcPct val="0"/>
              </a:spcBef>
              <a:buFont typeface="Wingdings 3" pitchFamily="18" charset="2"/>
              <a:buNone/>
            </a:pPr>
            <a:r>
              <a:rPr lang="ru-RU" sz="1800" i="1" smtClean="0"/>
              <a:t>(Скелетон)</a:t>
            </a:r>
          </a:p>
          <a:p>
            <a:pPr>
              <a:spcBef>
                <a:spcPct val="0"/>
              </a:spcBef>
              <a:buFont typeface="Wingdings 3" pitchFamily="18" charset="2"/>
              <a:buNone/>
            </a:pPr>
            <a:r>
              <a:rPr lang="ru-RU" sz="1800" i="1" smtClean="0"/>
              <a:t> </a:t>
            </a:r>
          </a:p>
        </p:txBody>
      </p:sp>
      <p:pic>
        <p:nvPicPr>
          <p:cNvPr id="7" name="Picture 2" descr="Файл:USA-1 in heat 3 of 4 man bobsleigh at 2010 Winter Olympics 2010-02-2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75" y="3071813"/>
            <a:ext cx="3286125" cy="2428875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</p:pic>
      <p:pic>
        <p:nvPicPr>
          <p:cNvPr id="8" name="Picture 4" descr="Файл:Brady Canfield skeleton start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3071813"/>
            <a:ext cx="3786187" cy="2500312"/>
          </a:xfrm>
          <a:prstGeom prst="rect">
            <a:avLst/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i="1" dirty="0" smtClean="0"/>
              <a:t>Коньковые виды спорта</a:t>
            </a:r>
            <a:endParaRPr lang="ru-RU" i="1" dirty="0"/>
          </a:p>
        </p:txBody>
      </p:sp>
      <p:sp>
        <p:nvSpPr>
          <p:cNvPr id="24578" name="Текст 2"/>
          <p:cNvSpPr>
            <a:spLocks noGrp="1"/>
          </p:cNvSpPr>
          <p:nvPr>
            <p:ph type="body" idx="1"/>
          </p:nvPr>
        </p:nvSpPr>
        <p:spPr>
          <a:xfrm>
            <a:off x="500063" y="5429250"/>
            <a:ext cx="8258175" cy="762000"/>
          </a:xfrm>
        </p:spPr>
        <p:txBody>
          <a:bodyPr/>
          <a:lstStyle/>
          <a:p>
            <a:pPr algn="ctr"/>
            <a:r>
              <a:rPr lang="ru-RU" sz="4800" i="1" smtClean="0"/>
              <a:t>Фигурное катание 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857375"/>
            <a:ext cx="4040188" cy="3071813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365760" indent="-256032" algn="ctr" fontAlgn="auto">
              <a:spcAft>
                <a:spcPts val="0"/>
              </a:spcAft>
              <a:buFont typeface="Wingdings 3"/>
              <a:buNone/>
              <a:defRPr/>
            </a:pPr>
            <a:endParaRPr lang="ru-RU" sz="2000" dirty="0" smtClean="0"/>
          </a:p>
          <a:p>
            <a:pPr marL="365760" indent="-256032" algn="ctr" fontAlgn="auto">
              <a:spcAft>
                <a:spcPts val="0"/>
              </a:spcAft>
              <a:buFont typeface="Wingdings 3"/>
              <a:buNone/>
              <a:defRPr/>
            </a:pPr>
            <a:r>
              <a:rPr lang="ru-RU" sz="2000" dirty="0" smtClean="0"/>
              <a:t>И мальчишки, и девчонки</a:t>
            </a:r>
          </a:p>
          <a:p>
            <a:pPr marL="365760" indent="-256032" algn="ctr" fontAlgn="auto">
              <a:spcAft>
                <a:spcPts val="0"/>
              </a:spcAft>
              <a:buFont typeface="Wingdings 3"/>
              <a:buNone/>
              <a:defRPr/>
            </a:pPr>
            <a:r>
              <a:rPr lang="ru-RU" sz="2000" dirty="0" smtClean="0"/>
              <a:t>Очень любят нас зимой,</a:t>
            </a:r>
          </a:p>
          <a:p>
            <a:pPr marL="365760" indent="-256032" algn="ctr" fontAlgn="auto">
              <a:spcAft>
                <a:spcPts val="0"/>
              </a:spcAft>
              <a:buFont typeface="Wingdings 3"/>
              <a:buNone/>
              <a:defRPr/>
            </a:pPr>
            <a:r>
              <a:rPr lang="ru-RU" sz="2000" dirty="0" smtClean="0"/>
              <a:t>Режут лёд узором тонким,</a:t>
            </a:r>
          </a:p>
          <a:p>
            <a:pPr marL="365760" indent="-256032" algn="ctr" fontAlgn="auto">
              <a:spcAft>
                <a:spcPts val="0"/>
              </a:spcAft>
              <a:buFont typeface="Wingdings 3"/>
              <a:buNone/>
              <a:defRPr/>
            </a:pPr>
            <a:r>
              <a:rPr lang="ru-RU" sz="2000" dirty="0" smtClean="0"/>
              <a:t>Не хотят идти домой.</a:t>
            </a:r>
          </a:p>
          <a:p>
            <a:pPr marL="365760" indent="-256032" algn="ctr" fontAlgn="auto">
              <a:spcAft>
                <a:spcPts val="0"/>
              </a:spcAft>
              <a:buFont typeface="Wingdings 3"/>
              <a:buNone/>
              <a:defRPr/>
            </a:pPr>
            <a:r>
              <a:rPr lang="ru-RU" sz="2000" dirty="0" smtClean="0"/>
              <a:t>Мы изящны и легки,</a:t>
            </a:r>
          </a:p>
          <a:p>
            <a:pPr marL="365760" indent="-256032" algn="ctr" fontAlgn="auto">
              <a:spcAft>
                <a:spcPts val="0"/>
              </a:spcAft>
              <a:buFont typeface="Wingdings 3"/>
              <a:buNone/>
              <a:defRPr/>
            </a:pPr>
            <a:r>
              <a:rPr lang="ru-RU" sz="2000" dirty="0" smtClean="0"/>
              <a:t>Мы – фигурные </a:t>
            </a:r>
            <a:r>
              <a:rPr lang="ru-RU" sz="2000" i="1" dirty="0" smtClean="0"/>
              <a:t>…(Коньки) 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ru-RU" sz="1800" dirty="0" smtClean="0"/>
              <a:t> </a:t>
            </a:r>
            <a:endParaRPr lang="ru-RU" sz="1800" dirty="0"/>
          </a:p>
        </p:txBody>
      </p:sp>
      <p:pic>
        <p:nvPicPr>
          <p:cNvPr id="24580" name="Picture 2" descr="http://upload.wikimedia.org/wikipedia/commons/e/e6/Sasha_Cohen_Biellmann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/>
          <a:srcRect/>
          <a:stretch>
            <a:fillRect/>
          </a:stretch>
        </p:blipFill>
        <p:spPr>
          <a:xfrm>
            <a:off x="5351463" y="1444625"/>
            <a:ext cx="2628900" cy="3941763"/>
          </a:xfrm>
          <a:ln>
            <a:prstDash val="solid"/>
          </a:ln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800" i="1" dirty="0" smtClean="0"/>
              <a:t>Конькобежный спорт</a:t>
            </a:r>
            <a:endParaRPr lang="ru-RU" sz="4400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643063"/>
            <a:ext cx="4041775" cy="3743325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marL="365760" indent="-256032" algn="ctr" fontAlgn="auto">
              <a:spcAft>
                <a:spcPts val="0"/>
              </a:spcAft>
              <a:buFont typeface="Wingdings 3"/>
              <a:buNone/>
              <a:defRPr/>
            </a:pPr>
            <a:r>
              <a:rPr lang="ru-RU" sz="1800" b="1" dirty="0" smtClean="0"/>
              <a:t> Вид </a:t>
            </a:r>
            <a:r>
              <a:rPr lang="ru-RU" sz="1800" b="1" dirty="0" smtClean="0">
                <a:hlinkClick r:id="rId2" tooltip="Спорт"/>
              </a:rPr>
              <a:t>спорта</a:t>
            </a:r>
            <a:r>
              <a:rPr lang="ru-RU" sz="1800" b="1" dirty="0" smtClean="0"/>
              <a:t>, в котором необходимо как можно быстрее преодолевать определённую дистанцию на ледовом стадионе по замкнутому кругу.</a:t>
            </a:r>
          </a:p>
          <a:p>
            <a:pPr marL="365760" indent="-256032" algn="ctr" fontAlgn="auto">
              <a:spcAft>
                <a:spcPts val="0"/>
              </a:spcAft>
              <a:buFont typeface="Wingdings 3"/>
              <a:buNone/>
              <a:defRPr/>
            </a:pPr>
            <a:endParaRPr lang="ru-RU" sz="1800" dirty="0" smtClean="0">
              <a:solidFill>
                <a:srgbClr val="002060"/>
              </a:solidFill>
            </a:endParaRPr>
          </a:p>
          <a:p>
            <a:pPr marL="365760" indent="-256032" algn="ctr" fontAlgn="auto">
              <a:spcAft>
                <a:spcPts val="0"/>
              </a:spcAft>
              <a:buFont typeface="Wingdings 3"/>
              <a:buNone/>
              <a:defRPr/>
            </a:pPr>
            <a:r>
              <a:rPr lang="ru-RU" sz="1800" dirty="0" smtClean="0">
                <a:solidFill>
                  <a:srgbClr val="002060"/>
                </a:solidFill>
              </a:rPr>
              <a:t>Кто десять километров,</a:t>
            </a:r>
          </a:p>
          <a:p>
            <a:pPr marL="365760" indent="-256032" algn="ctr" fontAlgn="auto">
              <a:spcAft>
                <a:spcPts val="0"/>
              </a:spcAft>
              <a:buFont typeface="Wingdings 3"/>
              <a:buNone/>
              <a:defRPr/>
            </a:pPr>
            <a:r>
              <a:rPr lang="ru-RU" sz="1800" dirty="0" smtClean="0">
                <a:solidFill>
                  <a:srgbClr val="002060"/>
                </a:solidFill>
              </a:rPr>
              <a:t>Качая в такт рукой,</a:t>
            </a:r>
          </a:p>
          <a:p>
            <a:pPr marL="365760" indent="-256032" algn="ctr" fontAlgn="auto">
              <a:spcAft>
                <a:spcPts val="0"/>
              </a:spcAft>
              <a:buFont typeface="Wingdings 3"/>
              <a:buNone/>
              <a:defRPr/>
            </a:pPr>
            <a:r>
              <a:rPr lang="ru-RU" sz="1800" dirty="0" smtClean="0">
                <a:solidFill>
                  <a:srgbClr val="002060"/>
                </a:solidFill>
              </a:rPr>
              <a:t>Бежит быстрее ветра</a:t>
            </a:r>
          </a:p>
          <a:p>
            <a:pPr marL="365760" indent="-256032" algn="ctr" fontAlgn="auto">
              <a:spcAft>
                <a:spcPts val="0"/>
              </a:spcAft>
              <a:buFont typeface="Wingdings 3"/>
              <a:buNone/>
              <a:defRPr/>
            </a:pPr>
            <a:r>
              <a:rPr lang="ru-RU" sz="1800" dirty="0" smtClean="0">
                <a:solidFill>
                  <a:srgbClr val="002060"/>
                </a:solidFill>
              </a:rPr>
              <a:t>Согнувшись кочергой?</a:t>
            </a:r>
          </a:p>
          <a:p>
            <a:pPr marL="365760" indent="-256032" algn="r" fontAlgn="auto">
              <a:spcAft>
                <a:spcPts val="0"/>
              </a:spcAft>
              <a:buFont typeface="Wingdings 3"/>
              <a:buNone/>
              <a:defRPr/>
            </a:pPr>
            <a:r>
              <a:rPr lang="ru-RU" sz="1800" i="1" dirty="0" smtClean="0">
                <a:solidFill>
                  <a:srgbClr val="002060"/>
                </a:solidFill>
              </a:rPr>
              <a:t>(Конькобежец)</a:t>
            </a:r>
          </a:p>
          <a:p>
            <a:pPr marL="365760" indent="-256032" algn="ctr" fontAlgn="auto">
              <a:spcAft>
                <a:spcPts val="0"/>
              </a:spcAft>
              <a:buFont typeface="Wingdings 3"/>
              <a:buNone/>
              <a:defRPr/>
            </a:pPr>
            <a:endParaRPr lang="ru-RU" sz="1800" dirty="0"/>
          </a:p>
        </p:txBody>
      </p:sp>
      <p:pic>
        <p:nvPicPr>
          <p:cNvPr id="25603" name="Picture 2" descr="Файл:Yekatarina Lobysheva in action (23-02-2008)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500063" y="1857375"/>
            <a:ext cx="3929062" cy="3500438"/>
          </a:xfrm>
          <a:ln>
            <a:prstDash val="solid"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5400" i="1" dirty="0" smtClean="0"/>
              <a:t>Шорт -трек</a:t>
            </a:r>
            <a:endParaRPr lang="ru-RU" sz="5400" i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8258175" cy="762000"/>
          </a:xfrm>
        </p:spPr>
        <p:txBody>
          <a:bodyPr>
            <a:normAutofit fontScale="77500" lnSpcReduction="20000"/>
          </a:bodyPr>
          <a:lstStyle/>
          <a:p>
            <a:pPr fontAlgn="auto">
              <a:spcAft>
                <a:spcPts val="0"/>
              </a:spcAft>
              <a:buFont typeface="Wingdings 3"/>
              <a:buNone/>
              <a:defRPr/>
            </a:pPr>
            <a:r>
              <a:rPr lang="ru-RU" dirty="0" smtClean="0"/>
              <a:t>Поскольку шорт-трек является разновидностью конькобежного спорта, то возник он не так давно - в начале прошлого века.</a:t>
            </a:r>
            <a:endParaRPr lang="ru-RU" dirty="0"/>
          </a:p>
        </p:txBody>
      </p:sp>
      <p:sp>
        <p:nvSpPr>
          <p:cNvPr id="26627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625"/>
            <a:ext cx="4040188" cy="3941763"/>
          </a:xfrm>
          <a:ln>
            <a:prstDash val="solid"/>
          </a:ln>
        </p:spPr>
        <p:txBody>
          <a:bodyPr/>
          <a:lstStyle/>
          <a:p>
            <a:pPr>
              <a:buFont typeface="Wingdings 3" pitchFamily="18" charset="2"/>
              <a:buNone/>
            </a:pPr>
            <a:endParaRPr lang="ru-RU" smtClean="0"/>
          </a:p>
        </p:txBody>
      </p:sp>
      <p:sp>
        <p:nvSpPr>
          <p:cNvPr id="26628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625"/>
            <a:ext cx="4041775" cy="3941763"/>
          </a:xfrm>
          <a:ln>
            <a:prstDash val="solid"/>
          </a:ln>
        </p:spPr>
        <p:txBody>
          <a:bodyPr/>
          <a:lstStyle/>
          <a:p>
            <a:pPr>
              <a:spcBef>
                <a:spcPct val="0"/>
              </a:spcBef>
              <a:buFont typeface="Wingdings 3" pitchFamily="18" charset="2"/>
              <a:buNone/>
            </a:pPr>
            <a:endParaRPr lang="ru-RU" smtClean="0"/>
          </a:p>
        </p:txBody>
      </p:sp>
      <p:pic>
        <p:nvPicPr>
          <p:cNvPr id="43010" name="Picture 2" descr="Шорт-трек на XVIII Зимних Олимпийских играх 1998 года – Нагано (Япония)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625" y="1500188"/>
            <a:ext cx="4214813" cy="3662362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</p:pic>
      <p:pic>
        <p:nvPicPr>
          <p:cNvPr id="43012" name="Picture 4" descr="Ванкувер-2010, шорт-трек, 1000 м жен (шорт-трек), Ван Мен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5" y="1428750"/>
            <a:ext cx="4000500" cy="371475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</p:pic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5400" i="1" dirty="0" smtClean="0">
                <a:solidFill>
                  <a:srgbClr val="002060"/>
                </a:solidFill>
              </a:rPr>
              <a:t>Хоккей</a:t>
            </a:r>
            <a:endParaRPr lang="ru-RU" sz="5400" i="1" dirty="0">
              <a:solidFill>
                <a:srgbClr val="002060"/>
              </a:solidFill>
            </a:endParaRPr>
          </a:p>
        </p:txBody>
      </p:sp>
      <p:sp>
        <p:nvSpPr>
          <p:cNvPr id="27650" name="Текст 2"/>
          <p:cNvSpPr>
            <a:spLocks noGrp="1"/>
          </p:cNvSpPr>
          <p:nvPr>
            <p:ph type="body" idx="1"/>
          </p:nvPr>
        </p:nvSpPr>
        <p:spPr>
          <a:xfrm>
            <a:off x="457200" y="5500688"/>
            <a:ext cx="4040188" cy="928687"/>
          </a:xfrm>
        </p:spPr>
        <p:txBody>
          <a:bodyPr/>
          <a:lstStyle/>
          <a:p>
            <a:pPr algn="ctr"/>
            <a:r>
              <a:rPr lang="ru-RU" smtClean="0"/>
              <a:t>Хоккей с шайбой </a:t>
            </a:r>
          </a:p>
        </p:txBody>
      </p:sp>
      <p:sp>
        <p:nvSpPr>
          <p:cNvPr id="27651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500688"/>
            <a:ext cx="4041775" cy="857250"/>
          </a:xfrm>
        </p:spPr>
        <p:txBody>
          <a:bodyPr/>
          <a:lstStyle/>
          <a:p>
            <a:pPr algn="ctr"/>
            <a:r>
              <a:rPr lang="ru-RU" smtClean="0"/>
              <a:t>Хоккей с мячом </a:t>
            </a:r>
          </a:p>
        </p:txBody>
      </p:sp>
      <p:sp>
        <p:nvSpPr>
          <p:cNvPr id="27652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625"/>
            <a:ext cx="4040188" cy="3941763"/>
          </a:xfrm>
          <a:ln>
            <a:prstDash val="solid"/>
          </a:ln>
        </p:spPr>
        <p:txBody>
          <a:bodyPr/>
          <a:lstStyle/>
          <a:p>
            <a:pPr>
              <a:buFont typeface="Wingdings 3" pitchFamily="18" charset="2"/>
              <a:buNone/>
            </a:pPr>
            <a:r>
              <a:rPr lang="ru-RU" sz="1600" smtClean="0"/>
              <a:t>Он играет на коньках.</a:t>
            </a:r>
          </a:p>
          <a:p>
            <a:pPr>
              <a:buFont typeface="Wingdings 3" pitchFamily="18" charset="2"/>
              <a:buNone/>
            </a:pPr>
            <a:r>
              <a:rPr lang="ru-RU" sz="1600" smtClean="0"/>
              <a:t>Клюшку держит он в руках.</a:t>
            </a:r>
          </a:p>
          <a:p>
            <a:pPr>
              <a:buFont typeface="Wingdings 3" pitchFamily="18" charset="2"/>
              <a:buNone/>
            </a:pPr>
            <a:r>
              <a:rPr lang="ru-RU" sz="1600" smtClean="0"/>
              <a:t>Шайбу этой клюшкой бьёт.</a:t>
            </a:r>
          </a:p>
          <a:p>
            <a:pPr>
              <a:buFont typeface="Wingdings 3" pitchFamily="18" charset="2"/>
              <a:buNone/>
            </a:pPr>
            <a:r>
              <a:rPr lang="ru-RU" sz="1600" smtClean="0"/>
              <a:t>Кто спортсмена назовёт</a:t>
            </a:r>
            <a:r>
              <a:rPr lang="ru-RU" sz="1600" i="1" smtClean="0"/>
              <a:t>?  (Хоккеист)</a:t>
            </a:r>
          </a:p>
        </p:txBody>
      </p:sp>
      <p:sp>
        <p:nvSpPr>
          <p:cNvPr id="27653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625"/>
            <a:ext cx="4041775" cy="3941763"/>
          </a:xfrm>
          <a:ln>
            <a:prstDash val="solid"/>
          </a:ln>
        </p:spPr>
        <p:txBody>
          <a:bodyPr/>
          <a:lstStyle/>
          <a:p>
            <a:pPr>
              <a:spcBef>
                <a:spcPct val="0"/>
              </a:spcBef>
              <a:buFont typeface="Wingdings 3" pitchFamily="18" charset="2"/>
              <a:buNone/>
            </a:pPr>
            <a:endParaRPr lang="ru-RU" smtClean="0"/>
          </a:p>
        </p:txBody>
      </p:sp>
      <p:pic>
        <p:nvPicPr>
          <p:cNvPr id="27654" name="Picture 2" descr="http://vsenahoduli.ru/wp-content/uploads/2010/01/6.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3438" y="1500188"/>
            <a:ext cx="4000500" cy="3786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5" name="Picture 4" descr="http://savok.name/uploads/hokk/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625" y="2928938"/>
            <a:ext cx="4000500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5400" i="1" dirty="0" smtClean="0"/>
              <a:t>Кёрлинг </a:t>
            </a:r>
            <a:endParaRPr lang="ru-RU" sz="5400" i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572125"/>
            <a:ext cx="8258175" cy="1071563"/>
          </a:xfrm>
        </p:spPr>
        <p:txBody>
          <a:bodyPr>
            <a:normAutofit fontScale="70000" lnSpcReduction="20000"/>
          </a:bodyPr>
          <a:lstStyle/>
          <a:p>
            <a:pPr algn="ctr" fontAlgn="auto">
              <a:spcAft>
                <a:spcPts val="0"/>
              </a:spcAft>
              <a:buFont typeface="Wingdings 3"/>
              <a:buNone/>
              <a:defRPr/>
            </a:pPr>
            <a:r>
              <a:rPr lang="ru-RU" dirty="0" smtClean="0"/>
              <a:t> </a:t>
            </a:r>
            <a:r>
              <a:rPr lang="ru-RU" sz="33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Участники</a:t>
            </a:r>
            <a:r>
              <a:rPr lang="ru-RU" sz="3300" dirty="0" smtClean="0"/>
              <a:t> двух команд поочерёдно пускают по льду специальные тяжёлые </a:t>
            </a:r>
            <a:r>
              <a:rPr lang="ru-RU" sz="3300" dirty="0" smtClean="0">
                <a:hlinkClick r:id="rId2" tooltip="Гранит"/>
              </a:rPr>
              <a:t>гранитные</a:t>
            </a:r>
            <a:r>
              <a:rPr lang="ru-RU" sz="3300" dirty="0" smtClean="0"/>
              <a:t> снаряды («</a:t>
            </a:r>
            <a:r>
              <a:rPr lang="ru-RU" sz="3300" dirty="0" smtClean="0">
                <a:hlinkClick r:id="rId3" tooltip="Камень (кёрлинг) (страница отсутствует)"/>
              </a:rPr>
              <a:t>камни</a:t>
            </a:r>
            <a:r>
              <a:rPr lang="ru-RU" sz="3300" dirty="0" smtClean="0"/>
              <a:t>») в сторону размеченной на льду мишени («</a:t>
            </a:r>
            <a:r>
              <a:rPr lang="ru-RU" sz="3300" dirty="0" smtClean="0">
                <a:hlinkClick r:id="rId4" tooltip="Дом (кёрлинг) (страница отсутствует)"/>
              </a:rPr>
              <a:t>дома</a:t>
            </a:r>
            <a:r>
              <a:rPr lang="ru-RU" sz="3300" dirty="0" smtClean="0"/>
              <a:t>»).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625"/>
            <a:ext cx="4040188" cy="3941763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365760" indent="-256032" algn="ctr" fontAlgn="auto">
              <a:spcAft>
                <a:spcPts val="0"/>
              </a:spcAft>
              <a:buFont typeface="Wingdings 3"/>
              <a:buNone/>
              <a:defRPr/>
            </a:pPr>
            <a:r>
              <a:rPr lang="ru-RU" sz="1600" dirty="0" smtClean="0"/>
              <a:t>На площадке ледяной</a:t>
            </a:r>
          </a:p>
          <a:p>
            <a:pPr marL="365760" indent="-256032" algn="ctr" fontAlgn="auto">
              <a:spcAft>
                <a:spcPts val="0"/>
              </a:spcAft>
              <a:buFont typeface="Wingdings 3"/>
              <a:buNone/>
              <a:defRPr/>
            </a:pPr>
            <a:r>
              <a:rPr lang="ru-RU" sz="1600" dirty="0" smtClean="0"/>
              <a:t>Игроки метут метлой</a:t>
            </a:r>
          </a:p>
          <a:p>
            <a:pPr marL="365760" indent="-256032" algn="ctr" fontAlgn="auto">
              <a:spcAft>
                <a:spcPts val="0"/>
              </a:spcAft>
              <a:buFont typeface="Wingdings 3"/>
              <a:buNone/>
              <a:defRPr/>
            </a:pPr>
            <a:r>
              <a:rPr lang="ru-RU" sz="1600" dirty="0" smtClean="0"/>
              <a:t>И по льду гоняют камень.</a:t>
            </a:r>
          </a:p>
          <a:p>
            <a:pPr marL="365760" indent="-256032" algn="ctr" fontAlgn="auto">
              <a:spcAft>
                <a:spcPts val="0"/>
              </a:spcAft>
              <a:buFont typeface="Wingdings 3"/>
              <a:buNone/>
              <a:defRPr/>
            </a:pPr>
            <a:r>
              <a:rPr lang="ru-RU" sz="1600" dirty="0" smtClean="0"/>
              <a:t>Что за спорт здесь перед нами?</a:t>
            </a:r>
            <a:endParaRPr lang="ru-RU" sz="1600" dirty="0"/>
          </a:p>
        </p:txBody>
      </p:sp>
      <p:pic>
        <p:nvPicPr>
          <p:cNvPr id="7" name="Picture 2" descr="http://upload.wikimedia.org/wikipedia/commons/4/4f/Curling_stones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14375" y="2857500"/>
            <a:ext cx="3286125" cy="2500313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</p:pic>
      <p:pic>
        <p:nvPicPr>
          <p:cNvPr id="8" name="Picture 4" descr="http://upload.wikimedia.org/wikipedia/commons/2/28/Brier_045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6"/>
          <a:srcRect/>
          <a:stretch>
            <a:fillRect/>
          </a:stretch>
        </p:blipFill>
        <p:spPr>
          <a:xfrm>
            <a:off x="4743450" y="1643063"/>
            <a:ext cx="4400550" cy="3714750"/>
          </a:xfr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</p:pic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928694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800" b="0" dirty="0" smtClean="0"/>
              <a:t>К зимним видам спорта относится также и </a:t>
            </a:r>
            <a:r>
              <a:rPr lang="ru-RU" sz="2800" b="0" dirty="0" smtClean="0">
                <a:hlinkClick r:id="rId2" tooltip="Зимнее плавание"/>
              </a:rPr>
              <a:t>зимнее плавание</a:t>
            </a:r>
            <a:endParaRPr lang="ru-RU" sz="2800" i="1" dirty="0"/>
          </a:p>
        </p:txBody>
      </p:sp>
      <p:pic>
        <p:nvPicPr>
          <p:cNvPr id="29698" name="Picture 2" descr="http://upload.wikimedia.org/wikipedia/commons/0/0e/Jak_sie_kapac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1285875" y="1714500"/>
            <a:ext cx="6643688" cy="4643438"/>
          </a:xfrm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4213" y="3284538"/>
            <a:ext cx="7772400" cy="1285875"/>
          </a:xfrm>
        </p:spPr>
        <p:txBody>
          <a:bodyPr>
            <a:normAutofit/>
          </a:bodyPr>
          <a:lstStyle/>
          <a:p>
            <a:pPr marR="0">
              <a:lnSpc>
                <a:spcPct val="90000"/>
              </a:lnSpc>
            </a:pPr>
            <a:r>
              <a:rPr lang="ru-RU" sz="2500" smtClean="0"/>
              <a:t>Инструктор по физической культуре</a:t>
            </a:r>
          </a:p>
          <a:p>
            <a:pPr marR="0">
              <a:lnSpc>
                <a:spcPct val="90000"/>
              </a:lnSpc>
            </a:pPr>
            <a:r>
              <a:rPr lang="ru-RU" sz="2500" smtClean="0"/>
              <a:t>МБДОУ детский сад №35</a:t>
            </a:r>
          </a:p>
          <a:p>
            <a:pPr marR="0" algn="ctr">
              <a:lnSpc>
                <a:spcPct val="90000"/>
              </a:lnSpc>
            </a:pPr>
            <a:r>
              <a:rPr lang="ru-RU" sz="2500" smtClean="0"/>
              <a:t>                                «Незабудка» г. Нижнекамск </a:t>
            </a:r>
          </a:p>
        </p:txBody>
      </p:sp>
      <p:sp>
        <p:nvSpPr>
          <p:cNvPr id="30724" name="WordArt 4"/>
          <p:cNvSpPr>
            <a:spLocks noChangeArrowheads="1" noChangeShapeType="1" noTextEdit="1"/>
          </p:cNvSpPr>
          <p:nvPr/>
        </p:nvSpPr>
        <p:spPr bwMode="auto">
          <a:xfrm>
            <a:off x="1116013" y="549275"/>
            <a:ext cx="6665912" cy="19367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         Автор </a:t>
            </a:r>
          </a:p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Телицына Олеся Александровна</a:t>
            </a: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500063"/>
            <a:ext cx="4040188" cy="5214937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365760" indent="-256032" algn="ctr" fontAlgn="auto">
              <a:spcAft>
                <a:spcPts val="0"/>
              </a:spcAft>
              <a:buFont typeface="Wingdings 3"/>
              <a:buNone/>
              <a:defRPr/>
            </a:pPr>
            <a:r>
              <a:rPr lang="ru-RU" sz="1800" dirty="0" smtClean="0"/>
              <a:t>Праздник спортивный гордо</a:t>
            </a:r>
            <a:br>
              <a:rPr lang="ru-RU" sz="1800" dirty="0" smtClean="0"/>
            </a:br>
            <a:r>
              <a:rPr lang="ru-RU" sz="1800" dirty="0" smtClean="0"/>
              <a:t>вступает в свои права.</a:t>
            </a:r>
            <a:br>
              <a:rPr lang="ru-RU" sz="1800" dirty="0" smtClean="0"/>
            </a:br>
            <a:r>
              <a:rPr lang="ru-RU" sz="1800" dirty="0" smtClean="0"/>
              <a:t>Солнцем улыбки доброй</a:t>
            </a:r>
            <a:br>
              <a:rPr lang="ru-RU" sz="1800" dirty="0" smtClean="0"/>
            </a:br>
            <a:r>
              <a:rPr lang="ru-RU" sz="1800" dirty="0" smtClean="0"/>
              <a:t>Встречает его детвора.</a:t>
            </a:r>
          </a:p>
          <a:p>
            <a:pPr marL="365760" indent="-256032" algn="ctr" fontAlgn="auto">
              <a:spcAft>
                <a:spcPts val="0"/>
              </a:spcAft>
              <a:buFont typeface="Wingdings 3"/>
              <a:buNone/>
              <a:defRPr/>
            </a:pPr>
            <a:endParaRPr lang="ru-RU" sz="1800" dirty="0" smtClean="0"/>
          </a:p>
          <a:p>
            <a:pPr marL="365760" indent="-256032" algn="ctr" fontAlgn="auto">
              <a:spcAft>
                <a:spcPts val="0"/>
              </a:spcAft>
              <a:buFont typeface="Wingdings 3"/>
              <a:buNone/>
              <a:defRPr/>
            </a:pPr>
            <a:r>
              <a:rPr lang="ru-RU" sz="1800" dirty="0" smtClean="0"/>
              <a:t>Нам смелым, и сильным, и ловким</a:t>
            </a:r>
            <a:br>
              <a:rPr lang="ru-RU" sz="1800" dirty="0" smtClean="0"/>
            </a:br>
            <a:r>
              <a:rPr lang="ru-RU" sz="1800" dirty="0" smtClean="0"/>
              <a:t>Со спортом всегда по пути.</a:t>
            </a:r>
          </a:p>
          <a:p>
            <a:pPr marL="365760" indent="-256032" algn="ctr" fontAlgn="auto">
              <a:spcAft>
                <a:spcPts val="0"/>
              </a:spcAft>
              <a:buFont typeface="Wingdings 3"/>
              <a:buNone/>
              <a:defRPr/>
            </a:pPr>
            <a:endParaRPr lang="ru-RU" sz="1800" dirty="0" smtClean="0"/>
          </a:p>
          <a:p>
            <a:pPr marL="365760" indent="-256032" algn="ctr" fontAlgn="auto">
              <a:spcAft>
                <a:spcPts val="0"/>
              </a:spcAft>
              <a:buFont typeface="Wingdings 3"/>
              <a:buNone/>
              <a:defRPr/>
            </a:pPr>
            <a:r>
              <a:rPr lang="ru-RU" sz="1800" dirty="0" smtClean="0"/>
              <a:t>Чтоб в спорте первыми быть</a:t>
            </a:r>
            <a:br>
              <a:rPr lang="ru-RU" sz="1800" dirty="0" smtClean="0"/>
            </a:br>
            <a:r>
              <a:rPr lang="ru-RU" sz="1800" dirty="0" smtClean="0"/>
              <a:t>Надо спорт любить.</a:t>
            </a:r>
          </a:p>
          <a:p>
            <a:pPr marL="365760" indent="-256032" algn="ctr" fontAlgn="auto">
              <a:spcAft>
                <a:spcPts val="0"/>
              </a:spcAft>
              <a:buFont typeface="Wingdings 3"/>
              <a:buNone/>
              <a:defRPr/>
            </a:pP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>Чтоб спортсменом мог каждый стать,</a:t>
            </a:r>
            <a:br>
              <a:rPr lang="ru-RU" sz="1800" dirty="0" smtClean="0"/>
            </a:br>
            <a:r>
              <a:rPr lang="ru-RU" sz="1800" b="1" dirty="0" smtClean="0">
                <a:solidFill>
                  <a:srgbClr val="FF0000"/>
                </a:solidFill>
              </a:rPr>
              <a:t>Виды спорта должен каждый знать!!!</a:t>
            </a:r>
            <a:endParaRPr lang="ru-RU" sz="1800" b="1" dirty="0">
              <a:solidFill>
                <a:srgbClr val="FF0000"/>
              </a:solidFill>
            </a:endParaRPr>
          </a:p>
        </p:txBody>
      </p:sp>
      <p:sp>
        <p:nvSpPr>
          <p:cNvPr id="15362" name="Содержимое 3"/>
          <p:cNvSpPr>
            <a:spLocks noGrp="1"/>
          </p:cNvSpPr>
          <p:nvPr>
            <p:ph sz="quarter" idx="4"/>
          </p:nvPr>
        </p:nvSpPr>
        <p:spPr>
          <a:xfrm>
            <a:off x="4645025" y="1444625"/>
            <a:ext cx="4041775" cy="3127375"/>
          </a:xfrm>
          <a:ln>
            <a:prstDash val="solid"/>
          </a:ln>
        </p:spPr>
        <p:txBody>
          <a:bodyPr/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pic>
        <p:nvPicPr>
          <p:cNvPr id="17412" name="Picture 4" descr="http://stat17.privet.ru/lr/0934d4fa2563ef9ddfcb7a307ae19ebd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00563" y="1285875"/>
            <a:ext cx="4643437" cy="328612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</p:pic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71625"/>
            <a:ext cx="4041775" cy="3814763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endParaRPr lang="ru-RU" sz="2000" dirty="0" smtClean="0"/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endParaRPr lang="ru-RU" sz="2000" dirty="0" smtClean="0"/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endParaRPr lang="ru-RU" sz="2000" dirty="0" smtClean="0"/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ru-RU" sz="2000" dirty="0" smtClean="0"/>
              <a:t>Спорт на свете есть такой,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ru-RU" sz="2000" dirty="0" smtClean="0"/>
              <a:t>Популярен он зимой.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ru-RU" sz="2000" dirty="0" smtClean="0"/>
              <a:t>На полозьях ты бежишь,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ru-RU" sz="2000" dirty="0" smtClean="0"/>
              <a:t>За соперником спешишь.</a:t>
            </a:r>
          </a:p>
          <a:p>
            <a:pPr marL="365760" indent="-256032" algn="r" fontAlgn="auto">
              <a:spcAft>
                <a:spcPts val="0"/>
              </a:spcAft>
              <a:buFont typeface="Wingdings 3"/>
              <a:buNone/>
              <a:defRPr/>
            </a:pPr>
            <a:r>
              <a:rPr lang="ru-RU" i="1" dirty="0" smtClean="0"/>
              <a:t>(Лыжные гонки)</a:t>
            </a:r>
            <a:endParaRPr lang="ru-RU" i="1" dirty="0"/>
          </a:p>
        </p:txBody>
      </p:sp>
      <p:pic>
        <p:nvPicPr>
          <p:cNvPr id="7" name="Picture 2" descr="Файл:Tartu Maraton 2006-2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357188" y="1643063"/>
            <a:ext cx="4143375" cy="3786187"/>
          </a:xfr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200" i="1" dirty="0" smtClean="0"/>
              <a:t>Лыжные гонки </a:t>
            </a:r>
            <a:endParaRPr lang="ru-RU" sz="3200" i="1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5400" i="1" dirty="0" err="1" smtClean="0"/>
              <a:t>Лы́жное</a:t>
            </a:r>
            <a:r>
              <a:rPr lang="ru-RU" sz="5400" i="1" dirty="0" smtClean="0"/>
              <a:t> </a:t>
            </a:r>
            <a:r>
              <a:rPr lang="ru-RU" sz="5400" i="1" dirty="0" err="1" smtClean="0"/>
              <a:t>двоебо́рье</a:t>
            </a:r>
            <a:endParaRPr lang="ru-RU" sz="5400" i="1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500063" y="1785938"/>
            <a:ext cx="4040187" cy="3941762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marL="365760" indent="-256032" algn="ctr" fontAlgn="auto">
              <a:spcAft>
                <a:spcPts val="0"/>
              </a:spcAft>
              <a:buFont typeface="Wingdings 3"/>
              <a:buNone/>
              <a:defRPr/>
            </a:pPr>
            <a:r>
              <a:rPr lang="ru-RU" dirty="0" smtClean="0">
                <a:solidFill>
                  <a:schemeClr val="tx1"/>
                </a:solidFill>
              </a:rPr>
              <a:t>Олимпийский вид</a:t>
            </a:r>
          </a:p>
          <a:p>
            <a:pPr marL="365760" indent="-256032" algn="ctr" fontAlgn="auto">
              <a:spcAft>
                <a:spcPts val="0"/>
              </a:spcAft>
              <a:buFont typeface="Wingdings 3"/>
              <a:buNone/>
              <a:defRPr/>
            </a:pPr>
            <a:r>
              <a:rPr lang="ru-RU" dirty="0" smtClean="0">
                <a:solidFill>
                  <a:schemeClr val="tx1"/>
                </a:solidFill>
              </a:rPr>
              <a:t>спорта, сочетающий</a:t>
            </a:r>
          </a:p>
          <a:p>
            <a:pPr marL="365760" indent="-256032" algn="ctr" fontAlgn="auto">
              <a:spcAft>
                <a:spcPts val="0"/>
              </a:spcAft>
              <a:buFont typeface="Wingdings 3"/>
              <a:buNone/>
              <a:defRPr/>
            </a:pPr>
            <a:r>
              <a:rPr lang="ru-RU" dirty="0" smtClean="0">
                <a:solidFill>
                  <a:schemeClr val="tx1"/>
                </a:solidFill>
              </a:rPr>
              <a:t>в своей программе</a:t>
            </a:r>
          </a:p>
          <a:p>
            <a:pPr marL="365760" indent="-256032" algn="ctr" fontAlgn="auto">
              <a:spcAft>
                <a:spcPts val="0"/>
              </a:spcAft>
              <a:buFont typeface="Wingdings 3"/>
              <a:buNone/>
              <a:defRPr/>
            </a:pPr>
            <a:r>
              <a:rPr lang="ru-RU" dirty="0" smtClean="0">
                <a:solidFill>
                  <a:schemeClr val="tx1"/>
                </a:solidFill>
              </a:rPr>
              <a:t> </a:t>
            </a:r>
            <a:r>
              <a:rPr lang="ru-RU" dirty="0" smtClean="0">
                <a:solidFill>
                  <a:schemeClr val="tx1"/>
                </a:solidFill>
                <a:hlinkClick r:id="rId2" tooltip="Прыжки на лыжах с трамплина"/>
              </a:rPr>
              <a:t>прыжки на лыжах с</a:t>
            </a:r>
          </a:p>
          <a:p>
            <a:pPr marL="365760" indent="-256032" algn="ctr" fontAlgn="auto">
              <a:spcAft>
                <a:spcPts val="0"/>
              </a:spcAft>
              <a:buFont typeface="Wingdings 3"/>
              <a:buNone/>
              <a:defRPr/>
            </a:pPr>
            <a:r>
              <a:rPr lang="ru-RU" dirty="0" smtClean="0">
                <a:solidFill>
                  <a:schemeClr val="tx1"/>
                </a:solidFill>
                <a:hlinkClick r:id="rId2" tooltip="Прыжки на лыжах с трамплина"/>
              </a:rPr>
              <a:t>трамплина</a:t>
            </a:r>
            <a:r>
              <a:rPr lang="ru-RU" dirty="0" smtClean="0">
                <a:solidFill>
                  <a:schemeClr val="tx1"/>
                </a:solidFill>
              </a:rPr>
              <a:t> и </a:t>
            </a:r>
            <a:r>
              <a:rPr lang="ru-RU" dirty="0" smtClean="0">
                <a:solidFill>
                  <a:schemeClr val="tx1"/>
                </a:solidFill>
                <a:hlinkClick r:id="rId3" tooltip="Лыжные гонки"/>
              </a:rPr>
              <a:t>лыжные гонки</a:t>
            </a:r>
            <a:r>
              <a:rPr lang="ru-RU" dirty="0" smtClean="0">
                <a:solidFill>
                  <a:schemeClr val="tx1"/>
                </a:solidFill>
              </a:rPr>
              <a:t>.</a:t>
            </a:r>
          </a:p>
          <a:p>
            <a:pPr marL="365760" indent="-256032" algn="ctr" fontAlgn="auto">
              <a:spcAft>
                <a:spcPts val="0"/>
              </a:spcAft>
              <a:buFont typeface="Wingdings 3"/>
              <a:buNone/>
              <a:defRPr/>
            </a:pPr>
            <a:endParaRPr lang="ru-RU" dirty="0" smtClean="0">
              <a:solidFill>
                <a:schemeClr val="tx1"/>
              </a:solidFill>
            </a:endParaRPr>
          </a:p>
          <a:p>
            <a:pPr marL="365760" indent="-256032" algn="ctr" fontAlgn="auto">
              <a:spcAft>
                <a:spcPts val="0"/>
              </a:spcAft>
              <a:buFont typeface="Wingdings 3"/>
              <a:buNone/>
              <a:defRPr/>
            </a:pPr>
            <a:r>
              <a:rPr lang="ru-RU" sz="2000" dirty="0" smtClean="0">
                <a:solidFill>
                  <a:schemeClr val="tx1"/>
                </a:solidFill>
              </a:rPr>
              <a:t>Он крылья на ноги надел,</a:t>
            </a:r>
          </a:p>
          <a:p>
            <a:pPr marL="365760" indent="-256032" algn="ctr" fontAlgn="auto">
              <a:spcAft>
                <a:spcPts val="0"/>
              </a:spcAft>
              <a:buFont typeface="Wingdings 3"/>
              <a:buNone/>
              <a:defRPr/>
            </a:pPr>
            <a:r>
              <a:rPr lang="ru-RU" sz="2000" dirty="0" smtClean="0">
                <a:solidFill>
                  <a:schemeClr val="tx1"/>
                </a:solidFill>
              </a:rPr>
              <a:t>Скатился с горки и взлетел!</a:t>
            </a:r>
          </a:p>
          <a:p>
            <a:pPr marL="365760" indent="-256032" algn="ctr" fontAlgn="auto">
              <a:spcAft>
                <a:spcPts val="0"/>
              </a:spcAft>
              <a:buFont typeface="Wingdings 3"/>
              <a:buNone/>
              <a:defRPr/>
            </a:pPr>
            <a:r>
              <a:rPr lang="ru-RU" sz="2000" i="1" dirty="0" smtClean="0">
                <a:solidFill>
                  <a:schemeClr val="tx1"/>
                </a:solidFill>
              </a:rPr>
              <a:t>(Прыгун с трамплина)</a:t>
            </a:r>
            <a:endParaRPr lang="ru-RU" sz="2000" i="1" dirty="0">
              <a:solidFill>
                <a:schemeClr val="tx1"/>
              </a:solidFill>
            </a:endParaRPr>
          </a:p>
        </p:txBody>
      </p:sp>
      <p:pic>
        <p:nvPicPr>
          <p:cNvPr id="7" name="Picture 2" descr="Файл:2010 Winter Olympics Felix Gottwald in nordic combined LH10km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4"/>
          <a:srcRect/>
          <a:stretch>
            <a:fillRect/>
          </a:stretch>
        </p:blipFill>
        <p:spPr>
          <a:xfrm>
            <a:off x="5187950" y="1571625"/>
            <a:ext cx="3455988" cy="4214813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6000" i="1" dirty="0" smtClean="0"/>
              <a:t>Биатлон </a:t>
            </a:r>
            <a:endParaRPr lang="ru-RU" sz="6000" i="1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85750" y="1785938"/>
            <a:ext cx="4040188" cy="4214812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365760" indent="-256032" algn="ctr" fontAlgn="auto">
              <a:spcAft>
                <a:spcPts val="0"/>
              </a:spcAft>
              <a:buFont typeface="Wingdings 3"/>
              <a:buNone/>
              <a:defRPr/>
            </a:pPr>
            <a:r>
              <a:rPr lang="ru-RU" sz="1800" i="1" dirty="0" smtClean="0">
                <a:solidFill>
                  <a:schemeClr val="tx1"/>
                </a:solidFill>
              </a:rPr>
              <a:t> Зимний олимпийский вид спорта, сочетающий лыжную гонку со стрельбой из винтовки.</a:t>
            </a:r>
          </a:p>
          <a:p>
            <a:pPr marL="365760" indent="-256032" algn="ctr" fontAlgn="auto">
              <a:spcAft>
                <a:spcPts val="0"/>
              </a:spcAft>
              <a:buFont typeface="Wingdings 3"/>
              <a:buNone/>
              <a:defRPr/>
            </a:pPr>
            <a:r>
              <a:rPr lang="ru-RU" sz="1600" dirty="0" smtClean="0">
                <a:solidFill>
                  <a:schemeClr val="tx1"/>
                </a:solidFill>
              </a:rPr>
              <a:t>Очень трудно быть, не спорьте,</a:t>
            </a:r>
          </a:p>
          <a:p>
            <a:pPr marL="365760" indent="-256032" algn="ctr" fontAlgn="auto">
              <a:spcAft>
                <a:spcPts val="0"/>
              </a:spcAft>
              <a:buFont typeface="Wingdings 3"/>
              <a:buNone/>
              <a:defRPr/>
            </a:pPr>
            <a:r>
              <a:rPr lang="ru-RU" sz="1600" dirty="0" smtClean="0">
                <a:solidFill>
                  <a:schemeClr val="tx1"/>
                </a:solidFill>
              </a:rPr>
              <a:t>Самым метким в этом спорте.</a:t>
            </a:r>
          </a:p>
          <a:p>
            <a:pPr marL="365760" indent="-256032" algn="ctr" fontAlgn="auto">
              <a:spcAft>
                <a:spcPts val="0"/>
              </a:spcAft>
              <a:buFont typeface="Wingdings 3"/>
              <a:buNone/>
              <a:defRPr/>
            </a:pPr>
            <a:r>
              <a:rPr lang="ru-RU" sz="1600" dirty="0" smtClean="0">
                <a:solidFill>
                  <a:schemeClr val="tx1"/>
                </a:solidFill>
              </a:rPr>
              <a:t>Просто мчатся по лыжне</a:t>
            </a:r>
          </a:p>
          <a:p>
            <a:pPr marL="365760" indent="-256032" algn="ctr" fontAlgn="auto">
              <a:spcAft>
                <a:spcPts val="0"/>
              </a:spcAft>
              <a:buFont typeface="Wingdings 3"/>
              <a:buNone/>
              <a:defRPr/>
            </a:pPr>
            <a:r>
              <a:rPr lang="ru-RU" sz="1600" dirty="0" smtClean="0">
                <a:solidFill>
                  <a:schemeClr val="tx1"/>
                </a:solidFill>
              </a:rPr>
              <a:t>То под силу даже мне.</a:t>
            </a:r>
          </a:p>
          <a:p>
            <a:pPr marL="365760" indent="-256032" algn="ctr" fontAlgn="auto">
              <a:spcAft>
                <a:spcPts val="0"/>
              </a:spcAft>
              <a:buFont typeface="Wingdings 3"/>
              <a:buNone/>
              <a:defRPr/>
            </a:pPr>
            <a:r>
              <a:rPr lang="ru-RU" sz="1600" dirty="0" smtClean="0">
                <a:solidFill>
                  <a:schemeClr val="tx1"/>
                </a:solidFill>
              </a:rPr>
              <a:t>Сам попробуй бегать день,</a:t>
            </a:r>
          </a:p>
          <a:p>
            <a:pPr marL="365760" indent="-256032" algn="ctr" fontAlgn="auto">
              <a:spcAft>
                <a:spcPts val="0"/>
              </a:spcAft>
              <a:buFont typeface="Wingdings 3"/>
              <a:buNone/>
              <a:defRPr/>
            </a:pPr>
            <a:r>
              <a:rPr lang="ru-RU" sz="1600" dirty="0" smtClean="0">
                <a:solidFill>
                  <a:schemeClr val="tx1"/>
                </a:solidFill>
              </a:rPr>
              <a:t>А потом попасть в мишень,</a:t>
            </a:r>
          </a:p>
          <a:p>
            <a:pPr marL="365760" indent="-256032" algn="ctr" fontAlgn="auto">
              <a:spcAft>
                <a:spcPts val="0"/>
              </a:spcAft>
              <a:buFont typeface="Wingdings 3"/>
              <a:buNone/>
              <a:defRPr/>
            </a:pPr>
            <a:r>
              <a:rPr lang="ru-RU" sz="1600" dirty="0" smtClean="0">
                <a:solidFill>
                  <a:schemeClr val="tx1"/>
                </a:solidFill>
              </a:rPr>
              <a:t>Лёжа навзничь, из винтовки.</a:t>
            </a:r>
          </a:p>
          <a:p>
            <a:pPr marL="365760" indent="-256032" algn="ctr" fontAlgn="auto">
              <a:spcAft>
                <a:spcPts val="0"/>
              </a:spcAft>
              <a:buFont typeface="Wingdings 3"/>
              <a:buNone/>
              <a:defRPr/>
            </a:pPr>
            <a:r>
              <a:rPr lang="ru-RU" sz="1600" dirty="0" smtClean="0">
                <a:solidFill>
                  <a:schemeClr val="tx1"/>
                </a:solidFill>
              </a:rPr>
              <a:t>Тут нельзя без тренировки!</a:t>
            </a:r>
          </a:p>
          <a:p>
            <a:pPr marL="365760" indent="-256032" algn="ctr" fontAlgn="auto">
              <a:spcAft>
                <a:spcPts val="0"/>
              </a:spcAft>
              <a:buFont typeface="Wingdings 3"/>
              <a:buNone/>
              <a:defRPr/>
            </a:pPr>
            <a:r>
              <a:rPr lang="ru-RU" sz="1600" dirty="0" smtClean="0">
                <a:solidFill>
                  <a:schemeClr val="tx1"/>
                </a:solidFill>
              </a:rPr>
              <a:t>А мишень тебе не слон</a:t>
            </a:r>
          </a:p>
          <a:p>
            <a:pPr marL="365760" indent="-256032" algn="ctr" fontAlgn="auto">
              <a:spcAft>
                <a:spcPts val="0"/>
              </a:spcAft>
              <a:buFont typeface="Wingdings 3"/>
              <a:buNone/>
              <a:defRPr/>
            </a:pPr>
            <a:r>
              <a:rPr lang="ru-RU" sz="1600" dirty="0" smtClean="0">
                <a:solidFill>
                  <a:schemeClr val="tx1"/>
                </a:solidFill>
              </a:rPr>
              <a:t>Спорт зовётся…     </a:t>
            </a:r>
            <a:r>
              <a:rPr lang="ru-RU" sz="1600" i="1" dirty="0" smtClean="0">
                <a:solidFill>
                  <a:schemeClr val="tx1"/>
                </a:solidFill>
              </a:rPr>
              <a:t>(Биатлон) </a:t>
            </a:r>
            <a:endParaRPr lang="ru-RU" sz="1600" i="1" dirty="0">
              <a:solidFill>
                <a:schemeClr val="tx1"/>
              </a:solidFill>
            </a:endParaRPr>
          </a:p>
        </p:txBody>
      </p:sp>
      <p:pic>
        <p:nvPicPr>
          <p:cNvPr id="7" name="Picture 2" descr="Файл:Svetlana Ishmouratova 2006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/>
          <a:srcRect/>
          <a:stretch>
            <a:fillRect/>
          </a:stretch>
        </p:blipFill>
        <p:spPr>
          <a:xfrm>
            <a:off x="5214938" y="1928813"/>
            <a:ext cx="2813050" cy="3743325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600" i="1" dirty="0" smtClean="0"/>
              <a:t>Прыжки на лыжах с трамплина</a:t>
            </a:r>
            <a:endParaRPr lang="ru-RU" sz="2400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500063" y="1643063"/>
            <a:ext cx="4040187" cy="3743325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365760" indent="-256032" algn="ctr" fontAlgn="auto">
              <a:spcAft>
                <a:spcPts val="0"/>
              </a:spcAft>
              <a:buFont typeface="Wingdings 3"/>
              <a:buNone/>
              <a:defRPr/>
            </a:pPr>
            <a:r>
              <a:rPr lang="ru-RU" sz="1800" dirty="0" smtClean="0">
                <a:solidFill>
                  <a:schemeClr val="tx1"/>
                </a:solidFill>
              </a:rPr>
              <a:t>Вид спорта, включающий прыжки на </a:t>
            </a:r>
            <a:r>
              <a:rPr lang="ru-RU" sz="1800" dirty="0" smtClean="0">
                <a:solidFill>
                  <a:schemeClr val="tx1"/>
                </a:solidFill>
                <a:hlinkClick r:id="rId2" tooltip="Лыжи"/>
              </a:rPr>
              <a:t>лыжах</a:t>
            </a:r>
            <a:r>
              <a:rPr lang="ru-RU" sz="1800" dirty="0" smtClean="0">
                <a:solidFill>
                  <a:schemeClr val="tx1"/>
                </a:solidFill>
              </a:rPr>
              <a:t> со специально оборудованных трамплинов.</a:t>
            </a:r>
          </a:p>
          <a:p>
            <a:pPr marL="365760" indent="-256032" algn="ctr" fontAlgn="auto">
              <a:spcAft>
                <a:spcPts val="0"/>
              </a:spcAft>
              <a:buFont typeface="Wingdings 3"/>
              <a:buNone/>
              <a:defRPr/>
            </a:pPr>
            <a:endParaRPr lang="ru-RU" sz="1800" dirty="0" smtClean="0">
              <a:solidFill>
                <a:schemeClr val="tx1"/>
              </a:solidFill>
            </a:endParaRPr>
          </a:p>
          <a:p>
            <a:pPr marL="365760" indent="-256032" algn="ctr" fontAlgn="auto">
              <a:spcAft>
                <a:spcPts val="0"/>
              </a:spcAft>
              <a:buFont typeface="Wingdings 3"/>
              <a:buNone/>
              <a:defRPr/>
            </a:pPr>
            <a:r>
              <a:rPr lang="ru-RU" sz="2000" dirty="0" smtClean="0">
                <a:solidFill>
                  <a:schemeClr val="tx1"/>
                </a:solidFill>
              </a:rPr>
              <a:t>Он на лыжах, но как птица,</a:t>
            </a:r>
          </a:p>
          <a:p>
            <a:pPr marL="365760" indent="-256032" algn="ctr" fontAlgn="auto">
              <a:spcAft>
                <a:spcPts val="0"/>
              </a:spcAft>
              <a:buFont typeface="Wingdings 3"/>
              <a:buNone/>
              <a:defRPr/>
            </a:pPr>
            <a:r>
              <a:rPr lang="ru-RU" sz="2000" dirty="0" smtClean="0">
                <a:solidFill>
                  <a:schemeClr val="tx1"/>
                </a:solidFill>
              </a:rPr>
              <a:t>Может в небе появиться.</a:t>
            </a:r>
          </a:p>
          <a:p>
            <a:pPr marL="365760" indent="-256032" algn="ctr" fontAlgn="auto">
              <a:spcAft>
                <a:spcPts val="0"/>
              </a:spcAft>
              <a:buFont typeface="Wingdings 3"/>
              <a:buNone/>
              <a:defRPr/>
            </a:pPr>
            <a:r>
              <a:rPr lang="ru-RU" sz="2000" dirty="0" smtClean="0">
                <a:solidFill>
                  <a:schemeClr val="tx1"/>
                </a:solidFill>
              </a:rPr>
              <a:t>Оттолкнётся и вперёд,</a:t>
            </a:r>
          </a:p>
          <a:p>
            <a:pPr marL="365760" indent="-256032" algn="ctr" fontAlgn="auto">
              <a:spcAft>
                <a:spcPts val="0"/>
              </a:spcAft>
              <a:buFont typeface="Wingdings 3"/>
              <a:buNone/>
              <a:defRPr/>
            </a:pPr>
            <a:r>
              <a:rPr lang="ru-RU" sz="2000" dirty="0" smtClean="0">
                <a:solidFill>
                  <a:schemeClr val="tx1"/>
                </a:solidFill>
              </a:rPr>
              <a:t>Отправляется в полёт.</a:t>
            </a:r>
          </a:p>
          <a:p>
            <a:pPr marL="365760" indent="-256032" algn="r" fontAlgn="auto">
              <a:spcAft>
                <a:spcPts val="0"/>
              </a:spcAft>
              <a:buFont typeface="Wingdings 3"/>
              <a:buNone/>
              <a:defRPr/>
            </a:pPr>
            <a:r>
              <a:rPr lang="ru-RU" sz="2000" i="1" dirty="0" smtClean="0">
                <a:solidFill>
                  <a:schemeClr val="tx1"/>
                </a:solidFill>
              </a:rPr>
              <a:t>(Прыжки с трамплина)</a:t>
            </a:r>
            <a:endParaRPr lang="ru-RU" sz="2000" i="1" dirty="0">
              <a:solidFill>
                <a:schemeClr val="tx1"/>
              </a:solidFill>
            </a:endParaRPr>
          </a:p>
        </p:txBody>
      </p:sp>
      <p:pic>
        <p:nvPicPr>
          <p:cNvPr id="7" name="Picture 2" descr="Файл:ColineMattel1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/>
          <a:srcRect/>
          <a:stretch>
            <a:fillRect/>
          </a:stretch>
        </p:blipFill>
        <p:spPr>
          <a:xfrm>
            <a:off x="5284788" y="1643063"/>
            <a:ext cx="2930525" cy="3929062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800" i="1" dirty="0" smtClean="0"/>
              <a:t>Горнолыжный спорт</a:t>
            </a:r>
            <a:endParaRPr lang="ru-RU" sz="4800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000250"/>
            <a:ext cx="4040188" cy="3643313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365760" indent="-256032" algn="ctr" fontAlgn="auto">
              <a:spcAft>
                <a:spcPts val="0"/>
              </a:spcAft>
              <a:buFont typeface="Wingdings 3"/>
              <a:buNone/>
              <a:defRPr/>
            </a:pPr>
            <a:r>
              <a:rPr lang="ru-RU" dirty="0" smtClean="0"/>
              <a:t>Спуск с гор на специальных лыжах.</a:t>
            </a:r>
          </a:p>
          <a:p>
            <a:pPr marL="365760" indent="-256032" algn="ctr" fontAlgn="auto">
              <a:spcAft>
                <a:spcPts val="0"/>
              </a:spcAft>
              <a:buFont typeface="Wingdings 3"/>
              <a:buNone/>
              <a:defRPr/>
            </a:pPr>
            <a:endParaRPr lang="ru-RU" sz="1800" dirty="0" smtClean="0"/>
          </a:p>
          <a:p>
            <a:pPr marL="365760" indent="-256032" algn="ctr" fontAlgn="auto">
              <a:spcAft>
                <a:spcPts val="0"/>
              </a:spcAft>
              <a:buFont typeface="Wingdings 3"/>
              <a:buNone/>
              <a:defRPr/>
            </a:pPr>
            <a:endParaRPr lang="ru-RU" sz="1800" dirty="0" smtClean="0"/>
          </a:p>
          <a:p>
            <a:pPr marL="365760" indent="-256032" algn="ctr" fontAlgn="auto">
              <a:spcAft>
                <a:spcPts val="0"/>
              </a:spcAft>
              <a:buFont typeface="Wingdings 3"/>
              <a:buNone/>
              <a:defRPr/>
            </a:pPr>
            <a:r>
              <a:rPr lang="ru-RU" sz="1800" dirty="0" smtClean="0"/>
              <a:t>Вокруг глубокий снег лежит,</a:t>
            </a:r>
          </a:p>
          <a:p>
            <a:pPr marL="365760" indent="-256032" algn="ctr" fontAlgn="auto">
              <a:spcAft>
                <a:spcPts val="0"/>
              </a:spcAft>
              <a:buFont typeface="Wingdings 3"/>
              <a:buNone/>
              <a:defRPr/>
            </a:pPr>
            <a:r>
              <a:rPr lang="ru-RU" sz="1800" dirty="0" smtClean="0"/>
              <a:t>А он легко по верх бежит.</a:t>
            </a:r>
          </a:p>
          <a:p>
            <a:pPr marL="365760" indent="-256032" algn="ctr" fontAlgn="auto">
              <a:spcAft>
                <a:spcPts val="0"/>
              </a:spcAft>
              <a:buFont typeface="Wingdings 3"/>
              <a:buNone/>
              <a:defRPr/>
            </a:pPr>
            <a:r>
              <a:rPr lang="ru-RU" sz="1800" dirty="0" smtClean="0"/>
              <a:t>Лишь с колеи сойти нельзя.</a:t>
            </a:r>
          </a:p>
          <a:p>
            <a:pPr marL="365760" indent="-256032" algn="ctr" fontAlgn="auto">
              <a:spcAft>
                <a:spcPts val="0"/>
              </a:spcAft>
              <a:buFont typeface="Wingdings 3"/>
              <a:buNone/>
              <a:defRPr/>
            </a:pPr>
            <a:r>
              <a:rPr lang="ru-RU" sz="1800" dirty="0" smtClean="0"/>
              <a:t>Кто мчится к финишу, скользя?</a:t>
            </a:r>
          </a:p>
          <a:p>
            <a:pPr marL="365760" indent="-256032" algn="r" fontAlgn="auto">
              <a:spcAft>
                <a:spcPts val="0"/>
              </a:spcAft>
              <a:buFont typeface="Wingdings 3"/>
              <a:buNone/>
              <a:defRPr/>
            </a:pPr>
            <a:r>
              <a:rPr lang="ru-RU" sz="1800" i="1" dirty="0" smtClean="0"/>
              <a:t>(Лыжник)  </a:t>
            </a:r>
            <a:endParaRPr lang="ru-RU" sz="1800" i="1" dirty="0"/>
          </a:p>
        </p:txBody>
      </p:sp>
      <p:pic>
        <p:nvPicPr>
          <p:cNvPr id="7" name="Picture 2" descr="http://upload.wikimedia.org/wikipedia/commons/1/1b/Stephan_Goergl_EC-GS_Hinterstoder_20080111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/>
          <a:srcRect/>
          <a:stretch>
            <a:fillRect/>
          </a:stretch>
        </p:blipFill>
        <p:spPr>
          <a:xfrm>
            <a:off x="4714875" y="2071688"/>
            <a:ext cx="4041775" cy="3643312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14290"/>
            <a:ext cx="8229600" cy="1143000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6000" i="1" dirty="0" smtClean="0"/>
              <a:t>Фристайл</a:t>
            </a:r>
            <a:endParaRPr lang="ru-RU" sz="6000" i="1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857375"/>
            <a:ext cx="4040188" cy="3714750"/>
          </a:xfr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endParaRPr lang="ru-RU" dirty="0" smtClean="0"/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endParaRPr lang="ru-RU" dirty="0" smtClean="0"/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ru-RU" dirty="0" smtClean="0"/>
              <a:t>Про этот спорт,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ru-RU" dirty="0" smtClean="0"/>
              <a:t>Я много слышал: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ru-RU" dirty="0" smtClean="0"/>
              <a:t>Воздушный акробат на лыжах.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ru-RU" i="1" dirty="0" smtClean="0"/>
              <a:t>                     (Фристайл) </a:t>
            </a:r>
            <a:endParaRPr lang="ru-RU" i="1" dirty="0"/>
          </a:p>
        </p:txBody>
      </p:sp>
      <p:pic>
        <p:nvPicPr>
          <p:cNvPr id="21507" name="Picture 2" descr="Файл:Freestyle skiing jump2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/>
          <a:srcRect/>
          <a:stretch>
            <a:fillRect/>
          </a:stretch>
        </p:blipFill>
        <p:spPr>
          <a:xfrm>
            <a:off x="4645025" y="1798638"/>
            <a:ext cx="4041775" cy="3844925"/>
          </a:xfrm>
          <a:ln>
            <a:prstDash val="solid"/>
          </a:ln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5400" i="1" dirty="0" smtClean="0"/>
              <a:t>Сноуборд</a:t>
            </a:r>
            <a:endParaRPr lang="ru-RU" sz="5400" i="1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625"/>
            <a:ext cx="4040188" cy="3941763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365760" indent="-256032" algn="ctr" fontAlgn="auto">
              <a:spcAft>
                <a:spcPts val="0"/>
              </a:spcAft>
              <a:buFont typeface="Wingdings 3"/>
              <a:buNone/>
              <a:defRPr/>
            </a:pPr>
            <a:r>
              <a:rPr lang="ru-RU" sz="1800" dirty="0" smtClean="0"/>
              <a:t> Олимпийский вид спорта, заключающийся в спуске с заснеженных </a:t>
            </a:r>
            <a:r>
              <a:rPr lang="ru-RU" sz="1800" dirty="0" smtClean="0">
                <a:hlinkClick r:id="rId2" tooltip="Склон"/>
              </a:rPr>
              <a:t>склонов</a:t>
            </a:r>
            <a:r>
              <a:rPr lang="ru-RU" sz="1800" dirty="0" smtClean="0"/>
              <a:t> и гор на специальном снаряде —</a:t>
            </a:r>
            <a:r>
              <a:rPr lang="ru-RU" sz="1800" dirty="0" smtClean="0">
                <a:hlinkClick r:id="rId3" tooltip="Сноуборд (спортивный инвентарь)"/>
              </a:rPr>
              <a:t>сноуборде</a:t>
            </a:r>
            <a:r>
              <a:rPr lang="ru-RU" sz="1800" dirty="0" smtClean="0"/>
              <a:t>.</a:t>
            </a:r>
            <a:endParaRPr lang="ru-RU" sz="1800" dirty="0"/>
          </a:p>
        </p:txBody>
      </p:sp>
      <p:pic>
        <p:nvPicPr>
          <p:cNvPr id="22531" name="Picture 2" descr="http://upload.wikimedia.org/wikipedia/commons/6/69/Snowboarder_in_halfpipe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500" y="3500438"/>
            <a:ext cx="3929063" cy="335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Содержимое 8"/>
          <p:cNvSpPr>
            <a:spLocks noGrp="1"/>
          </p:cNvSpPr>
          <p:nvPr>
            <p:ph sz="quarter" idx="4"/>
          </p:nvPr>
        </p:nvSpPr>
        <p:spPr>
          <a:xfrm>
            <a:off x="4645025" y="1444625"/>
            <a:ext cx="4041775" cy="3941763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ru-RU" sz="2000" dirty="0" smtClean="0"/>
              <a:t>Лыжа здесь всего одна,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ru-RU" sz="2000" dirty="0" smtClean="0"/>
              <a:t>Коротка, а не длинна.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ru-RU" sz="2000" dirty="0" smtClean="0"/>
              <a:t>Чудеса на ней покажем ,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ru-RU" sz="2000" dirty="0" smtClean="0"/>
              <a:t>Кувыркаться можем даже!</a:t>
            </a:r>
          </a:p>
          <a:p>
            <a:pPr marL="365760" indent="-256032" algn="r" fontAlgn="auto">
              <a:spcAft>
                <a:spcPts val="0"/>
              </a:spcAft>
              <a:buFont typeface="Wingdings 3"/>
              <a:buNone/>
              <a:defRPr/>
            </a:pPr>
            <a:r>
              <a:rPr lang="ru-RU" sz="2000" i="1" dirty="0" smtClean="0"/>
              <a:t>(Сноуборд)</a:t>
            </a:r>
            <a:endParaRPr lang="ru-RU" sz="2000" i="1" dirty="0"/>
          </a:p>
        </p:txBody>
      </p:sp>
      <p:pic>
        <p:nvPicPr>
          <p:cNvPr id="22533" name="Picture 4" descr="http://upload.wikimedia.org/wikipedia/commons/7/7a/Shakedown_2008_Figure_1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643438" y="3500438"/>
            <a:ext cx="4143375" cy="335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Открытая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2.xml><?xml version="1.0" encoding="utf-8"?>
<a:themeOverride xmlns:a="http://schemas.openxmlformats.org/drawingml/2006/main">
  <a:clrScheme name="Открытая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3.xml><?xml version="1.0" encoding="utf-8"?>
<a:themeOverride xmlns:a="http://schemas.openxmlformats.org/drawingml/2006/main">
  <a:clrScheme name="Открытая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4.xml><?xml version="1.0" encoding="utf-8"?>
<a:themeOverride xmlns:a="http://schemas.openxmlformats.org/drawingml/2006/main">
  <a:clrScheme name="Открытая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408</TotalTime>
  <Words>431</Words>
  <PresentationFormat>Экран (4:3)</PresentationFormat>
  <Paragraphs>108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Шаблон оформления</vt:lpstr>
      </vt:variant>
      <vt:variant>
        <vt:i4>8</vt:i4>
      </vt:variant>
      <vt:variant>
        <vt:lpstr>Заголовки слайдов</vt:lpstr>
      </vt:variant>
      <vt:variant>
        <vt:i4>17</vt:i4>
      </vt:variant>
    </vt:vector>
  </HeadingPairs>
  <TitlesOfParts>
    <vt:vector size="31" baseType="lpstr">
      <vt:lpstr>Lucida Sans Unicode</vt:lpstr>
      <vt:lpstr>Arial</vt:lpstr>
      <vt:lpstr>Wingdings 3</vt:lpstr>
      <vt:lpstr>Verdana</vt:lpstr>
      <vt:lpstr>Wingdings 2</vt:lpstr>
      <vt:lpstr>Calibri</vt:lpstr>
      <vt:lpstr>Открытая</vt:lpstr>
      <vt:lpstr>Открытая</vt:lpstr>
      <vt:lpstr>Открытая</vt:lpstr>
      <vt:lpstr>Открытая</vt:lpstr>
      <vt:lpstr>Открытая</vt:lpstr>
      <vt:lpstr>Открытая</vt:lpstr>
      <vt:lpstr>Открытая</vt:lpstr>
      <vt:lpstr>Открытая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Зимние  виды спорта </dc:title>
  <cp:lastModifiedBy>OEM</cp:lastModifiedBy>
  <cp:revision>45</cp:revision>
  <dcterms:modified xsi:type="dcterms:W3CDTF">2015-10-17T08:33:07Z</dcterms:modified>
</cp:coreProperties>
</file>