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313" r:id="rId6"/>
    <p:sldId id="286" r:id="rId7"/>
    <p:sldId id="320" r:id="rId8"/>
    <p:sldId id="321" r:id="rId9"/>
    <p:sldId id="340" r:id="rId10"/>
    <p:sldId id="342" r:id="rId11"/>
    <p:sldId id="325" r:id="rId12"/>
    <p:sldId id="327" r:id="rId13"/>
    <p:sldId id="328" r:id="rId14"/>
    <p:sldId id="329" r:id="rId15"/>
    <p:sldId id="330" r:id="rId16"/>
    <p:sldId id="331" r:id="rId17"/>
    <p:sldId id="307" r:id="rId18"/>
    <p:sldId id="334" r:id="rId19"/>
    <p:sldId id="335" r:id="rId20"/>
    <p:sldId id="31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49117-FE0E-410F-81EA-D496C58805C3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D8348-1D18-4EA5-A1B3-C71FAC716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CEEDA-85E4-472B-8037-E50C1E7F3003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A3372-DEBA-4DBE-BAF5-9917A3F9F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F090E-3F4F-4FE2-AD7A-AFDFD36BF304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FE803-6B48-4A17-B2DE-250F987BE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3E4C-BBA5-4F99-B9EF-719FC237A432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65123-8F94-4F4A-A931-257DCF1F3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D46D9-2952-484E-9D9E-8832AA05B6AB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015DE-61D3-4953-9152-284390D79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28B5-4CE4-4E6F-98C1-44855960D87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D1C6-356A-4C2A-9759-ED4F73881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4D7A3-522F-4628-A2E7-0E99C76FD00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3473B-161A-40E6-9071-1C3EF0472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C32E-2974-4418-93E3-C57DF18DC286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E4026-3D12-466A-AD6C-9400FF8B5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91174-6898-4134-9E7D-BE6F8A18D0BF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E2B8-845C-4B34-AB6E-8E525AA29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A7645-9228-43C4-8BB8-54C94ED9E0CB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EB00C-1780-46F0-A7F1-9D790C35E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0EB48-BD28-491C-A950-DC991856DF02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0D280-47C5-466E-927F-4DF337D69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F14E77-2259-436A-AFEE-AA91431D27FB}" type="datetimeFigureOut">
              <a:rPr lang="ru-RU"/>
              <a:pPr>
                <a:defRPr/>
              </a:pPr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152238-E8C7-4C7B-A66A-525A26612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1" r:id="rId2"/>
    <p:sldLayoutId id="2147484033" r:id="rId3"/>
    <p:sldLayoutId id="2147484030" r:id="rId4"/>
    <p:sldLayoutId id="2147484029" r:id="rId5"/>
    <p:sldLayoutId id="2147484028" r:id="rId6"/>
    <p:sldLayoutId id="2147484034" r:id="rId7"/>
    <p:sldLayoutId id="2147484035" r:id="rId8"/>
    <p:sldLayoutId id="2147484036" r:id="rId9"/>
    <p:sldLayoutId id="2147484027" r:id="rId10"/>
    <p:sldLayoutId id="21474840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260350"/>
            <a:ext cx="8569325" cy="6121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sz="19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9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41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4100" b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4100" b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4100" b="1" dirty="0" smtClean="0">
                <a:solidFill>
                  <a:srgbClr val="7030A0"/>
                </a:solidFill>
              </a:rPr>
              <a:t>Речевое  дыхание  как  основа  правильного звукопроизношения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2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7030A0"/>
              </a:solidFill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                                         Учитель-логопед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МБДОУ Д/с №89 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                                        «</a:t>
            </a:r>
            <a:r>
              <a:rPr lang="ru-RU" sz="2200" dirty="0" err="1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Дельфинёнок</a:t>
            </a: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»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Крымова Анна Сергеевна</a:t>
            </a:r>
          </a:p>
          <a:p>
            <a:pPr algn="r"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7030A0"/>
              </a:solidFill>
              <a:latin typeface="Arial Unicode MS"/>
              <a:ea typeface="Arial Unicode MS"/>
              <a:cs typeface="Arial Unicode MS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3314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8913"/>
            <a:ext cx="172878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642350" cy="1330325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rgbClr val="073E87"/>
                </a:solidFill>
              </a:rPr>
              <a:t>I этап.</a:t>
            </a:r>
            <a:r>
              <a:rPr lang="ru-RU" sz="2400" smtClean="0">
                <a:solidFill>
                  <a:srgbClr val="073E87"/>
                </a:solidFill>
              </a:rPr>
              <a:t> </a:t>
            </a:r>
            <a:r>
              <a:rPr lang="ru-RU" sz="2400" b="1" smtClean="0">
                <a:solidFill>
                  <a:srgbClr val="073E87"/>
                </a:solidFill>
              </a:rPr>
              <a:t>Постановка</a:t>
            </a:r>
            <a:r>
              <a:rPr lang="ru-RU" sz="2400" smtClean="0">
                <a:solidFill>
                  <a:srgbClr val="073E87"/>
                </a:solidFill>
              </a:rPr>
              <a:t> </a:t>
            </a:r>
            <a:r>
              <a:rPr lang="ru-RU" sz="2400" b="1" smtClean="0">
                <a:solidFill>
                  <a:srgbClr val="073E87"/>
                </a:solidFill>
              </a:rPr>
              <a:t>диафрагмально-рёберного типа  дыхания. </a:t>
            </a:r>
            <a:br>
              <a:rPr lang="ru-RU" sz="2400" b="1" smtClean="0">
                <a:solidFill>
                  <a:srgbClr val="073E87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1. Упражнение  «Качели»            </a:t>
            </a:r>
            <a:r>
              <a:rPr lang="ru-RU" sz="2400" b="1" smtClean="0">
                <a:solidFill>
                  <a:srgbClr val="073E87"/>
                </a:solidFill>
              </a:rPr>
              <a:t>2. Упражнение  «Бегемотики»</a:t>
            </a:r>
            <a:br>
              <a:rPr lang="ru-RU" sz="2400" b="1" smtClean="0">
                <a:solidFill>
                  <a:srgbClr val="073E87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 </a:t>
            </a:r>
            <a:endParaRPr lang="ru-RU" sz="2400" smtClean="0">
              <a:solidFill>
                <a:schemeClr val="tx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825" y="260350"/>
            <a:ext cx="4033838" cy="12969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200" b="1" dirty="0" smtClean="0">
                <a:solidFill>
                  <a:srgbClr val="073E87"/>
                </a:solidFill>
                <a:ea typeface="+mj-ea"/>
                <a:cs typeface="+mj-cs"/>
              </a:rPr>
              <a:t>    Упражнение </a:t>
            </a:r>
            <a:r>
              <a:rPr lang="ru-RU" sz="2200" b="1" dirty="0">
                <a:solidFill>
                  <a:srgbClr val="073E87"/>
                </a:solidFill>
                <a:latin typeface="Batang" pitchFamily="18" charset="-127"/>
                <a:ea typeface="Batang" pitchFamily="18" charset="-127"/>
                <a:cs typeface="+mj-cs"/>
              </a:rPr>
              <a:t>3. </a:t>
            </a:r>
            <a:r>
              <a:rPr lang="ru-RU" sz="2200" b="1" dirty="0">
                <a:solidFill>
                  <a:srgbClr val="073E87"/>
                </a:solidFill>
                <a:ea typeface="+mj-ea"/>
                <a:cs typeface="+mj-cs"/>
              </a:rPr>
              <a:t/>
            </a:r>
            <a:br>
              <a:rPr lang="ru-RU" sz="2200" b="1" dirty="0">
                <a:solidFill>
                  <a:srgbClr val="073E87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249737" cy="151130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rgbClr val="073E87"/>
                </a:solidFill>
                <a:latin typeface="Batang" pitchFamily="18" charset="-127"/>
                <a:ea typeface="Batang" pitchFamily="18" charset="-127"/>
                <a:cs typeface="Aparajita" pitchFamily="34" charset="0"/>
              </a:rPr>
              <a:t>4</a:t>
            </a:r>
            <a:r>
              <a:rPr lang="ru-RU" sz="2200" b="1" smtClean="0">
                <a:solidFill>
                  <a:srgbClr val="073E87"/>
                </a:solidFill>
                <a:ea typeface="Batang" pitchFamily="18" charset="-127"/>
                <a:cs typeface="Aparajita" pitchFamily="34" charset="0"/>
              </a:rPr>
              <a:t>.Упражнение </a:t>
            </a:r>
            <a:r>
              <a:rPr lang="ru-RU" sz="2200" b="1" smtClean="0">
                <a:solidFill>
                  <a:srgbClr val="7030A0"/>
                </a:solidFill>
                <a:ea typeface="Batang" pitchFamily="18" charset="-127"/>
                <a:cs typeface="Aparajita" pitchFamily="34" charset="0"/>
              </a:rPr>
              <a:t> </a:t>
            </a:r>
            <a:r>
              <a:rPr lang="ru-RU" sz="2200" b="1" smtClean="0">
                <a:solidFill>
                  <a:srgbClr val="073E87"/>
                </a:solidFill>
                <a:ea typeface="Batang" pitchFamily="18" charset="-127"/>
                <a:cs typeface="Aparajita" pitchFamily="34" charset="0"/>
              </a:rPr>
              <a:t>«Ныряльщики за жемчугом»</a:t>
            </a:r>
            <a:br>
              <a:rPr lang="ru-RU" sz="2200" b="1" smtClean="0">
                <a:solidFill>
                  <a:srgbClr val="073E87"/>
                </a:solidFill>
                <a:ea typeface="Batang" pitchFamily="18" charset="-127"/>
                <a:cs typeface="Aparajita" pitchFamily="34" charset="0"/>
              </a:rPr>
            </a:br>
            <a:r>
              <a:rPr lang="ru-RU" sz="1600" u="sng" smtClean="0">
                <a:solidFill>
                  <a:srgbClr val="073E87"/>
                </a:solidFill>
                <a:ea typeface="Batang" pitchFamily="18" charset="-127"/>
                <a:cs typeface="Aparajita" pitchFamily="34" charset="0"/>
              </a:rPr>
              <a:t/>
            </a:r>
            <a:br>
              <a:rPr lang="ru-RU" sz="1600" u="sng" smtClean="0">
                <a:solidFill>
                  <a:srgbClr val="073E87"/>
                </a:solidFill>
                <a:ea typeface="Batang" pitchFamily="18" charset="-127"/>
                <a:cs typeface="Aparajita" pitchFamily="34" charset="0"/>
              </a:rPr>
            </a:br>
            <a:endParaRPr lang="ru-RU" smtClean="0">
              <a:ea typeface="Batang" pitchFamily="18" charset="-127"/>
              <a:cs typeface="Aparajita" pitchFamily="34" charset="0"/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5157788"/>
            <a:ext cx="15113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i="1" smtClean="0">
                <a:solidFill>
                  <a:schemeClr val="tx2"/>
                </a:solidFill>
              </a:rPr>
              <a:t>II </a:t>
            </a:r>
            <a:r>
              <a:rPr lang="ru-RU" sz="2400" b="1" i="1" smtClean="0">
                <a:solidFill>
                  <a:schemeClr val="tx2"/>
                </a:solidFill>
              </a:rPr>
              <a:t>этап.</a:t>
            </a:r>
            <a:r>
              <a:rPr lang="ru-RU" sz="2400" b="1" smtClean="0"/>
              <a:t> </a:t>
            </a:r>
            <a:r>
              <a:rPr lang="ru-RU" sz="2400" b="1" smtClean="0">
                <a:solidFill>
                  <a:schemeClr val="tx2"/>
                </a:solidFill>
              </a:rPr>
              <a:t>Дифференциация носового и ротового дыхания.</a:t>
            </a:r>
            <a:r>
              <a:rPr lang="ru-RU" sz="2400" b="1" i="1" smtClean="0">
                <a:solidFill>
                  <a:schemeClr val="tx2"/>
                </a:solidFill>
              </a:rPr>
              <a:t/>
            </a:r>
            <a:br>
              <a:rPr lang="ru-RU" sz="2400" b="1" i="1" smtClean="0">
                <a:solidFill>
                  <a:schemeClr val="tx2"/>
                </a:solidFill>
              </a:rPr>
            </a:br>
            <a:endParaRPr lang="ru-RU" sz="2400" smtClean="0"/>
          </a:p>
        </p:txBody>
      </p:sp>
      <p:pic>
        <p:nvPicPr>
          <p:cNvPr id="24578" name="Picture 3" descr="C:\Users\п4\Desktop\презентация\20150210_1352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25538"/>
            <a:ext cx="8642350" cy="5399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Игра  «Мыльные пузыри»</a:t>
            </a:r>
            <a:r>
              <a:rPr lang="ru-RU" sz="2400" smtClean="0">
                <a:solidFill>
                  <a:schemeClr val="tx2"/>
                </a:solidFill>
              </a:rPr>
              <a:t>                            </a:t>
            </a:r>
            <a:r>
              <a:rPr lang="ru-RU" sz="2400" b="1" smtClean="0">
                <a:solidFill>
                  <a:schemeClr val="tx2"/>
                </a:solidFill>
              </a:rPr>
              <a:t>Игра  «Фокус»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>                                                                                                                      </a:t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Игра  «Фасолевые гонки»</a:t>
            </a:r>
            <a:r>
              <a:rPr lang="ru-RU" sz="2400" smtClean="0">
                <a:solidFill>
                  <a:schemeClr val="tx2"/>
                </a:solidFill>
              </a:rPr>
              <a:t>                        </a:t>
            </a:r>
            <a:r>
              <a:rPr lang="ru-RU" sz="2400" b="1" smtClean="0">
                <a:solidFill>
                  <a:schemeClr val="tx2"/>
                </a:solidFill>
              </a:rPr>
              <a:t>Игра «Султанчик»</a:t>
            </a:r>
            <a:br>
              <a:rPr lang="ru-RU" sz="2400" b="1" smtClean="0">
                <a:solidFill>
                  <a:schemeClr val="tx2"/>
                </a:solidFill>
              </a:rPr>
            </a:br>
            <a:endParaRPr lang="ru-RU" sz="2400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Игра «Прожорливые фрукты»                    Игра «Футбол»</a:t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                                                                                </a:t>
            </a:r>
            <a:br>
              <a:rPr lang="ru-RU" sz="2400" b="1" smtClean="0">
                <a:solidFill>
                  <a:schemeClr val="tx2"/>
                </a:solidFill>
              </a:rPr>
            </a:br>
            <a:endParaRPr lang="ru-RU" sz="2400" smtClean="0"/>
          </a:p>
        </p:txBody>
      </p:sp>
      <p:pic>
        <p:nvPicPr>
          <p:cNvPr id="27651" name="Picture 3" descr="C:\Users\п4\Desktop\презентация\DSC0019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 l="4707" r="4707" b="15063"/>
          <a:stretch>
            <a:fillRect/>
          </a:stretch>
        </p:blipFill>
        <p:spPr>
          <a:xfrm>
            <a:off x="323850" y="2420938"/>
            <a:ext cx="4103688" cy="3816350"/>
          </a:xfrm>
          <a:noFill/>
        </p:spPr>
      </p:pic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III этап. Формирование речевого дыхания.</a:t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1.Развитие фонационного (озвученного) выдоха</a:t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Игра </a:t>
            </a:r>
            <a:r>
              <a:rPr lang="ru-RU" sz="2400" b="1" smtClean="0">
                <a:solidFill>
                  <a:srgbClr val="073E87"/>
                </a:solidFill>
              </a:rPr>
              <a:t>«Медведь ревет»                               Игра «Пчела»</a:t>
            </a:r>
            <a:br>
              <a:rPr lang="ru-RU" sz="2400" b="1" smtClean="0">
                <a:solidFill>
                  <a:srgbClr val="073E87"/>
                </a:solidFill>
              </a:rPr>
            </a:br>
            <a:endParaRPr lang="ru-RU" sz="2400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2160588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2"/>
                </a:solidFill>
              </a:rPr>
              <a:t> </a:t>
            </a:r>
            <a:br>
              <a:rPr lang="ru-RU" sz="2000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>«Звуковые дорожки»</a:t>
            </a:r>
            <a:br>
              <a:rPr lang="ru-RU" sz="2000" b="1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/>
            </a:r>
            <a:br>
              <a:rPr lang="ru-RU" sz="2000" b="1" smtClean="0">
                <a:solidFill>
                  <a:schemeClr val="tx2"/>
                </a:solidFill>
              </a:rPr>
            </a:br>
            <a:r>
              <a:rPr lang="ru-RU" sz="2000" smtClean="0">
                <a:solidFill>
                  <a:schemeClr val="tx2"/>
                </a:solidFill>
              </a:rPr>
              <a:t>   Детям предлагается произнести  определенный звук на выдохе, сопровождая его  движением указательного пальца или игрушки  в умеренном темпе по «звуковой дорожке».</a:t>
            </a:r>
            <a:br>
              <a:rPr lang="ru-RU" sz="2000" smtClean="0">
                <a:solidFill>
                  <a:schemeClr val="tx2"/>
                </a:solidFill>
              </a:rPr>
            </a:br>
            <a:endParaRPr lang="ru-RU" smtClean="0">
              <a:solidFill>
                <a:schemeClr val="tx2"/>
              </a:solidFill>
            </a:endParaRPr>
          </a:p>
        </p:txBody>
      </p:sp>
      <p:pic>
        <p:nvPicPr>
          <p:cNvPr id="29698" name="Picture 2" descr="C:\Users\п4\Desktop\презентация\20150209_0901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349500"/>
            <a:ext cx="4779963" cy="3959225"/>
          </a:xfrm>
        </p:spPr>
      </p:pic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42350" cy="2016125"/>
          </a:xfrm>
        </p:spPr>
        <p:txBody>
          <a:bodyPr/>
          <a:lstStyle/>
          <a:p>
            <a:pPr algn="l" eaLnBrk="1" hangingPunct="1"/>
            <a:r>
              <a:rPr lang="ru-RU" sz="2000" b="1" smtClean="0">
                <a:solidFill>
                  <a:schemeClr val="tx2"/>
                </a:solidFill>
              </a:rPr>
              <a:t/>
            </a:r>
            <a:br>
              <a:rPr lang="ru-RU" sz="2000" b="1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>2. Развитие речевого дыхания в процессе произнесения слогов, слов, фраз.</a:t>
            </a:r>
            <a:br>
              <a:rPr lang="ru-RU" sz="2000" b="1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/>
            </a:r>
            <a:br>
              <a:rPr lang="ru-RU" sz="2000" b="1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>Игры «Дразнилка»,                                                     Игра «Назови картинки»</a:t>
            </a:r>
            <a:r>
              <a:rPr lang="ru-RU" sz="2000" smtClean="0">
                <a:solidFill>
                  <a:schemeClr val="tx2"/>
                </a:solidFill>
              </a:rPr>
              <a:t/>
            </a:r>
            <a:br>
              <a:rPr lang="ru-RU" sz="2000" smtClean="0">
                <a:solidFill>
                  <a:schemeClr val="tx2"/>
                </a:solidFill>
              </a:rPr>
            </a:br>
            <a:r>
              <a:rPr lang="ru-RU" sz="2000" b="1" smtClean="0">
                <a:solidFill>
                  <a:schemeClr val="tx2"/>
                </a:solidFill>
              </a:rPr>
              <a:t>«Изобрази животное».</a:t>
            </a:r>
            <a:r>
              <a:rPr lang="ru-RU" sz="2000" smtClean="0">
                <a:solidFill>
                  <a:schemeClr val="tx2"/>
                </a:solidFill>
              </a:rPr>
              <a:t/>
            </a:r>
            <a:br>
              <a:rPr lang="ru-RU" sz="2000" smtClean="0">
                <a:solidFill>
                  <a:schemeClr val="tx2"/>
                </a:solidFill>
              </a:rPr>
            </a:br>
            <a:endParaRPr lang="ru-RU" sz="2000" smtClean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795462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3.Тренировка речевого дыхания в процессе произнесения текста (стихи, рассказы, песни).</a:t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>Игра «Поезд»</a:t>
            </a:r>
            <a:r>
              <a:rPr lang="ru-RU" sz="2400" b="1" smtClean="0"/>
              <a:t>                        </a:t>
            </a:r>
            <a:r>
              <a:rPr lang="ru-RU" sz="2400" b="1" smtClean="0">
                <a:solidFill>
                  <a:schemeClr val="tx2"/>
                </a:solidFill>
              </a:rPr>
              <a:t>Игра  «Мой веселый звонкий мяч»</a:t>
            </a:r>
            <a:r>
              <a:rPr lang="ru-RU" sz="2400" smtClean="0">
                <a:solidFill>
                  <a:schemeClr val="tx2"/>
                </a:solidFill>
              </a:rPr>
              <a:t/>
            </a:r>
            <a:br>
              <a:rPr lang="ru-RU" sz="2400" smtClean="0">
                <a:solidFill>
                  <a:schemeClr val="tx2"/>
                </a:solidFill>
              </a:rPr>
            </a:br>
            <a:r>
              <a:rPr lang="ru-RU" sz="2400" b="1" smtClean="0">
                <a:solidFill>
                  <a:schemeClr val="tx2"/>
                </a:solidFill>
              </a:rPr>
              <a:t/>
            </a:r>
            <a:br>
              <a:rPr lang="ru-RU" sz="2400" b="1" smtClean="0">
                <a:solidFill>
                  <a:schemeClr val="tx2"/>
                </a:solidFill>
              </a:rPr>
            </a:br>
            <a:endParaRPr lang="ru-RU" sz="2400" smtClean="0">
              <a:solidFill>
                <a:schemeClr val="tx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1"/>
          <p:cNvSpPr>
            <a:spLocks noGrp="1"/>
          </p:cNvSpPr>
          <p:nvPr>
            <p:ph idx="1"/>
          </p:nvPr>
        </p:nvSpPr>
        <p:spPr>
          <a:xfrm>
            <a:off x="871538" y="836613"/>
            <a:ext cx="7408862" cy="52895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endParaRPr lang="ru-RU" sz="2000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Основа любого звука - это дыхание.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endParaRPr lang="ru-RU" b="1" i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Голос – это озвученное дыхание. 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Звуки речи образуются при  определённом положении артикуляционных органов, но при  условии, что через  них должна проходить струя воздуха, идущая из легких.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Струя воздуха предназначена прежде всего для дыхания, значит ребенок должен научиться одновременно и дышать, и говорить.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В норме, у ребенка параллельно с развитием речи вырабатывается правильное речевое дыхание.</a:t>
            </a:r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  <p:pic>
        <p:nvPicPr>
          <p:cNvPr id="14338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404813"/>
            <a:ext cx="18002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000" smtClean="0">
                <a:solidFill>
                  <a:schemeClr val="tx2"/>
                </a:solidFill>
              </a:rPr>
              <a:t>Источники: Белякова Л.И., Гончарова Н.Н., Шишкова Т.Г. Методика развития речевого дыхания у дошкольников.- М., А.А. Гуськова Развитие речевого дыхания детей 3-7 лет.</a:t>
            </a:r>
          </a:p>
        </p:txBody>
      </p:sp>
      <p:pic>
        <p:nvPicPr>
          <p:cNvPr id="34818" name="Picture 2" descr="C:\Users\п4\Desktop\презентация\20150207_0911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8642350" cy="5257800"/>
          </a:xfrm>
        </p:spPr>
      </p:pic>
      <p:pic>
        <p:nvPicPr>
          <p:cNvPr id="34819" name=" 6" descr="бабка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941888"/>
            <a:ext cx="22479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586581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 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b="1" i="1" dirty="0" smtClean="0">
              <a:solidFill>
                <a:srgbClr val="7030A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  Физиологическое </a:t>
            </a:r>
            <a:r>
              <a:rPr lang="ru-RU" b="1" i="1" dirty="0">
                <a:solidFill>
                  <a:srgbClr val="7030A0"/>
                </a:solidFill>
              </a:rPr>
              <a:t>дыхание </a:t>
            </a:r>
            <a:r>
              <a:rPr lang="ru-RU" dirty="0"/>
              <a:t>непроизвольно, т. е. не зависит от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воли </a:t>
            </a:r>
            <a:r>
              <a:rPr lang="ru-RU" dirty="0"/>
              <a:t>человека. Оно протекает рефлекторно и </a:t>
            </a:r>
            <a:r>
              <a:rPr lang="ru-RU" dirty="0" smtClean="0"/>
              <a:t>   сопряжено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  </a:t>
            </a:r>
            <a:r>
              <a:rPr lang="ru-RU" dirty="0"/>
              <a:t>с самим понятием «жизнь». Дыхание, кроме того</a:t>
            </a:r>
            <a:r>
              <a:rPr lang="ru-RU" dirty="0" smtClean="0"/>
              <a:t>,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представляет собой основу процесса образования речи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Речевое </a:t>
            </a:r>
            <a:r>
              <a:rPr lang="ru-RU" b="1" i="1" dirty="0">
                <a:solidFill>
                  <a:srgbClr val="7030A0"/>
                </a:solidFill>
              </a:rPr>
              <a:t>дыхание </a:t>
            </a:r>
            <a:r>
              <a:rPr lang="ru-RU" dirty="0"/>
              <a:t>— это короткий вдох через нос и </a:t>
            </a:r>
            <a:r>
              <a:rPr lang="ru-RU" dirty="0" smtClean="0"/>
              <a:t>  длительный </a:t>
            </a:r>
            <a:r>
              <a:rPr lang="ru-RU" dirty="0"/>
              <a:t>выдох через рот. В речи вдох и выдох взаимосвязаны и непрерывны, поэтому необходимо выработать в процессе занятий плавный и постепенный выдох, обеспечивающий длительное </a:t>
            </a:r>
            <a:r>
              <a:rPr lang="ru-RU" dirty="0" err="1"/>
              <a:t>фонирование</a:t>
            </a:r>
            <a:r>
              <a:rPr lang="ru-RU" dirty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5362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296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5865813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b="1" i="1" dirty="0" smtClean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    Различают </a:t>
            </a:r>
            <a:r>
              <a:rPr lang="ru-RU" b="1" i="1" dirty="0">
                <a:solidFill>
                  <a:srgbClr val="7030A0"/>
                </a:solidFill>
              </a:rPr>
              <a:t>3 типа дыхания, </a:t>
            </a:r>
            <a:r>
              <a:rPr lang="ru-RU" dirty="0"/>
              <a:t>в зависимости от той области,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     где </a:t>
            </a:r>
            <a:r>
              <a:rPr lang="ru-RU" dirty="0"/>
              <a:t>происходит основное мышечное движение,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расширяющее </a:t>
            </a:r>
            <a:r>
              <a:rPr lang="ru-RU" dirty="0"/>
              <a:t>и сжимающие </a:t>
            </a:r>
            <a:r>
              <a:rPr lang="ru-RU" dirty="0" smtClean="0"/>
              <a:t>легкие: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</a:t>
            </a:r>
            <a:r>
              <a:rPr lang="ru-RU" dirty="0" err="1"/>
              <a:t>В</a:t>
            </a:r>
            <a:r>
              <a:rPr lang="ru-RU" dirty="0" err="1" smtClean="0"/>
              <a:t>ерхнерёберное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Грудное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Грудобрюшное  (оно же диафрагмально-рёберное)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   Наиболее полезным для речевого процесса </a:t>
            </a:r>
            <a:r>
              <a:rPr lang="ru-RU" dirty="0"/>
              <a:t>является 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/>
              <a:t>диафрагмально-рёберный</a:t>
            </a:r>
            <a:r>
              <a:rPr lang="ru-RU" dirty="0" smtClean="0"/>
              <a:t> </a:t>
            </a:r>
            <a:r>
              <a:rPr lang="ru-RU" dirty="0"/>
              <a:t>тип </a:t>
            </a:r>
            <a:r>
              <a:rPr lang="ru-RU" dirty="0" smtClean="0"/>
              <a:t>дыхания.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При нём работают межрёберные мышцы, диафрагма, косые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мышцы живота. Этот тип дыхания  называют ещё </a:t>
            </a:r>
            <a:r>
              <a:rPr lang="ru-RU" b="1" dirty="0" smtClean="0"/>
              <a:t>фонационным.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386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557338"/>
            <a:ext cx="2016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260350"/>
            <a:ext cx="8713787" cy="5865813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Особенности физиологического дыхания у детей с речевыми нарушениями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</a:rPr>
              <a:t>*</a:t>
            </a:r>
            <a:r>
              <a:rPr lang="ru-RU" dirty="0" smtClean="0"/>
              <a:t> Дыхание поверхностное.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</a:rPr>
              <a:t>* </a:t>
            </a:r>
            <a:r>
              <a:rPr lang="ru-RU" dirty="0"/>
              <a:t>Р</a:t>
            </a:r>
            <a:r>
              <a:rPr lang="ru-RU" dirty="0" smtClean="0"/>
              <a:t>итм неустойчив, легко нарушаем  при физической 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       нагрузке.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1"/>
                </a:solidFill>
              </a:rPr>
              <a:t>*</a:t>
            </a:r>
            <a:r>
              <a:rPr lang="ru-RU" dirty="0" smtClean="0"/>
              <a:t> Недостаточный объём вдыхаемого воздуха перед началом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речи.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chemeClr val="accent1"/>
                </a:solidFill>
              </a:rPr>
              <a:t> * </a:t>
            </a:r>
            <a:r>
              <a:rPr lang="ru-RU" dirty="0"/>
              <a:t>У</a:t>
            </a:r>
            <a:r>
              <a:rPr lang="ru-RU" dirty="0" smtClean="0"/>
              <a:t>короченный и нерационально используемый речевой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выдох.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1"/>
                </a:solidFill>
              </a:rPr>
              <a:t>*</a:t>
            </a:r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роизнесение отдельных слов – происходит, как на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выдохе, так и на вдохе.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</p:txBody>
      </p:sp>
      <p:pic>
        <p:nvPicPr>
          <p:cNvPr id="17410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724400"/>
            <a:ext cx="158273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5865813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Задачи работы над  дыханием</a:t>
            </a:r>
          </a:p>
          <a:p>
            <a:pPr marL="274320" indent="-274320" algn="ctr"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7030A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Улучшить </a:t>
            </a:r>
            <a:r>
              <a:rPr lang="ru-RU" dirty="0"/>
              <a:t>функцию внешнего (носового) дыхания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Вырабатывать </a:t>
            </a:r>
            <a:r>
              <a:rPr lang="ru-RU" dirty="0"/>
              <a:t>более глубокий вдох и более длительный выдох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Развивать </a:t>
            </a:r>
            <a:r>
              <a:rPr lang="ru-RU" dirty="0"/>
              <a:t>фонационный (озвученный) выдох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Развивать </a:t>
            </a:r>
            <a:r>
              <a:rPr lang="ru-RU" dirty="0"/>
              <a:t>речевое дыхание</a:t>
            </a:r>
            <a:r>
              <a:rPr lang="ru-RU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Тренировать </a:t>
            </a:r>
            <a:r>
              <a:rPr lang="ru-RU" dirty="0"/>
              <a:t>речевое дыхание в процессе произнесения текста.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34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095750"/>
            <a:ext cx="23749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223963"/>
          </a:xfrm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7030A0"/>
                </a:solidFill>
                <a:ea typeface="+mn-ea"/>
                <a:cs typeface="+mn-cs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ea typeface="+mn-ea"/>
                <a:cs typeface="+mn-cs"/>
              </a:rPr>
            </a:br>
            <a:r>
              <a:rPr lang="ru-RU" sz="2400" b="1" i="1" dirty="0" smtClean="0">
                <a:solidFill>
                  <a:srgbClr val="7030A0"/>
                </a:solidFill>
                <a:ea typeface="+mn-ea"/>
                <a:cs typeface="+mn-cs"/>
              </a:rPr>
              <a:t>Виды </a:t>
            </a:r>
            <a:r>
              <a:rPr lang="ru-RU" sz="2400" b="1" i="1" dirty="0">
                <a:solidFill>
                  <a:srgbClr val="7030A0"/>
                </a:solidFill>
                <a:ea typeface="+mn-ea"/>
                <a:cs typeface="+mn-cs"/>
              </a:rPr>
              <a:t>работы по формированию физиологического и речевого дыхания</a:t>
            </a:r>
            <a:br>
              <a:rPr lang="ru-RU" sz="2400" b="1" i="1" dirty="0">
                <a:solidFill>
                  <a:srgbClr val="7030A0"/>
                </a:solidFill>
                <a:ea typeface="+mn-ea"/>
                <a:cs typeface="+mn-cs"/>
              </a:rPr>
            </a:br>
            <a:r>
              <a:rPr lang="ru-RU" sz="1900" dirty="0">
                <a:solidFill>
                  <a:srgbClr val="073E87"/>
                </a:solidFill>
                <a:ea typeface="+mn-ea"/>
                <a:cs typeface="+mn-cs"/>
              </a:rPr>
              <a:t> </a:t>
            </a:r>
            <a:br>
              <a:rPr lang="ru-RU" sz="1900" dirty="0">
                <a:solidFill>
                  <a:srgbClr val="073E87"/>
                </a:solidFill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388" y="1125538"/>
            <a:ext cx="4176712" cy="1511300"/>
          </a:xfrm>
        </p:spPr>
        <p:txBody>
          <a:bodyPr/>
          <a:lstStyle/>
          <a:p>
            <a:pPr marL="274320" indent="-274320" algn="l" eaLnBrk="1" fontAlgn="auto" hangingPunct="1">
              <a:spcAft>
                <a:spcPts val="0"/>
              </a:spcAft>
              <a:buClr>
                <a:srgbClr val="31B6FD"/>
              </a:buClr>
              <a:buFont typeface="Symbol" pitchFamily="18" charset="2"/>
              <a:buChar char=""/>
              <a:defRPr/>
            </a:pPr>
            <a:endParaRPr lang="ru-RU" sz="2000" dirty="0" smtClean="0">
              <a:solidFill>
                <a:srgbClr val="073E87"/>
              </a:solidFill>
            </a:endParaRPr>
          </a:p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000" dirty="0" smtClean="0">
                <a:solidFill>
                  <a:srgbClr val="073E87"/>
                </a:solidFill>
              </a:rPr>
              <a:t>1</a:t>
            </a:r>
            <a:r>
              <a:rPr lang="ru-RU" sz="2000" dirty="0">
                <a:solidFill>
                  <a:srgbClr val="073E87"/>
                </a:solidFill>
              </a:rPr>
              <a:t>. Специальные игры, как фрагмент логопедической образовательной деятельности.</a:t>
            </a:r>
          </a:p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000" dirty="0">
                <a:solidFill>
                  <a:srgbClr val="073E87"/>
                </a:solidFill>
              </a:rPr>
              <a:t> 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196975"/>
            <a:ext cx="4249737" cy="1008063"/>
          </a:xfrm>
        </p:spPr>
        <p:txBody>
          <a:bodyPr/>
          <a:lstStyle/>
          <a:p>
            <a:pPr marL="274320" indent="-274320" algn="l" eaLnBrk="1" fontAlgn="auto" hangingPunct="1">
              <a:spcAft>
                <a:spcPts val="0"/>
              </a:spcAft>
              <a:buClr>
                <a:srgbClr val="31B6FD"/>
              </a:buClr>
              <a:buFont typeface="Symbol" pitchFamily="18" charset="2"/>
              <a:buChar char=""/>
              <a:defRPr/>
            </a:pPr>
            <a:endParaRPr lang="ru-RU" sz="2000" dirty="0" smtClean="0">
              <a:solidFill>
                <a:srgbClr val="073E87"/>
              </a:solidFill>
            </a:endParaRPr>
          </a:p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000" dirty="0" smtClean="0">
                <a:solidFill>
                  <a:srgbClr val="073E87"/>
                </a:solidFill>
              </a:rPr>
              <a:t>2</a:t>
            </a:r>
            <a:r>
              <a:rPr lang="ru-RU" sz="2000" dirty="0">
                <a:solidFill>
                  <a:srgbClr val="073E87"/>
                </a:solidFill>
              </a:rPr>
              <a:t>. Дыхательные игры, как фрагмент физкультурной образовательной деятельности.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825" y="260350"/>
            <a:ext cx="4111625" cy="14732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000" dirty="0">
                <a:solidFill>
                  <a:srgbClr val="073E87"/>
                </a:solidFill>
              </a:rPr>
              <a:t>3. Голосовые упражнения и исполнение песен на музыкальной образовательной деятельности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3" y="260350"/>
            <a:ext cx="4392612" cy="1296988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endParaRPr lang="ru-RU" sz="2000" dirty="0" smtClean="0">
              <a:solidFill>
                <a:srgbClr val="073E87"/>
              </a:solidFill>
            </a:endParaRPr>
          </a:p>
          <a:p>
            <a:pPr algn="l" eaLnBrk="1" fontAlgn="auto" hangingPunct="1">
              <a:spcAft>
                <a:spcPts val="0"/>
              </a:spcAft>
              <a:buClr>
                <a:srgbClr val="31B6FD"/>
              </a:buClr>
              <a:defRPr/>
            </a:pPr>
            <a:r>
              <a:rPr lang="ru-RU" sz="2000" dirty="0" smtClean="0">
                <a:solidFill>
                  <a:srgbClr val="073E87"/>
                </a:solidFill>
              </a:rPr>
              <a:t>4</a:t>
            </a:r>
            <a:r>
              <a:rPr lang="ru-RU" sz="2000" dirty="0">
                <a:solidFill>
                  <a:srgbClr val="073E87"/>
                </a:solidFill>
              </a:rPr>
              <a:t>. Использование дыхательных игр и упражнений вне образовательной деятельности (утренняя гимнастика, прогулки, развлечения).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4568825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rgbClr val="073E87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73E87"/>
                </a:solidFill>
              </a:rPr>
              <a:t>I этап.</a:t>
            </a:r>
            <a:r>
              <a:rPr lang="ru-RU" smtClean="0">
                <a:solidFill>
                  <a:srgbClr val="073E87"/>
                </a:solidFill>
              </a:rPr>
              <a:t> </a:t>
            </a:r>
            <a:r>
              <a:rPr lang="ru-RU" b="1" smtClean="0">
                <a:solidFill>
                  <a:srgbClr val="073E87"/>
                </a:solidFill>
              </a:rPr>
              <a:t>Постановка</a:t>
            </a:r>
            <a:r>
              <a:rPr lang="ru-RU" smtClean="0">
                <a:solidFill>
                  <a:srgbClr val="073E87"/>
                </a:solidFill>
              </a:rPr>
              <a:t> </a:t>
            </a:r>
            <a:r>
              <a:rPr lang="ru-RU" b="1" smtClean="0">
                <a:solidFill>
                  <a:srgbClr val="073E87"/>
                </a:solidFill>
              </a:rPr>
              <a:t>диафрагмально-рёберного типа  дыхания. </a:t>
            </a:r>
            <a:br>
              <a:rPr lang="ru-RU" b="1" smtClean="0">
                <a:solidFill>
                  <a:srgbClr val="073E87"/>
                </a:solidFill>
              </a:rPr>
            </a:br>
            <a:r>
              <a:rPr lang="ru-RU" b="1" smtClean="0">
                <a:solidFill>
                  <a:srgbClr val="073E87"/>
                </a:solidFill>
              </a:rPr>
              <a:t>II этап. Дифференциация носового и ротового дыхания.</a:t>
            </a:r>
            <a:br>
              <a:rPr lang="ru-RU" b="1" smtClean="0">
                <a:solidFill>
                  <a:srgbClr val="073E87"/>
                </a:solidFill>
              </a:rPr>
            </a:br>
            <a:r>
              <a:rPr lang="ru-RU" b="1" smtClean="0">
                <a:solidFill>
                  <a:srgbClr val="073E87"/>
                </a:solidFill>
              </a:rPr>
              <a:t>III этап. Формирование речевого дыхания.</a:t>
            </a:r>
            <a:br>
              <a:rPr lang="ru-RU" b="1" smtClean="0">
                <a:solidFill>
                  <a:srgbClr val="073E87"/>
                </a:solidFill>
              </a:rPr>
            </a:br>
            <a:r>
              <a:rPr lang="ru-RU" b="1" smtClean="0">
                <a:solidFill>
                  <a:srgbClr val="073E87"/>
                </a:solidFill>
              </a:rPr>
              <a:t>1.Развитие фонационного (озвученного) выдоха</a:t>
            </a:r>
            <a:br>
              <a:rPr lang="ru-RU" b="1" smtClean="0">
                <a:solidFill>
                  <a:srgbClr val="073E87"/>
                </a:solidFill>
              </a:rPr>
            </a:br>
            <a:r>
              <a:rPr lang="ru-RU" b="1" smtClean="0">
                <a:solidFill>
                  <a:srgbClr val="073E87"/>
                </a:solidFill>
              </a:rPr>
              <a:t>2. Развитие речевого дыхания в процессе произнесения слогов, слов, фраз.</a:t>
            </a:r>
            <a:br>
              <a:rPr lang="ru-RU" b="1" smtClean="0">
                <a:solidFill>
                  <a:srgbClr val="073E87"/>
                </a:solidFill>
              </a:rPr>
            </a:br>
            <a:r>
              <a:rPr lang="ru-RU" b="1" smtClean="0">
                <a:solidFill>
                  <a:srgbClr val="073E87"/>
                </a:solidFill>
              </a:rPr>
              <a:t>3.Тренировка речевого дыхания в процессе произнесения текста (стихи, рассказы, песни).</a:t>
            </a:r>
            <a:br>
              <a:rPr lang="ru-RU" b="1" smtClean="0">
                <a:solidFill>
                  <a:srgbClr val="073E87"/>
                </a:solidFill>
              </a:rPr>
            </a:br>
            <a:endParaRPr lang="ru-RU" smtClean="0"/>
          </a:p>
        </p:txBody>
      </p:sp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368425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7030A0"/>
                </a:solidFill>
              </a:rPr>
              <a:t/>
            </a:r>
            <a:br>
              <a:rPr lang="ru-RU" sz="2400" b="1" i="1" smtClean="0">
                <a:solidFill>
                  <a:srgbClr val="7030A0"/>
                </a:solidFill>
              </a:rPr>
            </a:br>
            <a:r>
              <a:rPr lang="ru-RU" sz="2400" b="1" i="1" smtClean="0">
                <a:solidFill>
                  <a:srgbClr val="7030A0"/>
                </a:solidFill>
              </a:rPr>
              <a:t>Этапы работы по формированию правильного физиологического и речевого дыхания у детей с речевыми нарушениями</a:t>
            </a:r>
            <a:br>
              <a:rPr lang="ru-RU" sz="2400" b="1" i="1" smtClean="0">
                <a:solidFill>
                  <a:srgbClr val="7030A0"/>
                </a:solidFill>
              </a:rPr>
            </a:br>
            <a:endParaRPr lang="ru-RU" sz="2400" smtClean="0"/>
          </a:p>
        </p:txBody>
      </p:sp>
      <p:pic>
        <p:nvPicPr>
          <p:cNvPr id="21507" name=" 6" descr="бабка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941888"/>
            <a:ext cx="180022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2162</TotalTime>
  <Words>459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Виды работы по формированию физиологического и речевого дыхания   </vt:lpstr>
      <vt:lpstr>Презентация PowerPoint</vt:lpstr>
      <vt:lpstr> Этапы работы по формированию правильного физиологического и речевого дыхания у детей с речевыми нарушениями </vt:lpstr>
      <vt:lpstr> I этап. Постановка диафрагмально-рёберного типа  дыхания.   1. Упражнение  «Качели»            2. Упражнение  «Бегемотики»  </vt:lpstr>
      <vt:lpstr>Презентация PowerPoint</vt:lpstr>
      <vt:lpstr>II этап. Дифференциация носового и ротового дыхания. </vt:lpstr>
      <vt:lpstr> Игра  «Мыльные пузыри»                            Игра  «Фокус» </vt:lpstr>
      <vt:lpstr>                                                                                                                        Игра  «Фасолевые гонки»                        Игра «Султанчик» </vt:lpstr>
      <vt:lpstr>   Игра «Прожорливые фрукты»                    Игра «Футбол»                                                                                   </vt:lpstr>
      <vt:lpstr> III этап. Формирование речевого дыхания. 1.Развитие фонационного (озвученного) выдоха  Игра «Медведь ревет»                               Игра «Пчела» </vt:lpstr>
      <vt:lpstr>  «Звуковые дорожки»     Детям предлагается произнести  определенный звук на выдохе, сопровождая его  движением указательного пальца или игрушки  в умеренном темпе по «звуковой дорожке». </vt:lpstr>
      <vt:lpstr> 2. Развитие речевого дыхания в процессе произнесения слогов, слов, фраз.  Игры «Дразнилка»,                                                     Игра «Назови картинки» «Изобрази животное». </vt:lpstr>
      <vt:lpstr> 3.Тренировка речевого дыхания в процессе произнесения текста (стихи, рассказы, песни).  Игра «Поезд»                        Игра  «Мой веселый звонкий мяч»  </vt:lpstr>
      <vt:lpstr>Источники: Белякова Л.И., Гончарова Н.Н., Шишкова Т.Г. Методика развития речевого дыхания у дошкольников.- М., А.А. Гуськова Развитие речевого дыхания детей 3-7 лет.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п4</dc:creator>
  <cp:lastModifiedBy>п4</cp:lastModifiedBy>
  <cp:revision>145</cp:revision>
  <dcterms:created xsi:type="dcterms:W3CDTF">2015-02-03T16:55:48Z</dcterms:created>
  <dcterms:modified xsi:type="dcterms:W3CDTF">2015-10-17T17:25:45Z</dcterms:modified>
</cp:coreProperties>
</file>