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7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CBE68A-5842-4203-AA0D-A4467B19F948}" type="datetimeFigureOut">
              <a:rPr lang="ru-RU" smtClean="0"/>
              <a:t>16.09.2015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6EC467-F37F-4A22-8DE8-88D1D3A0454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EC467-F37F-4A22-8DE8-88D1D3A04543}" type="slidenum">
              <a:rPr lang="ru-RU" smtClean="0"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066B2-AAC7-4B83-A2E4-E92D8F2E131B}" type="datetimeFigureOut">
              <a:rPr lang="ru-RU" smtClean="0"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254E4-A347-44BC-8588-EDD5337716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066B2-AAC7-4B83-A2E4-E92D8F2E131B}" type="datetimeFigureOut">
              <a:rPr lang="ru-RU" smtClean="0"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254E4-A347-44BC-8588-EDD5337716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066B2-AAC7-4B83-A2E4-E92D8F2E131B}" type="datetimeFigureOut">
              <a:rPr lang="ru-RU" smtClean="0"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254E4-A347-44BC-8588-EDD5337716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066B2-AAC7-4B83-A2E4-E92D8F2E131B}" type="datetimeFigureOut">
              <a:rPr lang="ru-RU" smtClean="0"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254E4-A347-44BC-8588-EDD5337716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066B2-AAC7-4B83-A2E4-E92D8F2E131B}" type="datetimeFigureOut">
              <a:rPr lang="ru-RU" smtClean="0"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254E4-A347-44BC-8588-EDD5337716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066B2-AAC7-4B83-A2E4-E92D8F2E131B}" type="datetimeFigureOut">
              <a:rPr lang="ru-RU" smtClean="0"/>
              <a:t>16.09.2015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254E4-A347-44BC-8588-EDD5337716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066B2-AAC7-4B83-A2E4-E92D8F2E131B}" type="datetimeFigureOut">
              <a:rPr lang="ru-RU" smtClean="0"/>
              <a:t>16.09.2015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254E4-A347-44BC-8588-EDD5337716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066B2-AAC7-4B83-A2E4-E92D8F2E131B}" type="datetimeFigureOut">
              <a:rPr lang="ru-RU" smtClean="0"/>
              <a:t>16.09.2015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254E4-A347-44BC-8588-EDD5337716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066B2-AAC7-4B83-A2E4-E92D8F2E131B}" type="datetimeFigureOut">
              <a:rPr lang="ru-RU" smtClean="0"/>
              <a:t>16.09.2015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254E4-A347-44BC-8588-EDD5337716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066B2-AAC7-4B83-A2E4-E92D8F2E131B}" type="datetimeFigureOut">
              <a:rPr lang="ru-RU" smtClean="0"/>
              <a:t>16.09.2015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254E4-A347-44BC-8588-EDD5337716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066B2-AAC7-4B83-A2E4-E92D8F2E131B}" type="datetimeFigureOut">
              <a:rPr lang="ru-RU" smtClean="0"/>
              <a:t>16.09.2015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254E4-A347-44BC-8588-EDD5337716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066B2-AAC7-4B83-A2E4-E92D8F2E131B}" type="datetimeFigureOut">
              <a:rPr lang="ru-RU" smtClean="0"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254E4-A347-44BC-8588-EDD53377165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Кроссворд на тему: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«Знакомство с основами духовно-нравственной культуры народов России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светской этики»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3" y="357161"/>
          <a:ext cx="5530410" cy="5103842"/>
        </p:xfrm>
        <a:graphic>
          <a:graphicData uri="http://schemas.openxmlformats.org/drawingml/2006/table">
            <a:tbl>
              <a:tblPr/>
              <a:tblGrid>
                <a:gridCol w="386107"/>
                <a:gridCol w="386107"/>
                <a:gridCol w="386107"/>
                <a:gridCol w="391784"/>
                <a:gridCol w="454243"/>
                <a:gridCol w="363395"/>
                <a:gridCol w="391784"/>
                <a:gridCol w="386107"/>
                <a:gridCol w="459922"/>
                <a:gridCol w="391784"/>
                <a:gridCol w="391784"/>
                <a:gridCol w="386107"/>
                <a:gridCol w="391784"/>
                <a:gridCol w="363395"/>
              </a:tblGrid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143636" y="214290"/>
          <a:ext cx="2762248" cy="46752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62248"/>
              </a:tblGrid>
              <a:tr h="4675206">
                <a:tc>
                  <a:txBody>
                    <a:bodyPr/>
                    <a:lstStyle/>
                    <a:p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9) Деятельность общества и человека в тех или иных её проявлениях.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3" y="357161"/>
          <a:ext cx="5530410" cy="5103842"/>
        </p:xfrm>
        <a:graphic>
          <a:graphicData uri="http://schemas.openxmlformats.org/drawingml/2006/table">
            <a:tbl>
              <a:tblPr/>
              <a:tblGrid>
                <a:gridCol w="386107"/>
                <a:gridCol w="386107"/>
                <a:gridCol w="386107"/>
                <a:gridCol w="391784"/>
                <a:gridCol w="454243"/>
                <a:gridCol w="363395"/>
                <a:gridCol w="391784"/>
                <a:gridCol w="386107"/>
                <a:gridCol w="459922"/>
                <a:gridCol w="391784"/>
                <a:gridCol w="391784"/>
                <a:gridCol w="386107"/>
                <a:gridCol w="391784"/>
                <a:gridCol w="363395"/>
              </a:tblGrid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sz="1500" b="1" i="0" u="none" strike="noStrike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1500" b="1" i="0" u="none" strike="noStrike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1500" b="1" i="0" u="none" strike="noStrike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143636" y="214290"/>
          <a:ext cx="2762248" cy="46752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62248"/>
              </a:tblGrid>
              <a:tr h="46752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10) Большая группа людей, которые осознают своё единство и отличаются названием и историей.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3" y="357161"/>
          <a:ext cx="5530410" cy="5103842"/>
        </p:xfrm>
        <a:graphic>
          <a:graphicData uri="http://schemas.openxmlformats.org/drawingml/2006/table">
            <a:tbl>
              <a:tblPr/>
              <a:tblGrid>
                <a:gridCol w="386107"/>
                <a:gridCol w="386107"/>
                <a:gridCol w="386107"/>
                <a:gridCol w="391784"/>
                <a:gridCol w="454243"/>
                <a:gridCol w="363395"/>
                <a:gridCol w="391784"/>
                <a:gridCol w="386107"/>
                <a:gridCol w="459922"/>
                <a:gridCol w="391784"/>
                <a:gridCol w="391784"/>
                <a:gridCol w="386107"/>
                <a:gridCol w="391784"/>
                <a:gridCol w="363395"/>
              </a:tblGrid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1500" b="1" i="0" u="none" strike="noStrike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1500" b="1" i="0" u="none" strike="noStrike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143636" y="214290"/>
          <a:ext cx="2762248" cy="46752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62248"/>
              </a:tblGrid>
              <a:tr h="46752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11) Все мысли, чувства, интересы и ценности человека.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3" y="357161"/>
          <a:ext cx="5530410" cy="5103842"/>
        </p:xfrm>
        <a:graphic>
          <a:graphicData uri="http://schemas.openxmlformats.org/drawingml/2006/table">
            <a:tbl>
              <a:tblPr/>
              <a:tblGrid>
                <a:gridCol w="386107"/>
                <a:gridCol w="386107"/>
                <a:gridCol w="386107"/>
                <a:gridCol w="391784"/>
                <a:gridCol w="454243"/>
                <a:gridCol w="363395"/>
                <a:gridCol w="391784"/>
                <a:gridCol w="386107"/>
                <a:gridCol w="459922"/>
                <a:gridCol w="391784"/>
                <a:gridCol w="391784"/>
                <a:gridCol w="386107"/>
                <a:gridCol w="391784"/>
                <a:gridCol w="363395"/>
              </a:tblGrid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500" b="1" i="0" u="none" strike="noStrike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1500" b="1" i="0" u="none" strike="noStrike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1500" b="1" i="0" u="none" strike="noStrike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143636" y="214290"/>
          <a:ext cx="2762248" cy="46752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62248"/>
              </a:tblGrid>
              <a:tr h="46752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12) Способность человека отличать хорошие поступки от плохих и за плохие чувствовать вину перед самим собой.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3" y="357161"/>
          <a:ext cx="5530410" cy="5103842"/>
        </p:xfrm>
        <a:graphic>
          <a:graphicData uri="http://schemas.openxmlformats.org/drawingml/2006/table">
            <a:tbl>
              <a:tblPr/>
              <a:tblGrid>
                <a:gridCol w="386107"/>
                <a:gridCol w="386107"/>
                <a:gridCol w="386107"/>
                <a:gridCol w="391784"/>
                <a:gridCol w="454243"/>
                <a:gridCol w="363395"/>
                <a:gridCol w="391784"/>
                <a:gridCol w="386107"/>
                <a:gridCol w="459922"/>
                <a:gridCol w="391784"/>
                <a:gridCol w="391784"/>
                <a:gridCol w="386107"/>
                <a:gridCol w="391784"/>
                <a:gridCol w="363395"/>
              </a:tblGrid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1500" b="1" i="0" u="none" strike="noStrike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143636" y="214290"/>
          <a:ext cx="2762248" cy="46752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62248"/>
              </a:tblGrid>
              <a:tr h="46752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13) Мысли, обычаи, образ действий, унаследованные от предков.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3" y="357161"/>
          <a:ext cx="5530410" cy="5116457"/>
        </p:xfrm>
        <a:graphic>
          <a:graphicData uri="http://schemas.openxmlformats.org/drawingml/2006/table">
            <a:tbl>
              <a:tblPr/>
              <a:tblGrid>
                <a:gridCol w="386107"/>
                <a:gridCol w="386107"/>
                <a:gridCol w="386107"/>
                <a:gridCol w="391784"/>
                <a:gridCol w="454243"/>
                <a:gridCol w="363395"/>
                <a:gridCol w="391784"/>
                <a:gridCol w="386107"/>
                <a:gridCol w="459922"/>
                <a:gridCol w="391784"/>
                <a:gridCol w="391784"/>
                <a:gridCol w="386107"/>
                <a:gridCol w="391784"/>
                <a:gridCol w="363395"/>
              </a:tblGrid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8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1500" b="1" i="0" u="none" strike="noStrike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1500" b="1" i="0" u="none" strike="noStrike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endParaRPr lang="ru-RU" sz="1500" b="1" i="0" u="none" strike="noStrike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143636" y="214290"/>
          <a:ext cx="2762248" cy="46752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62248"/>
              </a:tblGrid>
              <a:tr h="46752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14) Доброе имя человека, его самоуважение и уважение к нему со стороны.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3" y="357161"/>
          <a:ext cx="5530410" cy="5103842"/>
        </p:xfrm>
        <a:graphic>
          <a:graphicData uri="http://schemas.openxmlformats.org/drawingml/2006/table">
            <a:tbl>
              <a:tblPr/>
              <a:tblGrid>
                <a:gridCol w="386107"/>
                <a:gridCol w="386107"/>
                <a:gridCol w="386107"/>
                <a:gridCol w="391784"/>
                <a:gridCol w="454243"/>
                <a:gridCol w="363395"/>
                <a:gridCol w="391784"/>
                <a:gridCol w="386107"/>
                <a:gridCol w="459922"/>
                <a:gridCol w="391784"/>
                <a:gridCol w="391784"/>
                <a:gridCol w="386107"/>
                <a:gridCol w="391784"/>
                <a:gridCol w="363395"/>
              </a:tblGrid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143636" y="214290"/>
          <a:ext cx="2762248" cy="46752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62248"/>
              </a:tblGrid>
              <a:tr h="46752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15) Добрые качества человека, побуждающие его следовать правилам морали.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3" y="357161"/>
          <a:ext cx="5530410" cy="5103842"/>
        </p:xfrm>
        <a:graphic>
          <a:graphicData uri="http://schemas.openxmlformats.org/drawingml/2006/table">
            <a:tbl>
              <a:tblPr/>
              <a:tblGrid>
                <a:gridCol w="386107"/>
                <a:gridCol w="386107"/>
                <a:gridCol w="386107"/>
                <a:gridCol w="391784"/>
                <a:gridCol w="454243"/>
                <a:gridCol w="363395"/>
                <a:gridCol w="391784"/>
                <a:gridCol w="386107"/>
                <a:gridCol w="459922"/>
                <a:gridCol w="391784"/>
                <a:gridCol w="391784"/>
                <a:gridCol w="386107"/>
                <a:gridCol w="391784"/>
                <a:gridCol w="363395"/>
              </a:tblGrid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857364"/>
            <a:ext cx="8229600" cy="285752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Кроссворд составил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Будаев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Григорий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 А класс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3" y="357161"/>
          <a:ext cx="5530410" cy="5103842"/>
        </p:xfrm>
        <a:graphic>
          <a:graphicData uri="http://schemas.openxmlformats.org/drawingml/2006/table">
            <a:tbl>
              <a:tblPr/>
              <a:tblGrid>
                <a:gridCol w="386107"/>
                <a:gridCol w="386107"/>
                <a:gridCol w="386107"/>
                <a:gridCol w="391784"/>
                <a:gridCol w="454243"/>
                <a:gridCol w="363395"/>
                <a:gridCol w="391784"/>
                <a:gridCol w="386107"/>
                <a:gridCol w="459922"/>
                <a:gridCol w="391784"/>
                <a:gridCol w="391784"/>
                <a:gridCol w="386107"/>
                <a:gridCol w="391784"/>
                <a:gridCol w="363395"/>
              </a:tblGrid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143636" y="214290"/>
          <a:ext cx="2762248" cy="46752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62248"/>
              </a:tblGrid>
              <a:tr h="4675206">
                <a:tc>
                  <a:txBody>
                    <a:bodyPr/>
                    <a:lstStyle/>
                    <a:p>
                      <a:pPr algn="l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1) Мысли и правила, образцы поведения, которые очень важны для человека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 всего общества.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3" y="357161"/>
          <a:ext cx="5530410" cy="5103842"/>
        </p:xfrm>
        <a:graphic>
          <a:graphicData uri="http://schemas.openxmlformats.org/drawingml/2006/table">
            <a:tbl>
              <a:tblPr/>
              <a:tblGrid>
                <a:gridCol w="386107"/>
                <a:gridCol w="386107"/>
                <a:gridCol w="386107"/>
                <a:gridCol w="391784"/>
                <a:gridCol w="454243"/>
                <a:gridCol w="363395"/>
                <a:gridCol w="391784"/>
                <a:gridCol w="386107"/>
                <a:gridCol w="459922"/>
                <a:gridCol w="391784"/>
                <a:gridCol w="391784"/>
                <a:gridCol w="386107"/>
                <a:gridCol w="391784"/>
                <a:gridCol w="363395"/>
              </a:tblGrid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1500" b="1" i="0" u="none" strike="noStrike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1500" b="1" i="0" u="none" strike="noStrike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1500" b="1" i="0" u="none" strike="noStrike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143636" y="214290"/>
          <a:ext cx="2762248" cy="46752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62248"/>
              </a:tblGrid>
              <a:tr h="4675206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2) Всё полезное и красивое, что создано людьми, а не природой.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3" y="357161"/>
          <a:ext cx="5530410" cy="5103842"/>
        </p:xfrm>
        <a:graphic>
          <a:graphicData uri="http://schemas.openxmlformats.org/drawingml/2006/table">
            <a:tbl>
              <a:tblPr/>
              <a:tblGrid>
                <a:gridCol w="386107"/>
                <a:gridCol w="386107"/>
                <a:gridCol w="386107"/>
                <a:gridCol w="391784"/>
                <a:gridCol w="454243"/>
                <a:gridCol w="363395"/>
                <a:gridCol w="391784"/>
                <a:gridCol w="386107"/>
                <a:gridCol w="459922"/>
                <a:gridCol w="391784"/>
                <a:gridCol w="391784"/>
                <a:gridCol w="386107"/>
                <a:gridCol w="391784"/>
                <a:gridCol w="363395"/>
              </a:tblGrid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1500" b="1" i="0" u="none" strike="noStrike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1500" b="1" i="0" u="none" strike="noStrike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143636" y="214290"/>
          <a:ext cx="2762248" cy="46752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62248"/>
              </a:tblGrid>
              <a:tr h="46752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3) Учение о нравственности и морали, правильном и достойном поведении.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3" y="357161"/>
          <a:ext cx="5530410" cy="5103842"/>
        </p:xfrm>
        <a:graphic>
          <a:graphicData uri="http://schemas.openxmlformats.org/drawingml/2006/table">
            <a:tbl>
              <a:tblPr/>
              <a:tblGrid>
                <a:gridCol w="386107"/>
                <a:gridCol w="386107"/>
                <a:gridCol w="386107"/>
                <a:gridCol w="413312"/>
                <a:gridCol w="432715"/>
                <a:gridCol w="363395"/>
                <a:gridCol w="391784"/>
                <a:gridCol w="386107"/>
                <a:gridCol w="459922"/>
                <a:gridCol w="391784"/>
                <a:gridCol w="391784"/>
                <a:gridCol w="386107"/>
                <a:gridCol w="391784"/>
                <a:gridCol w="363395"/>
              </a:tblGrid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143636" y="214290"/>
          <a:ext cx="2762248" cy="46752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62248"/>
              </a:tblGrid>
              <a:tr h="46752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4) Уважение в самом себе личности, своих прав и способности жить в обществе.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3" y="357161"/>
          <a:ext cx="5530410" cy="5103842"/>
        </p:xfrm>
        <a:graphic>
          <a:graphicData uri="http://schemas.openxmlformats.org/drawingml/2006/table">
            <a:tbl>
              <a:tblPr/>
              <a:tblGrid>
                <a:gridCol w="386107"/>
                <a:gridCol w="386107"/>
                <a:gridCol w="386107"/>
                <a:gridCol w="391784"/>
                <a:gridCol w="454243"/>
                <a:gridCol w="363395"/>
                <a:gridCol w="391784"/>
                <a:gridCol w="386107"/>
                <a:gridCol w="459922"/>
                <a:gridCol w="391784"/>
                <a:gridCol w="391784"/>
                <a:gridCol w="386107"/>
                <a:gridCol w="391784"/>
                <a:gridCol w="363395"/>
              </a:tblGrid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1500" b="1" i="0" u="none" strike="noStrike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143636" y="214290"/>
          <a:ext cx="2762248" cy="46752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62248"/>
              </a:tblGrid>
              <a:tr h="4675206">
                <a:tc>
                  <a:txBody>
                    <a:bodyPr/>
                    <a:lstStyle/>
                    <a:p>
                      <a:r>
                        <a:rPr lang="ru-RU" sz="2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5) Положительная нравственно -волевая черта личности.</a:t>
                      </a:r>
                      <a:endParaRPr lang="ru-RU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3" y="357161"/>
          <a:ext cx="5530410" cy="5103842"/>
        </p:xfrm>
        <a:graphic>
          <a:graphicData uri="http://schemas.openxmlformats.org/drawingml/2006/table">
            <a:tbl>
              <a:tblPr/>
              <a:tblGrid>
                <a:gridCol w="386107"/>
                <a:gridCol w="386107"/>
                <a:gridCol w="386107"/>
                <a:gridCol w="391784"/>
                <a:gridCol w="454243"/>
                <a:gridCol w="363395"/>
                <a:gridCol w="391784"/>
                <a:gridCol w="386107"/>
                <a:gridCol w="459922"/>
                <a:gridCol w="391784"/>
                <a:gridCol w="391784"/>
                <a:gridCol w="386107"/>
                <a:gridCol w="391784"/>
                <a:gridCol w="363395"/>
              </a:tblGrid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1500" b="1" i="0" u="none" strike="noStrike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072198" y="214290"/>
          <a:ext cx="2833686" cy="46434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33686"/>
              </a:tblGrid>
              <a:tr h="46434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6) Состояние человека, соответствующее внутренней удовлетворенности.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3" y="357161"/>
          <a:ext cx="5530410" cy="5103842"/>
        </p:xfrm>
        <a:graphic>
          <a:graphicData uri="http://schemas.openxmlformats.org/drawingml/2006/table">
            <a:tbl>
              <a:tblPr/>
              <a:tblGrid>
                <a:gridCol w="386107"/>
                <a:gridCol w="386107"/>
                <a:gridCol w="386107"/>
                <a:gridCol w="391784"/>
                <a:gridCol w="454243"/>
                <a:gridCol w="363395"/>
                <a:gridCol w="391784"/>
                <a:gridCol w="386107"/>
                <a:gridCol w="459922"/>
                <a:gridCol w="391784"/>
                <a:gridCol w="391784"/>
                <a:gridCol w="386107"/>
                <a:gridCol w="391784"/>
                <a:gridCol w="363395"/>
              </a:tblGrid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1500" b="1" i="0" u="none" strike="noStrike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143636" y="214290"/>
          <a:ext cx="2762248" cy="46752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62248"/>
              </a:tblGrid>
              <a:tr h="46752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7) Способность человека поступать правильно и честно.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3" y="357161"/>
          <a:ext cx="5530410" cy="5103842"/>
        </p:xfrm>
        <a:graphic>
          <a:graphicData uri="http://schemas.openxmlformats.org/drawingml/2006/table">
            <a:tbl>
              <a:tblPr/>
              <a:tblGrid>
                <a:gridCol w="386107"/>
                <a:gridCol w="386107"/>
                <a:gridCol w="386107"/>
                <a:gridCol w="391784"/>
                <a:gridCol w="454243"/>
                <a:gridCol w="363395"/>
                <a:gridCol w="391784"/>
                <a:gridCol w="386107"/>
                <a:gridCol w="459922"/>
                <a:gridCol w="391784"/>
                <a:gridCol w="391784"/>
                <a:gridCol w="386107"/>
                <a:gridCol w="391784"/>
                <a:gridCol w="363395"/>
              </a:tblGrid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1500" b="1" i="0" u="none" strike="noStrike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1500" b="1" i="0" u="none" strike="noStrike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1500" b="1" i="0" u="none" strike="noStrike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err="1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1500" b="1" i="0" u="none" strike="noStrike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226"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12" marR="7712" marT="77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143636" y="214290"/>
          <a:ext cx="2762248" cy="46752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62248"/>
              </a:tblGrid>
              <a:tr h="46752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8) Вера в Бога или богов.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1163</Words>
  <Application>Microsoft Office PowerPoint</Application>
  <PresentationFormat>Экран (4:3)</PresentationFormat>
  <Paragraphs>978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Кроссворд на тему: «Знакомство с основами духовно-нравственной культуры народов России  и светской этики»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Кроссворд составил  Будаев Григорий 4 А класс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13</cp:revision>
  <dcterms:created xsi:type="dcterms:W3CDTF">2015-09-16T16:24:40Z</dcterms:created>
  <dcterms:modified xsi:type="dcterms:W3CDTF">2015-09-16T17:31:59Z</dcterms:modified>
</cp:coreProperties>
</file>