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00"/>
    <a:srgbClr val="CC3300"/>
    <a:srgbClr val="990000"/>
    <a:srgbClr val="FF3300"/>
    <a:srgbClr val="008000"/>
    <a:srgbClr val="003300"/>
    <a:srgbClr val="006600"/>
    <a:srgbClr val="66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B58AC-DF54-432F-8E60-DA823D89EC4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5BCA-F988-4F66-820E-E38597DB8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549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B58AC-DF54-432F-8E60-DA823D89EC4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5BCA-F988-4F66-820E-E38597DB8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367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B58AC-DF54-432F-8E60-DA823D89EC4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5BCA-F988-4F66-820E-E38597DB8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204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B58AC-DF54-432F-8E60-DA823D89EC4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5BCA-F988-4F66-820E-E38597DB8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307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B58AC-DF54-432F-8E60-DA823D89EC4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5BCA-F988-4F66-820E-E38597DB8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147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B58AC-DF54-432F-8E60-DA823D89EC4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5BCA-F988-4F66-820E-E38597DB8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58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B58AC-DF54-432F-8E60-DA823D89EC4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5BCA-F988-4F66-820E-E38597DB8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19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B58AC-DF54-432F-8E60-DA823D89EC4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5BCA-F988-4F66-820E-E38597DB8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22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B58AC-DF54-432F-8E60-DA823D89EC4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5BCA-F988-4F66-820E-E38597DB8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591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B58AC-DF54-432F-8E60-DA823D89EC4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5BCA-F988-4F66-820E-E38597DB8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87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B58AC-DF54-432F-8E60-DA823D89EC4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5BCA-F988-4F66-820E-E38597DB8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316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B58AC-DF54-432F-8E60-DA823D89EC43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A5BCA-F988-4F66-820E-E38597DB8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355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2448"/>
            <a:ext cx="9173931" cy="6880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476672"/>
            <a:ext cx="6624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990000"/>
                </a:solidFill>
                <a:latin typeface="Monotype Corsiva" panose="03010101010201010101" pitchFamily="66" charset="0"/>
              </a:rPr>
              <a:t>«</a:t>
            </a:r>
            <a:r>
              <a:rPr lang="ru-RU" sz="4800" b="1" dirty="0" err="1" smtClean="0">
                <a:solidFill>
                  <a:srgbClr val="990000"/>
                </a:solidFill>
                <a:latin typeface="Monotype Corsiva" panose="03010101010201010101" pitchFamily="66" charset="0"/>
              </a:rPr>
              <a:t>Психогимнастика</a:t>
            </a:r>
            <a:r>
              <a:rPr lang="ru-RU" sz="4800" b="1" dirty="0" smtClean="0">
                <a:solidFill>
                  <a:srgbClr val="990000"/>
                </a:solidFill>
                <a:latin typeface="Monotype Corsiva" panose="03010101010201010101" pitchFamily="66" charset="0"/>
              </a:rPr>
              <a:t>»</a:t>
            </a:r>
          </a:p>
          <a:p>
            <a:pPr algn="ctr"/>
            <a:r>
              <a:rPr lang="ru-RU" sz="4800" b="1" dirty="0" smtClean="0">
                <a:solidFill>
                  <a:srgbClr val="990000"/>
                </a:solidFill>
                <a:latin typeface="Monotype Corsiva" panose="03010101010201010101" pitchFamily="66" charset="0"/>
              </a:rPr>
              <a:t>М.И. Чистяковой</a:t>
            </a:r>
            <a:endParaRPr lang="ru-RU" sz="4800" b="1" dirty="0">
              <a:solidFill>
                <a:srgbClr val="99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699" y="2176983"/>
            <a:ext cx="88924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Картотека игр и этюдов</a:t>
            </a:r>
            <a:endParaRPr lang="ru-RU" sz="66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46412" y="3573016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3300"/>
                </a:solidFill>
                <a:latin typeface="Monotype Corsiva" panose="03010101010201010101" pitchFamily="66" charset="0"/>
              </a:rPr>
              <a:t>Для детей 3-5 лет</a:t>
            </a:r>
            <a:endParaRPr lang="ru-RU" sz="4000" b="1" dirty="0">
              <a:solidFill>
                <a:srgbClr val="CC33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86964" y="5301208"/>
            <a:ext cx="44412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Составитель:</a:t>
            </a:r>
          </a:p>
          <a:p>
            <a:r>
              <a:rPr lang="ru-RU" sz="2800" b="1" dirty="0" smtClean="0">
                <a:solidFill>
                  <a:srgbClr val="006600"/>
                </a:solidFill>
                <a:latin typeface="Monotype Corsiva" panose="03010101010201010101" pitchFamily="66" charset="0"/>
              </a:rPr>
              <a:t>Воспитатель Чеховская В.В</a:t>
            </a:r>
            <a:r>
              <a:rPr lang="ru-RU" dirty="0" smtClean="0">
                <a:solidFill>
                  <a:srgbClr val="006600"/>
                </a:solidFill>
              </a:rPr>
              <a:t>.</a:t>
            </a:r>
            <a:endParaRPr lang="ru-RU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858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37" y="0"/>
            <a:ext cx="916306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7501" y="188640"/>
            <a:ext cx="8928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Monotype Corsiva" panose="03010101010201010101" pitchFamily="66" charset="0"/>
              </a:rPr>
              <a:t>Этюды </a:t>
            </a:r>
            <a:r>
              <a:rPr lang="ru-RU" sz="4000" b="1" dirty="0">
                <a:solidFill>
                  <a:schemeClr val="bg2"/>
                </a:solidFill>
                <a:latin typeface="Monotype Corsiva" panose="03010101010201010101" pitchFamily="66" charset="0"/>
              </a:rPr>
              <a:t>на выразительность </a:t>
            </a:r>
            <a:r>
              <a:rPr lang="ru-RU" sz="4000" b="1" dirty="0" smtClean="0">
                <a:solidFill>
                  <a:schemeClr val="bg2"/>
                </a:solidFill>
                <a:latin typeface="Monotype Corsiva" panose="03010101010201010101" pitchFamily="66" charset="0"/>
              </a:rPr>
              <a:t>жеста</a:t>
            </a:r>
            <a:endParaRPr lang="ru-RU" sz="4000" b="1" dirty="0">
              <a:solidFill>
                <a:schemeClr val="bg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1484784"/>
            <a:ext cx="842493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CC00"/>
                </a:solidFill>
                <a:latin typeface="Monotype Corsiva" panose="03010101010201010101" pitchFamily="66" charset="0"/>
              </a:rPr>
              <a:t>Иди ко мне </a:t>
            </a:r>
            <a:r>
              <a:rPr lang="ru-RU" sz="28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 </a:t>
            </a:r>
          </a:p>
          <a:p>
            <a:r>
              <a:rPr lang="ru-RU" sz="28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Мальчик манит к себе малышку, которая учится ходить самостоятельно.</a:t>
            </a:r>
          </a:p>
          <a:p>
            <a:r>
              <a:rPr lang="ru-RU" sz="28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Выразительные  д в и жен и я. Присесть, обе руки вытянуты навстречу малышу.</a:t>
            </a:r>
          </a:p>
        </p:txBody>
      </p:sp>
    </p:spTree>
    <p:extLst>
      <p:ext uri="{BB962C8B-B14F-4D97-AF65-F5344CB8AC3E}">
        <p14:creationId xmlns:p14="http://schemas.microsoft.com/office/powerpoint/2010/main" val="2694573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37" y="0"/>
            <a:ext cx="916306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7570" y="1556792"/>
            <a:ext cx="892899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CC00"/>
                </a:solidFill>
                <a:latin typeface="Monotype Corsiva" panose="03010101010201010101" pitchFamily="66" charset="0"/>
              </a:rPr>
              <a:t>Отдай! </a:t>
            </a:r>
            <a:r>
              <a:rPr lang="ru-RU" sz="44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 </a:t>
            </a:r>
          </a:p>
          <a:p>
            <a:pPr algn="ctr"/>
            <a:endParaRPr lang="ru-RU" sz="3200" b="1" dirty="0" smtClean="0">
              <a:solidFill>
                <a:srgbClr val="0000FF"/>
              </a:solidFill>
              <a:latin typeface="Monotype Corsiva" panose="03010101010201010101" pitchFamily="66" charset="0"/>
            </a:endParaRPr>
          </a:p>
          <a:p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Ребенок требует отдать ему игрушку.</a:t>
            </a:r>
          </a:p>
          <a:p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Выразительные   движения. Кисти рук держать горизонтально ладонями кверху</a:t>
            </a:r>
            <a:r>
              <a:rPr lang="ru-RU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.</a:t>
            </a:r>
            <a:endParaRPr lang="ru-RU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1" y="188640"/>
            <a:ext cx="8928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Monotype Corsiva" panose="03010101010201010101" pitchFamily="66" charset="0"/>
              </a:rPr>
              <a:t>Этюды </a:t>
            </a:r>
            <a:r>
              <a:rPr lang="ru-RU" sz="4000" b="1" dirty="0">
                <a:solidFill>
                  <a:schemeClr val="bg2"/>
                </a:solidFill>
                <a:latin typeface="Monotype Corsiva" panose="03010101010201010101" pitchFamily="66" charset="0"/>
              </a:rPr>
              <a:t>на выразительность </a:t>
            </a:r>
            <a:r>
              <a:rPr lang="ru-RU" sz="4000" b="1" dirty="0" smtClean="0">
                <a:solidFill>
                  <a:schemeClr val="bg2"/>
                </a:solidFill>
                <a:latin typeface="Monotype Corsiva" panose="03010101010201010101" pitchFamily="66" charset="0"/>
              </a:rPr>
              <a:t>жеста</a:t>
            </a:r>
            <a:endParaRPr lang="ru-RU" sz="4000" b="1" dirty="0">
              <a:solidFill>
                <a:schemeClr val="bg2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019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37" y="0"/>
            <a:ext cx="916306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1662" y="1556792"/>
            <a:ext cx="828092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CC00"/>
                </a:solidFill>
                <a:latin typeface="Monotype Corsiva" panose="03010101010201010101" pitchFamily="66" charset="0"/>
              </a:rPr>
              <a:t>Уходи! </a:t>
            </a:r>
          </a:p>
          <a:p>
            <a:r>
              <a:rPr lang="ru-RU" sz="28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 </a:t>
            </a:r>
          </a:p>
          <a:p>
            <a:r>
              <a:rPr lang="ru-RU" sz="28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Ребенок отталкивает обидчика.	</a:t>
            </a:r>
          </a:p>
          <a:p>
            <a:r>
              <a:rPr lang="ru-RU" sz="28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Выразительные движения. Кисти рук держать вертикально, ладонями наружу.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501" y="188640"/>
            <a:ext cx="8928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Monotype Corsiva" panose="03010101010201010101" pitchFamily="66" charset="0"/>
              </a:rPr>
              <a:t>Этюды </a:t>
            </a:r>
            <a:r>
              <a:rPr lang="ru-RU" sz="4000" b="1" dirty="0">
                <a:solidFill>
                  <a:schemeClr val="bg2"/>
                </a:solidFill>
                <a:latin typeface="Monotype Corsiva" panose="03010101010201010101" pitchFamily="66" charset="0"/>
              </a:rPr>
              <a:t>на выразительность </a:t>
            </a:r>
            <a:r>
              <a:rPr lang="ru-RU" sz="4000" b="1" dirty="0" smtClean="0">
                <a:solidFill>
                  <a:schemeClr val="bg2"/>
                </a:solidFill>
                <a:latin typeface="Monotype Corsiva" panose="03010101010201010101" pitchFamily="66" charset="0"/>
              </a:rPr>
              <a:t>жеста</a:t>
            </a:r>
            <a:endParaRPr lang="ru-RU" sz="4000" b="1" dirty="0">
              <a:solidFill>
                <a:schemeClr val="bg2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800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37" y="0"/>
            <a:ext cx="916306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1" y="188640"/>
            <a:ext cx="8928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Monotype Corsiva" panose="03010101010201010101" pitchFamily="66" charset="0"/>
              </a:rPr>
              <a:t>Этюды </a:t>
            </a:r>
            <a:r>
              <a:rPr lang="ru-RU" sz="4000" b="1" dirty="0">
                <a:solidFill>
                  <a:schemeClr val="bg2"/>
                </a:solidFill>
                <a:latin typeface="Monotype Corsiva" panose="03010101010201010101" pitchFamily="66" charset="0"/>
              </a:rPr>
              <a:t>на выразительность </a:t>
            </a:r>
            <a:r>
              <a:rPr lang="ru-RU" sz="4000" b="1" dirty="0" smtClean="0">
                <a:solidFill>
                  <a:schemeClr val="bg2"/>
                </a:solidFill>
                <a:latin typeface="Monotype Corsiva" panose="03010101010201010101" pitchFamily="66" charset="0"/>
              </a:rPr>
              <a:t>жеста</a:t>
            </a:r>
            <a:endParaRPr lang="ru-RU" sz="4000" b="1" dirty="0">
              <a:solidFill>
                <a:schemeClr val="bg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1700808"/>
            <a:ext cx="85689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CC00"/>
                </a:solidFill>
                <a:latin typeface="Monotype Corsiva" panose="03010101010201010101" pitchFamily="66" charset="0"/>
              </a:rPr>
              <a:t>До свидания! </a:t>
            </a:r>
          </a:p>
          <a:p>
            <a:r>
              <a:rPr lang="ru-RU" sz="2800" b="1" dirty="0">
                <a:latin typeface="Monotype Corsiva" panose="03010101010201010101" pitchFamily="66" charset="0"/>
              </a:rPr>
              <a:t> </a:t>
            </a:r>
          </a:p>
          <a:p>
            <a:r>
              <a:rPr lang="ru-RU" sz="28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От пристани отходит огромный белый теплоход. Провожающие, глядя на стоящих на палубе моряков и пассажиров машут им высоко поднятой рукой: «До свидания! До встречи!»</a:t>
            </a:r>
          </a:p>
        </p:txBody>
      </p:sp>
    </p:spTree>
    <p:extLst>
      <p:ext uri="{BB962C8B-B14F-4D97-AF65-F5344CB8AC3E}">
        <p14:creationId xmlns:p14="http://schemas.microsoft.com/office/powerpoint/2010/main" val="2384043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37" y="0"/>
            <a:ext cx="916306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3504" y="234806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/>
                </a:solidFill>
                <a:latin typeface="Monotype Corsiva" panose="03010101010201010101" pitchFamily="66" charset="0"/>
              </a:rPr>
              <a:t>Использованная литература:</a:t>
            </a:r>
            <a:endParaRPr lang="ru-RU" sz="3600" b="1" dirty="0">
              <a:solidFill>
                <a:schemeClr val="bg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3504" y="1412776"/>
            <a:ext cx="885698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УДК    376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 ББК    74.3 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            Ч-68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Чистякова М. И.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4-68         Психогимнастика  /Под ред. М. И. Буянова.—2-е изд.- М.: Просвещение: ВЛАДОС, 1995. - 160 с: ил. -ISBN 5-09-006683-3.</a:t>
            </a:r>
            <a:endParaRPr lang="ru-RU" sz="2800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694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69" y="0"/>
            <a:ext cx="916306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1" y="332656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Monotype Corsiva" panose="03010101010201010101" pitchFamily="66" charset="0"/>
                <a:cs typeface="Times New Roman" pitchFamily="18" charset="0"/>
              </a:rPr>
              <a:t>Игры на развитие внимания</a:t>
            </a:r>
            <a:endParaRPr lang="ru-RU" sz="4000" dirty="0">
              <a:solidFill>
                <a:schemeClr val="bg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7" y="1040542"/>
            <a:ext cx="792088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CC00"/>
                </a:solidFill>
                <a:latin typeface="Monotype Corsiva" panose="03010101010201010101" pitchFamily="66" charset="0"/>
                <a:cs typeface="Times New Roman" pitchFamily="18" charset="0"/>
              </a:rPr>
              <a:t>Будь внимателен!</a:t>
            </a:r>
          </a:p>
          <a:p>
            <a:pPr algn="ctr"/>
            <a:r>
              <a:rPr lang="ru-RU" sz="2400" b="1" dirty="0">
                <a:solidFill>
                  <a:srgbClr val="990000"/>
                </a:solidFill>
                <a:latin typeface="Monotype Corsiva" panose="03010101010201010101" pitchFamily="66" charset="0"/>
              </a:rPr>
              <a:t>Цель игры. Стимулировать внимание, учить быстро и точно реагировать на звуковые сигналы.</a:t>
            </a:r>
          </a:p>
          <a:p>
            <a:pPr algn="ctr">
              <a:buNone/>
            </a:pPr>
            <a:endParaRPr lang="ru-RU" sz="1600" b="1" dirty="0" smtClean="0">
              <a:solidFill>
                <a:srgbClr val="990000"/>
              </a:solidFill>
              <a:latin typeface="Monotype Corsiva" panose="03010101010201010101" pitchFamily="66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     Дети шагают под «Марш» </a:t>
            </a:r>
            <a:r>
              <a:rPr lang="ru-RU" sz="2400" b="1" dirty="0" err="1" smtClean="0"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С.Прокофьева</a:t>
            </a:r>
            <a:r>
              <a:rPr lang="ru-RU" sz="2400" b="1" dirty="0" smtClean="0"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     Затем на слово «Зайчики», произнесенное ведущим, дети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     должны начать прыгать, на слово «лошадки» — как бы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     ударять «копытом» об пол, «раки» — пятиться, «птицы» -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     бегать, раскинув руки в стороны, «аист» — стоять на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     одной ноге.</a:t>
            </a:r>
            <a:endParaRPr lang="ru-RU" sz="2400" b="1" dirty="0" smtClean="0">
              <a:solidFill>
                <a:srgbClr val="0000FF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3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69" y="0"/>
            <a:ext cx="916306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1340768"/>
            <a:ext cx="820891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buNone/>
            </a:pPr>
            <a:r>
              <a:rPr lang="ru-RU" sz="4000" b="1" dirty="0" smtClean="0">
                <a:solidFill>
                  <a:srgbClr val="FFCC00"/>
                </a:solidFill>
                <a:latin typeface="Monotype Corsiva" panose="03010101010201010101" pitchFamily="66" charset="0"/>
                <a:cs typeface="Times New Roman" pitchFamily="18" charset="0"/>
              </a:rPr>
              <a:t>Канон для малышей</a:t>
            </a:r>
          </a:p>
          <a:p>
            <a:pPr marL="914400" indent="-914400" algn="ctr">
              <a:buNone/>
            </a:pPr>
            <a:r>
              <a:rPr lang="ru-RU" sz="3200" b="1" dirty="0">
                <a:solidFill>
                  <a:srgbClr val="990000"/>
                </a:solidFill>
                <a:latin typeface="Monotype Corsiva" panose="03010101010201010101" pitchFamily="66" charset="0"/>
              </a:rPr>
              <a:t>Цель  игры.   Развивать волевое внимание. </a:t>
            </a:r>
            <a:endParaRPr lang="ru-RU" sz="3200" b="1" dirty="0" smtClean="0">
              <a:solidFill>
                <a:srgbClr val="990000"/>
              </a:solidFill>
              <a:latin typeface="Monotype Corsiva" panose="03010101010201010101" pitchFamily="66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      </a:t>
            </a:r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Играющие стоят по кругу. Под хороводную песню «Селезенюшка» дети по очереди делают следующие движения: один приседает и встает, другой хлопает в ладоши, третий приседает и встает и т. д.</a:t>
            </a:r>
            <a:endParaRPr lang="ru-RU" sz="3200" b="1" dirty="0" smtClean="0">
              <a:solidFill>
                <a:srgbClr val="0000FF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" y="332656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Monotype Corsiva" panose="03010101010201010101" pitchFamily="66" charset="0"/>
                <a:cs typeface="Times New Roman" pitchFamily="18" charset="0"/>
              </a:rPr>
              <a:t>Игры на развитие внимания</a:t>
            </a:r>
            <a:endParaRPr lang="ru-RU" sz="4000" dirty="0">
              <a:solidFill>
                <a:schemeClr val="bg2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938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68" y="0"/>
            <a:ext cx="916306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" y="332656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Monotype Corsiva" panose="03010101010201010101" pitchFamily="66" charset="0"/>
                <a:cs typeface="Times New Roman" pitchFamily="18" charset="0"/>
              </a:rPr>
              <a:t>Игры на развитие памяти</a:t>
            </a:r>
            <a:endParaRPr lang="ru-RU" sz="4000" dirty="0">
              <a:solidFill>
                <a:schemeClr val="bg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412776"/>
            <a:ext cx="867645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buNone/>
            </a:pPr>
            <a:r>
              <a:rPr lang="ru-RU" sz="4000" b="1" dirty="0" smtClean="0">
                <a:solidFill>
                  <a:srgbClr val="FFCC00"/>
                </a:solidFill>
                <a:latin typeface="Monotype Corsiva" panose="03010101010201010101" pitchFamily="66" charset="0"/>
                <a:cs typeface="Times New Roman" pitchFamily="18" charset="0"/>
              </a:rPr>
              <a:t>Запомни свое место </a:t>
            </a:r>
          </a:p>
          <a:p>
            <a:pPr marL="914400" indent="-914400" algn="ctr">
              <a:buNone/>
            </a:pPr>
            <a:r>
              <a:rPr lang="ru-RU" sz="2800" b="1" dirty="0">
                <a:solidFill>
                  <a:srgbClr val="990000"/>
                </a:solidFill>
                <a:latin typeface="Monotype Corsiva" panose="03010101010201010101" pitchFamily="66" charset="0"/>
              </a:rPr>
              <a:t>Цель игры. Развивать моторно-слуховую память. Дети стоят около стола ведущего. </a:t>
            </a:r>
            <a:r>
              <a:rPr lang="ru-RU" sz="2800" b="1" dirty="0" smtClean="0">
                <a:solidFill>
                  <a:srgbClr val="990000"/>
                </a:solidFill>
                <a:latin typeface="Monotype Corsiva" panose="03010101010201010101" pitchFamily="66" charset="0"/>
              </a:rPr>
              <a:t>  </a:t>
            </a:r>
            <a:r>
              <a:rPr lang="ru-RU" sz="2800" b="1" dirty="0" smtClean="0">
                <a:solidFill>
                  <a:srgbClr val="990000"/>
                </a:solidFill>
                <a:latin typeface="Monotype Corsiva" panose="03010101010201010101" pitchFamily="66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Дети стоят в кругу или в разных углах зала, каждый должен запомнить свое место. Под музыку И. Дунаевского «Галоп» все разбегаются, а с окончанием музыки должны вернуться на свои места</a:t>
            </a:r>
            <a:endParaRPr lang="ru-RU" sz="2800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117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36" y="0"/>
            <a:ext cx="916306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1124744"/>
            <a:ext cx="878497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buNone/>
            </a:pPr>
            <a:r>
              <a:rPr lang="ru-RU" sz="4000" b="1" dirty="0" smtClean="0">
                <a:solidFill>
                  <a:srgbClr val="FFCC00"/>
                </a:solidFill>
                <a:latin typeface="Monotype Corsiva" panose="03010101010201010101" pitchFamily="66" charset="0"/>
                <a:cs typeface="Times New Roman" pitchFamily="18" charset="0"/>
              </a:rPr>
              <a:t>Запомни свою позу </a:t>
            </a:r>
            <a:r>
              <a:rPr lang="ru-RU" sz="4000" b="1" dirty="0" smtClean="0">
                <a:solidFill>
                  <a:srgbClr val="FFCC00"/>
                </a:solidFill>
                <a:latin typeface="Monotype Corsiva" panose="03010101010201010101" pitchFamily="66" charset="0"/>
              </a:rPr>
              <a:t>  </a:t>
            </a:r>
            <a:r>
              <a:rPr lang="ru-RU" sz="4000" b="1" dirty="0" smtClean="0">
                <a:solidFill>
                  <a:srgbClr val="FFCC00"/>
                </a:solidFill>
                <a:latin typeface="Monotype Corsiva" panose="03010101010201010101" pitchFamily="66" charset="0"/>
                <a:cs typeface="Times New Roman" pitchFamily="18" charset="0"/>
              </a:rPr>
              <a:t> </a:t>
            </a:r>
          </a:p>
          <a:p>
            <a:pPr marL="914400" indent="-914400" algn="ctr">
              <a:buNone/>
            </a:pPr>
            <a:r>
              <a:rPr lang="ru-RU" sz="2800" b="1" dirty="0">
                <a:solidFill>
                  <a:srgbClr val="990000"/>
                </a:solidFill>
                <a:latin typeface="Monotype Corsiva" panose="03010101010201010101" pitchFamily="66" charset="0"/>
              </a:rPr>
              <a:t>Цель игры. Развивать моторно-слуховую память. Дети стоят около стола ведущего. </a:t>
            </a:r>
            <a:endParaRPr lang="ru-RU" sz="2800" b="1" dirty="0" smtClean="0">
              <a:solidFill>
                <a:srgbClr val="990000"/>
              </a:solidFill>
              <a:latin typeface="Monotype Corsiva" panose="03010101010201010101" pitchFamily="66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Monotype Corsiva" panose="03010101010201010101" pitchFamily="66" charset="0"/>
                <a:cs typeface="Times New Roman" pitchFamily="18" charset="0"/>
              </a:rPr>
              <a:t>     </a:t>
            </a:r>
            <a:r>
              <a:rPr lang="ru-RU" sz="2800" b="1" dirty="0" smtClean="0"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Дети стоят в кругу или в разных углах зала, каждый ребенок должен встать в какую-нибудь позу и запомнить ее. Когда зазвучит музыка, все дети разбегаются, с ее окончанием они должны вернуться на свои места и встать в ту же позу. Музыкальное сопровождение: С. </a:t>
            </a:r>
            <a:r>
              <a:rPr lang="ru-RU" sz="2800" b="1" dirty="0" err="1" smtClean="0"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Бодренков</a:t>
            </a:r>
            <a:r>
              <a:rPr lang="ru-RU" sz="2800" b="1" dirty="0" smtClean="0"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. «Игра в горелки».</a:t>
            </a:r>
            <a:endParaRPr lang="ru-RU" sz="2800" b="1" dirty="0" smtClean="0">
              <a:solidFill>
                <a:srgbClr val="0000FF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" y="332656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Monotype Corsiva" panose="03010101010201010101" pitchFamily="66" charset="0"/>
                <a:cs typeface="Times New Roman" pitchFamily="18" charset="0"/>
              </a:rPr>
              <a:t>Игры на развитие памяти</a:t>
            </a:r>
            <a:endParaRPr lang="ru-RU" sz="4000" dirty="0">
              <a:solidFill>
                <a:schemeClr val="bg2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315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36" y="0"/>
            <a:ext cx="916306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260648"/>
            <a:ext cx="89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bg2"/>
                </a:solidFill>
                <a:latin typeface="Monotype Corsiva" panose="03010101010201010101" pitchFamily="66" charset="0"/>
              </a:rPr>
              <a:t>Игры на преодоление двигательного автоматизма</a:t>
            </a:r>
            <a:endParaRPr lang="ru-RU" sz="3600" dirty="0">
              <a:solidFill>
                <a:schemeClr val="bg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1412776"/>
            <a:ext cx="878497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C000"/>
                </a:solidFill>
                <a:latin typeface="Monotype Corsiva" panose="03010101010201010101" pitchFamily="66" charset="0"/>
                <a:cs typeface="Times New Roman" pitchFamily="18" charset="0"/>
              </a:rPr>
              <a:t>Флажок </a:t>
            </a:r>
          </a:p>
          <a:p>
            <a:pPr algn="ctr">
              <a:buNone/>
            </a:pPr>
            <a:endParaRPr lang="ru-RU" sz="4000" b="1" dirty="0" smtClean="0">
              <a:solidFill>
                <a:srgbClr val="FFC000"/>
              </a:solidFill>
              <a:latin typeface="Monotype Corsiva" panose="03010101010201010101" pitchFamily="66" charset="0"/>
            </a:endParaRPr>
          </a:p>
          <a:p>
            <a:pPr>
              <a:buNone/>
            </a:pPr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    Играющие ходят по залу под «Болгарскую песню» (обработка Т. Ломовой). Когда ведущий поднимет флажок вверх, все дети должны остановиться, хотя музыка продолжает звучать.                                                                                   </a:t>
            </a:r>
            <a:endParaRPr lang="ru-RU" sz="3200" b="1" dirty="0" smtClean="0">
              <a:solidFill>
                <a:srgbClr val="0000FF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244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36" y="0"/>
            <a:ext cx="916306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260648"/>
            <a:ext cx="89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/>
                </a:solidFill>
                <a:latin typeface="Monotype Corsiva" panose="03010101010201010101" pitchFamily="66" charset="0"/>
              </a:rPr>
              <a:t>Подвижные игры</a:t>
            </a:r>
            <a:endParaRPr lang="ru-RU" sz="3600" dirty="0">
              <a:solidFill>
                <a:schemeClr val="bg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1556792"/>
            <a:ext cx="89289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CC00"/>
                </a:solidFill>
                <a:latin typeface="Monotype Corsiva" panose="03010101010201010101" pitchFamily="66" charset="0"/>
                <a:cs typeface="Times New Roman" pitchFamily="18" charset="0"/>
              </a:rPr>
              <a:t>Иголка и нитка.  </a:t>
            </a:r>
            <a:endParaRPr lang="ru-RU" sz="4000" b="1" dirty="0" smtClean="0">
              <a:solidFill>
                <a:srgbClr val="FFCC00"/>
              </a:solidFill>
              <a:latin typeface="Monotype Corsiva" panose="03010101010201010101" pitchFamily="66" charset="0"/>
            </a:endParaRPr>
          </a:p>
          <a:p>
            <a:pPr>
              <a:buNone/>
            </a:pPr>
            <a:r>
              <a:rPr lang="ru-RU" sz="2800" b="1" dirty="0" smtClean="0">
                <a:latin typeface="Monotype Corsiva" panose="03010101010201010101" pitchFamily="66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Дети становятся друг за другом. Первый ребенок—иголка. Он бегает, меняя направление. Остальные бегут за ним, стараясь не отставать. Игру сопровождает французская народная песня «Горбуны».</a:t>
            </a:r>
            <a:endParaRPr lang="ru-RU" sz="2800" b="1" dirty="0" smtClean="0">
              <a:solidFill>
                <a:srgbClr val="0000FF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093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36" y="0"/>
            <a:ext cx="916306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260648"/>
            <a:ext cx="89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/>
                </a:solidFill>
                <a:latin typeface="Monotype Corsiva" panose="03010101010201010101" pitchFamily="66" charset="0"/>
              </a:rPr>
              <a:t>Подвижные игры</a:t>
            </a:r>
            <a:endParaRPr lang="ru-RU" sz="3600" dirty="0">
              <a:solidFill>
                <a:schemeClr val="bg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906979"/>
            <a:ext cx="885698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CC00"/>
                </a:solidFill>
                <a:latin typeface="Monotype Corsiva" panose="03010101010201010101" pitchFamily="66" charset="0"/>
              </a:rPr>
              <a:t>Сова  </a:t>
            </a:r>
          </a:p>
          <a:p>
            <a:r>
              <a:rPr lang="ru-RU" sz="28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Дети выбирают водящего - сову, которая садится в гнездо и спит, В. это время дети начинают бегать и. прыгать. Затем ведущий говорит: «Ночь!» Сова открывает глаза и начинает летать. Все играющие сразу должны замереть. Кто пошевелится или засмеется, становится совой. Игра сопровождается музыкой О. </a:t>
            </a:r>
            <a:r>
              <a:rPr lang="ru-RU" sz="2800" b="1" dirty="0" err="1">
                <a:solidFill>
                  <a:srgbClr val="0000FF"/>
                </a:solidFill>
                <a:latin typeface="Monotype Corsiva" panose="03010101010201010101" pitchFamily="66" charset="0"/>
              </a:rPr>
              <a:t>Гейльфуса</a:t>
            </a:r>
            <a:r>
              <a:rPr lang="ru-RU" sz="28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 «</a:t>
            </a:r>
            <a:r>
              <a:rPr lang="ru-RU" sz="2800" b="1" dirty="0" err="1">
                <a:solidFill>
                  <a:srgbClr val="0000FF"/>
                </a:solidFill>
                <a:latin typeface="Monotype Corsiva" panose="03010101010201010101" pitchFamily="66" charset="0"/>
              </a:rPr>
              <a:t>Балалар</a:t>
            </a:r>
            <a:r>
              <a:rPr lang="ru-RU" sz="28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3056389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36" y="0"/>
            <a:ext cx="916306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1" y="260647"/>
            <a:ext cx="8928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/>
                </a:solidFill>
                <a:latin typeface="Monotype Corsiva" panose="03010101010201010101" pitchFamily="66" charset="0"/>
              </a:rPr>
              <a:t>Этюды </a:t>
            </a:r>
            <a:r>
              <a:rPr lang="ru-RU" sz="4000" b="1" dirty="0">
                <a:solidFill>
                  <a:schemeClr val="bg2"/>
                </a:solidFill>
                <a:latin typeface="Monotype Corsiva" panose="03010101010201010101" pitchFamily="66" charset="0"/>
              </a:rPr>
              <a:t>на выразительность </a:t>
            </a:r>
            <a:r>
              <a:rPr lang="ru-RU" sz="4000" b="1" dirty="0" smtClean="0">
                <a:solidFill>
                  <a:schemeClr val="bg2"/>
                </a:solidFill>
                <a:latin typeface="Monotype Corsiva" panose="03010101010201010101" pitchFamily="66" charset="0"/>
              </a:rPr>
              <a:t>жеста</a:t>
            </a:r>
            <a:endParaRPr lang="ru-RU" sz="4000" b="1" dirty="0">
              <a:solidFill>
                <a:schemeClr val="bg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1412776"/>
            <a:ext cx="856895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CC00"/>
                </a:solidFill>
                <a:latin typeface="Monotype Corsiva" panose="03010101010201010101" pitchFamily="66" charset="0"/>
              </a:rPr>
              <a:t>Тише!  </a:t>
            </a:r>
          </a:p>
          <a:p>
            <a:r>
              <a:rPr lang="ru-RU" sz="28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Два мышонка должны перейти дорогу, на которой спит котенок. Они то идут на носочках, то останавливаются и знаками показывают друг другу: «Тише!» Этюд выполняется под музыку Б. Берлина «Спящий котенок».</a:t>
            </a:r>
          </a:p>
          <a:p>
            <a:r>
              <a:rPr lang="ru-RU" sz="28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Выразительные движения. Шею вытянуть вперед, указательный палец приставить к сжатым губам, брови поднять вверх.</a:t>
            </a:r>
            <a:r>
              <a:rPr lang="ru-RU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2592241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457</Words>
  <Application>Microsoft Office PowerPoint</Application>
  <PresentationFormat>Экран (4:3)</PresentationFormat>
  <Paragraphs>67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18</cp:revision>
  <dcterms:created xsi:type="dcterms:W3CDTF">2015-10-16T09:29:59Z</dcterms:created>
  <dcterms:modified xsi:type="dcterms:W3CDTF">2015-10-16T14:01:27Z</dcterms:modified>
</cp:coreProperties>
</file>