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3096668536"/>
      </p:ext>
    </p:extLst>
  </p:cSld>
  <p:clrMapOvr>
    <a:masterClrMapping/>
  </p:clrMapOvr>
  <p:transition advClick="0" advTm="7000">
    <p:check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1706282722"/>
      </p:ext>
    </p:extLst>
  </p:cSld>
  <p:clrMapOvr>
    <a:masterClrMapping/>
  </p:clrMapOvr>
  <p:transition advClick="0" advTm="7000">
    <p:check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4221853880"/>
      </p:ext>
    </p:extLst>
  </p:cSld>
  <p:clrMapOvr>
    <a:masterClrMapping/>
  </p:clrMapOvr>
  <p:transition advClick="0" advTm="7000">
    <p:check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2941904426"/>
      </p:ext>
    </p:extLst>
  </p:cSld>
  <p:clrMapOvr>
    <a:masterClrMapping/>
  </p:clrMapOvr>
  <p:transition advClick="0" advTm="7000">
    <p:check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1395432758"/>
      </p:ext>
    </p:extLst>
  </p:cSld>
  <p:clrMapOvr>
    <a:masterClrMapping/>
  </p:clrMapOvr>
  <p:transition advClick="0" advTm="7000">
    <p:check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3260392704"/>
      </p:ext>
    </p:extLst>
  </p:cSld>
  <p:clrMapOvr>
    <a:masterClrMapping/>
  </p:clrMapOvr>
  <p:transition advClick="0" advTm="7000">
    <p:check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8" name="Нижний колонтитул 4"/>
          <p:cNvSpPr>
            <a:spLocks noGrp="1"/>
          </p:cNvSpPr>
          <p:nvPr>
            <p:ph type="ftr" sz="quarter" idx="11"/>
          </p:nvPr>
        </p:nvSpPr>
        <p:spPr/>
        <p:txBody>
          <a:bodyPr/>
          <a:lstStyle>
            <a:lvl1pPr>
              <a:defRPr/>
            </a:lvl1pPr>
          </a:lstStyle>
          <a:p>
            <a:endParaRPr lang="ru-RU"/>
          </a:p>
        </p:txBody>
      </p:sp>
      <p:sp>
        <p:nvSpPr>
          <p:cNvPr id="9"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3140794672"/>
      </p:ext>
    </p:extLst>
  </p:cSld>
  <p:clrMapOvr>
    <a:masterClrMapping/>
  </p:clrMapOvr>
  <p:transition advClick="0" advTm="7000">
    <p:check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4" name="Нижний колонтитул 4"/>
          <p:cNvSpPr>
            <a:spLocks noGrp="1"/>
          </p:cNvSpPr>
          <p:nvPr>
            <p:ph type="ftr" sz="quarter" idx="11"/>
          </p:nvPr>
        </p:nvSpPr>
        <p:spPr/>
        <p:txBody>
          <a:bodyPr/>
          <a:lstStyle>
            <a:lvl1pPr>
              <a:defRPr/>
            </a:lvl1pPr>
          </a:lstStyle>
          <a:p>
            <a:endParaRPr lang="ru-RU"/>
          </a:p>
        </p:txBody>
      </p:sp>
      <p:sp>
        <p:nvSpPr>
          <p:cNvPr id="5"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2242669085"/>
      </p:ext>
    </p:extLst>
  </p:cSld>
  <p:clrMapOvr>
    <a:masterClrMapping/>
  </p:clrMapOvr>
  <p:transition advClick="0" advTm="7000">
    <p:check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3" name="Нижний колонтитул 4"/>
          <p:cNvSpPr>
            <a:spLocks noGrp="1"/>
          </p:cNvSpPr>
          <p:nvPr>
            <p:ph type="ftr" sz="quarter" idx="11"/>
          </p:nvPr>
        </p:nvSpPr>
        <p:spPr/>
        <p:txBody>
          <a:bodyPr/>
          <a:lstStyle>
            <a:lvl1pPr>
              <a:defRPr/>
            </a:lvl1pPr>
          </a:lstStyle>
          <a:p>
            <a:endParaRPr lang="ru-RU"/>
          </a:p>
        </p:txBody>
      </p:sp>
      <p:sp>
        <p:nvSpPr>
          <p:cNvPr id="4"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1938105880"/>
      </p:ext>
    </p:extLst>
  </p:cSld>
  <p:clrMapOvr>
    <a:masterClrMapping/>
  </p:clrMapOvr>
  <p:transition advClick="0" advTm="7000">
    <p:check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2630625525"/>
      </p:ext>
    </p:extLst>
  </p:cSld>
  <p:clrMapOvr>
    <a:masterClrMapping/>
  </p:clrMapOvr>
  <p:transition advClick="0" advTm="7000">
    <p:check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EBBAB25D-A86B-4F99-91CE-C5000A144A30}" type="datetimeFigureOut">
              <a:rPr lang="ru-RU" smtClean="0"/>
              <a:t>17.10.2015</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3B62DDFA-EB9C-4665-AEB2-75ADFAF654E7}" type="slidenum">
              <a:rPr lang="ru-RU" smtClean="0"/>
              <a:t>‹#›</a:t>
            </a:fld>
            <a:endParaRPr lang="ru-RU"/>
          </a:p>
        </p:txBody>
      </p:sp>
    </p:spTree>
    <p:extLst>
      <p:ext uri="{BB962C8B-B14F-4D97-AF65-F5344CB8AC3E}">
        <p14:creationId xmlns:p14="http://schemas.microsoft.com/office/powerpoint/2010/main" val="2961484123"/>
      </p:ext>
    </p:extLst>
  </p:cSld>
  <p:clrMapOvr>
    <a:masterClrMapping/>
  </p:clrMapOvr>
  <p:transition advClick="0" advTm="7000">
    <p:check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EBBAB25D-A86B-4F99-91CE-C5000A144A30}" type="datetimeFigureOut">
              <a:rPr lang="ru-RU" smtClean="0"/>
              <a:t>17.10.2015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3B62DDFA-EB9C-4665-AEB2-75ADFAF654E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ransition spd="slow" advClick="0" advTm="6000">
    <p:wedge/>
  </p:transition>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Тема: </a:t>
            </a:r>
            <a:r>
              <a:rPr lang="ru-RU" b="1" dirty="0"/>
              <a:t>Трагизм судьбы Григория Мелехова в романе М.А. Шолохова «Тихий Дон»</a:t>
            </a:r>
            <a:r>
              <a:rPr lang="ru-RU" dirty="0"/>
              <a:t/>
            </a:r>
            <a:br>
              <a:rPr lang="ru-RU" dirty="0"/>
            </a:br>
            <a:endParaRPr lang="ru-RU" dirty="0"/>
          </a:p>
        </p:txBody>
      </p:sp>
    </p:spTree>
    <p:extLst>
      <p:ext uri="{BB962C8B-B14F-4D97-AF65-F5344CB8AC3E}">
        <p14:creationId xmlns:p14="http://schemas.microsoft.com/office/powerpoint/2010/main" val="3094174158"/>
      </p:ext>
    </p:extLst>
  </p:cSld>
  <p:clrMapOvr>
    <a:masterClrMapping/>
  </p:clrMapOvr>
  <p:transition advClick="0" advTm="7000">
    <p:check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07288" cy="1282154"/>
          </a:xfrm>
        </p:spPr>
        <p:txBody>
          <a:bodyPr/>
          <a:lstStyle/>
          <a:p>
            <a:r>
              <a:rPr lang="ru-RU" sz="3000" dirty="0"/>
              <a:t>В поисках обетованной земли</a:t>
            </a:r>
            <a:r>
              <a:rPr lang="ru-RU" sz="3000" dirty="0" smtClean="0"/>
              <a:t>. </a:t>
            </a:r>
            <a:r>
              <a:rPr lang="ru-RU" sz="3000" dirty="0"/>
              <a:t>Финал поисков смысла жизни казака, представителя </a:t>
            </a:r>
            <a:r>
              <a:rPr lang="ru-RU" sz="3000" dirty="0" smtClean="0"/>
              <a:t>казачества, </a:t>
            </a:r>
            <a:r>
              <a:rPr lang="ru-RU" sz="3000" dirty="0"/>
              <a:t>Григория Мелехова.</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0274" y="1628800"/>
            <a:ext cx="3240360" cy="2430270"/>
          </a:xfrm>
          <a:prstGeom prst="rect">
            <a:avLst/>
          </a:prstGeom>
        </p:spPr>
      </p:pic>
      <p:sp>
        <p:nvSpPr>
          <p:cNvPr id="6" name="Прямоугольник 5"/>
          <p:cNvSpPr/>
          <p:nvPr/>
        </p:nvSpPr>
        <p:spPr>
          <a:xfrm>
            <a:off x="4211960" y="1628800"/>
            <a:ext cx="4824536" cy="4893647"/>
          </a:xfrm>
          <a:prstGeom prst="rect">
            <a:avLst/>
          </a:prstGeom>
        </p:spPr>
        <p:txBody>
          <a:bodyPr wrap="square">
            <a:spAutoFit/>
          </a:bodyPr>
          <a:lstStyle/>
          <a:p>
            <a:pPr algn="just"/>
            <a:r>
              <a:rPr lang="ru-RU" sz="2400" dirty="0"/>
              <a:t>Теперь он изгнанник, неприкаянный. У него появилась идея: найти такую землю, место, где никто не знал бы о прошлом Григория, где истосковавшиеся по земле руки будут пахать, сеять. Конечно, отправиться в новую жизнь  Григорий мечтает вместе с Аксиньей. Очередная попытка найти свой путь, свою дорогу. И опять жестокая расплата: Аксинью смертельно  ранит случайная пуля красноармейца.</a:t>
            </a:r>
          </a:p>
        </p:txBody>
      </p:sp>
      <p:pic>
        <p:nvPicPr>
          <p:cNvPr id="8" name="Рисунок 7"/>
          <p:cNvPicPr/>
          <p:nvPr/>
        </p:nvPicPr>
        <p:blipFill rotWithShape="1">
          <a:blip r:embed="rId3" cstate="email">
            <a:extLst>
              <a:ext uri="{28A0092B-C50C-407E-A947-70E740481C1C}">
                <a14:useLocalDpi xmlns:a14="http://schemas.microsoft.com/office/drawing/2010/main"/>
              </a:ext>
            </a:extLst>
          </a:blip>
          <a:srcRect/>
          <a:stretch/>
        </p:blipFill>
        <p:spPr bwMode="auto">
          <a:xfrm>
            <a:off x="406633" y="4221088"/>
            <a:ext cx="3244002" cy="257326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61661846"/>
      </p:ext>
    </p:extLst>
  </p:cSld>
  <p:clrMapOvr>
    <a:masterClrMapping/>
  </p:clrMapOvr>
  <p:transition advClick="0" advTm="7000">
    <p:check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23526" y="620688"/>
            <a:ext cx="4531429" cy="3384376"/>
          </a:xfrm>
          <a:prstGeom prst="rect">
            <a:avLst/>
          </a:prstGeom>
        </p:spPr>
      </p:pic>
      <p:sp>
        <p:nvSpPr>
          <p:cNvPr id="5" name="Прямоугольник 4"/>
          <p:cNvSpPr/>
          <p:nvPr/>
        </p:nvSpPr>
        <p:spPr>
          <a:xfrm>
            <a:off x="323526" y="4365104"/>
            <a:ext cx="8496946" cy="2308324"/>
          </a:xfrm>
          <a:prstGeom prst="rect">
            <a:avLst/>
          </a:prstGeom>
        </p:spPr>
        <p:txBody>
          <a:bodyPr wrap="square">
            <a:spAutoFit/>
          </a:bodyPr>
          <a:lstStyle/>
          <a:p>
            <a:pPr algn="just"/>
            <a:r>
              <a:rPr lang="ru-RU" sz="2400" dirty="0" smtClean="0"/>
              <a:t>У </a:t>
            </a:r>
            <a:r>
              <a:rPr lang="ru-RU" sz="2400" dirty="0"/>
              <a:t>него </a:t>
            </a:r>
            <a:r>
              <a:rPr lang="ru-RU" sz="2400" dirty="0" smtClean="0"/>
              <a:t>в хуторе сестра</a:t>
            </a:r>
            <a:r>
              <a:rPr lang="ru-RU" sz="2400" dirty="0"/>
              <a:t>, сын – единственное, что осталось от </a:t>
            </a:r>
            <a:r>
              <a:rPr lang="ru-RU" sz="2400" dirty="0" smtClean="0"/>
              <a:t>семьи Мелеховых. </a:t>
            </a:r>
            <a:r>
              <a:rPr lang="ru-RU" sz="2400" dirty="0"/>
              <a:t>Страшный итог исканий казачьей правды. Каждый проходит свой путь по-своему. У Григория этот путь тяжёлый, мучительный, но свой, путь казака. Григорий не согнулся под ветрами страшных времён и исторических </a:t>
            </a:r>
            <a:r>
              <a:rPr lang="ru-RU" sz="2400" dirty="0" smtClean="0"/>
              <a:t>перемен, хотя многое потерял, во многом разочаровался. </a:t>
            </a:r>
            <a:endParaRPr lang="ru-RU" sz="2400" dirty="0"/>
          </a:p>
        </p:txBody>
      </p:sp>
      <p:sp>
        <p:nvSpPr>
          <p:cNvPr id="6" name="Прямоугольник 5"/>
          <p:cNvSpPr/>
          <p:nvPr/>
        </p:nvSpPr>
        <p:spPr>
          <a:xfrm>
            <a:off x="5004048" y="260648"/>
            <a:ext cx="3960440" cy="3785652"/>
          </a:xfrm>
          <a:prstGeom prst="rect">
            <a:avLst/>
          </a:prstGeom>
        </p:spPr>
        <p:txBody>
          <a:bodyPr wrap="square">
            <a:spAutoFit/>
          </a:bodyPr>
          <a:lstStyle/>
          <a:p>
            <a:pPr algn="just"/>
            <a:r>
              <a:rPr lang="ru-RU" sz="2400" dirty="0"/>
              <a:t>Похоронив Аксинью, Григорий возвращается в родной  хутор, где его корни, курень, близкая казачьему сердцу </a:t>
            </a:r>
            <a:r>
              <a:rPr lang="ru-RU" sz="2400" dirty="0" smtClean="0"/>
              <a:t>степь, он решает : </a:t>
            </a:r>
            <a:r>
              <a:rPr lang="ru-RU" sz="2400" dirty="0"/>
              <a:t>принять </a:t>
            </a:r>
            <a:r>
              <a:rPr lang="ru-RU" sz="2400" dirty="0" smtClean="0"/>
              <a:t>наказание за содеянное, чтобы очистить совесть. Сколько </a:t>
            </a:r>
            <a:r>
              <a:rPr lang="ru-RU" sz="2400" dirty="0"/>
              <a:t>потерь, смертей, но земля-то осталась. </a:t>
            </a:r>
          </a:p>
        </p:txBody>
      </p:sp>
    </p:spTree>
    <p:extLst>
      <p:ext uri="{BB962C8B-B14F-4D97-AF65-F5344CB8AC3E}">
        <p14:creationId xmlns:p14="http://schemas.microsoft.com/office/powerpoint/2010/main" val="2859950865"/>
      </p:ext>
    </p:extLst>
  </p:cSld>
  <p:clrMapOvr>
    <a:masterClrMapping/>
  </p:clrMapOvr>
  <p:transition advClick="0" advTm="7000">
    <p:check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за внимание!</a:t>
            </a:r>
            <a:endParaRPr lang="ru-RU" dirty="0"/>
          </a:p>
        </p:txBody>
      </p:sp>
      <p:sp>
        <p:nvSpPr>
          <p:cNvPr id="3" name="Объект 2"/>
          <p:cNvSpPr>
            <a:spLocks noGrp="1"/>
          </p:cNvSpPr>
          <p:nvPr>
            <p:ph idx="1"/>
          </p:nvPr>
        </p:nvSpPr>
        <p:spPr>
          <a:xfrm>
            <a:off x="323528" y="2780928"/>
            <a:ext cx="8496944" cy="3600400"/>
          </a:xfrm>
        </p:spPr>
        <p:txBody>
          <a:bodyPr/>
          <a:lstStyle/>
          <a:p>
            <a:pPr marL="0" indent="0" algn="ctr">
              <a:buNone/>
              <a:defRPr/>
            </a:pPr>
            <a:r>
              <a:rPr lang="ru-RU" sz="2400" dirty="0"/>
              <a:t>Презентацию подготовила и выполнила </a:t>
            </a:r>
            <a:endParaRPr lang="ru-RU" sz="2400" dirty="0" smtClean="0"/>
          </a:p>
          <a:p>
            <a:pPr marL="0" indent="0" algn="ctr">
              <a:buNone/>
              <a:defRPr/>
            </a:pPr>
            <a:r>
              <a:rPr lang="ru-RU" sz="2400" dirty="0" err="1" smtClean="0"/>
              <a:t>Елькина</a:t>
            </a:r>
            <a:r>
              <a:rPr lang="ru-RU" sz="2400" dirty="0" smtClean="0"/>
              <a:t> </a:t>
            </a:r>
            <a:r>
              <a:rPr lang="ru-RU" sz="2400" dirty="0"/>
              <a:t>Н.В., учитель </a:t>
            </a:r>
            <a:r>
              <a:rPr lang="en-US" sz="2400" dirty="0"/>
              <a:t>I</a:t>
            </a:r>
            <a:r>
              <a:rPr lang="ru-RU" sz="2400" dirty="0"/>
              <a:t> квалификационной категории</a:t>
            </a:r>
            <a:r>
              <a:rPr lang="ru-RU" sz="2400" dirty="0" smtClean="0"/>
              <a:t>.</a:t>
            </a:r>
          </a:p>
          <a:p>
            <a:pPr marL="0" indent="0" algn="ctr">
              <a:buNone/>
              <a:defRPr/>
            </a:pPr>
            <a:endParaRPr lang="ru-RU" sz="2400" dirty="0"/>
          </a:p>
          <a:p>
            <a:pPr marL="0" indent="0" algn="just">
              <a:buNone/>
              <a:defRPr/>
            </a:pPr>
            <a:endParaRPr lang="ru-RU" sz="2400" dirty="0" smtClean="0"/>
          </a:p>
          <a:p>
            <a:pPr marL="0" indent="0" algn="just">
              <a:buNone/>
              <a:defRPr/>
            </a:pPr>
            <a:endParaRPr lang="ru-RU" sz="2400" dirty="0"/>
          </a:p>
          <a:p>
            <a:pPr algn="just">
              <a:defRPr/>
            </a:pPr>
            <a:endParaRPr lang="ru-RU" sz="2400" dirty="0"/>
          </a:p>
          <a:p>
            <a:pPr marL="0" indent="0" algn="ctr">
              <a:buNone/>
              <a:defRPr/>
            </a:pPr>
            <a:r>
              <a:rPr lang="ru-RU" sz="2400" dirty="0"/>
              <a:t>г. Нижневартовск,</a:t>
            </a:r>
          </a:p>
          <a:p>
            <a:pPr marL="0" indent="0" algn="ctr">
              <a:buNone/>
              <a:defRPr/>
            </a:pPr>
            <a:r>
              <a:rPr lang="ru-RU" sz="2400" dirty="0" smtClean="0"/>
              <a:t>Филиал КОУ </a:t>
            </a:r>
            <a:r>
              <a:rPr lang="ru-RU" sz="2400" dirty="0"/>
              <a:t>«Специальная школа №1»</a:t>
            </a:r>
          </a:p>
          <a:p>
            <a:endParaRPr lang="ru-RU" dirty="0"/>
          </a:p>
        </p:txBody>
      </p:sp>
    </p:spTree>
    <p:extLst>
      <p:ext uri="{BB962C8B-B14F-4D97-AF65-F5344CB8AC3E}">
        <p14:creationId xmlns:p14="http://schemas.microsoft.com/office/powerpoint/2010/main" val="2036717014"/>
      </p:ext>
    </p:extLst>
  </p:cSld>
  <p:clrMapOvr>
    <a:masterClrMapping/>
  </p:clrMapOvr>
  <p:transition advClick="0" advTm="7000">
    <p:check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Изображение казачества в романе</a:t>
            </a: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08321" y="4149080"/>
            <a:ext cx="3672408" cy="2448272"/>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5536" y="1556792"/>
            <a:ext cx="3554708" cy="4985478"/>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08321" y="1508360"/>
            <a:ext cx="3672408" cy="2496703"/>
          </a:xfrm>
          <a:prstGeom prst="rect">
            <a:avLst/>
          </a:prstGeom>
        </p:spPr>
      </p:pic>
    </p:spTree>
    <p:extLst>
      <p:ext uri="{BB962C8B-B14F-4D97-AF65-F5344CB8AC3E}">
        <p14:creationId xmlns:p14="http://schemas.microsoft.com/office/powerpoint/2010/main" val="3297409732"/>
      </p:ext>
    </p:extLst>
  </p:cSld>
  <p:clrMapOvr>
    <a:masterClrMapping/>
  </p:clrMapOvr>
  <p:transition advClick="0" advTm="7000">
    <p:check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648072"/>
          </a:xfrm>
        </p:spPr>
        <p:txBody>
          <a:bodyPr/>
          <a:lstStyle/>
          <a:p>
            <a:r>
              <a:rPr lang="ru-RU" sz="3500" dirty="0" smtClean="0"/>
              <a:t>Запретная любовь Григория Мелехова</a:t>
            </a:r>
            <a:endParaRPr lang="ru-RU" sz="3500"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505" y="836712"/>
            <a:ext cx="3044208" cy="2283156"/>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505" y="3429000"/>
            <a:ext cx="3034282" cy="2040193"/>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830273" y="764704"/>
            <a:ext cx="2043243" cy="2763243"/>
          </a:xfrm>
          <a:prstGeom prst="rect">
            <a:avLst/>
          </a:prstGeom>
        </p:spPr>
      </p:pic>
      <p:sp>
        <p:nvSpPr>
          <p:cNvPr id="8" name="TextBox 7"/>
          <p:cNvSpPr txBox="1"/>
          <p:nvPr/>
        </p:nvSpPr>
        <p:spPr>
          <a:xfrm>
            <a:off x="3275856" y="742052"/>
            <a:ext cx="3456384" cy="3046988"/>
          </a:xfrm>
          <a:prstGeom prst="rect">
            <a:avLst/>
          </a:prstGeom>
          <a:noFill/>
        </p:spPr>
        <p:txBody>
          <a:bodyPr wrap="square" rtlCol="0">
            <a:spAutoFit/>
          </a:bodyPr>
          <a:lstStyle/>
          <a:p>
            <a:r>
              <a:rPr lang="ru-RU" sz="2400" dirty="0"/>
              <a:t>Весь хутор ополчился против любовных отношений Григория и Аксиньи. Аксинья замужем, да и они не  скрывали своих отношений, это было возмутительно. </a:t>
            </a:r>
          </a:p>
        </p:txBody>
      </p:sp>
      <p:sp>
        <p:nvSpPr>
          <p:cNvPr id="9" name="Прямоугольник 8"/>
          <p:cNvSpPr/>
          <p:nvPr/>
        </p:nvSpPr>
        <p:spPr>
          <a:xfrm>
            <a:off x="3240154" y="3650248"/>
            <a:ext cx="5796342" cy="1938992"/>
          </a:xfrm>
          <a:prstGeom prst="rect">
            <a:avLst/>
          </a:prstGeom>
        </p:spPr>
        <p:txBody>
          <a:bodyPr wrap="square">
            <a:spAutoFit/>
          </a:bodyPr>
          <a:lstStyle/>
          <a:p>
            <a:pPr algn="just"/>
            <a:r>
              <a:rPr lang="ru-RU" sz="2400" dirty="0" smtClean="0"/>
              <a:t>Тогда решил Пантелей </a:t>
            </a:r>
            <a:r>
              <a:rPr lang="ru-RU" sz="2400" dirty="0" err="1" smtClean="0"/>
              <a:t>Прокофьевич</a:t>
            </a:r>
            <a:r>
              <a:rPr lang="ru-RU" sz="2400" dirty="0" smtClean="0"/>
              <a:t> женить Григория на Наталье Коршуновой, а Аксинью «поучит» как следует по казачьим законам Степан Астахов, муж Аксиньи, когда вернётся со службы. </a:t>
            </a:r>
            <a:endParaRPr lang="ru-RU" sz="2400" dirty="0"/>
          </a:p>
        </p:txBody>
      </p:sp>
      <p:sp>
        <p:nvSpPr>
          <p:cNvPr id="10" name="Прямоугольник 9"/>
          <p:cNvSpPr/>
          <p:nvPr/>
        </p:nvSpPr>
        <p:spPr>
          <a:xfrm>
            <a:off x="107505" y="5517232"/>
            <a:ext cx="8766011" cy="1246495"/>
          </a:xfrm>
          <a:prstGeom prst="rect">
            <a:avLst/>
          </a:prstGeom>
        </p:spPr>
        <p:txBody>
          <a:bodyPr wrap="square">
            <a:spAutoFit/>
          </a:bodyPr>
          <a:lstStyle/>
          <a:p>
            <a:pPr algn="just"/>
            <a:r>
              <a:rPr lang="ru-RU" sz="2400" dirty="0" smtClean="0"/>
              <a:t>Но в Григории сказалась турецкая кровь бабки-турчанки и нрав отца:  не смог он жить с «нелюбой», уходит он из дома в батраки в Ягодное к </a:t>
            </a:r>
            <a:r>
              <a:rPr lang="ru-RU" sz="2400" dirty="0" err="1" smtClean="0"/>
              <a:t>Листицким</a:t>
            </a:r>
            <a:r>
              <a:rPr lang="ru-RU" sz="2400" dirty="0" smtClean="0"/>
              <a:t>, но с любимой Аксиньей.</a:t>
            </a:r>
            <a:endParaRPr lang="ru-RU" sz="2400" dirty="0"/>
          </a:p>
        </p:txBody>
      </p:sp>
    </p:spTree>
    <p:extLst>
      <p:ext uri="{BB962C8B-B14F-4D97-AF65-F5344CB8AC3E}">
        <p14:creationId xmlns:p14="http://schemas.microsoft.com/office/powerpoint/2010/main" val="2689471244"/>
      </p:ext>
    </p:extLst>
  </p:cSld>
  <p:clrMapOvr>
    <a:masterClrMapping/>
  </p:clrMapOvr>
  <p:transition advClick="0" advTm="7000">
    <p:check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4624"/>
            <a:ext cx="8229600" cy="1143000"/>
          </a:xfrm>
        </p:spPr>
        <p:txBody>
          <a:bodyPr/>
          <a:lstStyle/>
          <a:p>
            <a:r>
              <a:rPr lang="ru-RU" sz="3500" dirty="0" smtClean="0"/>
              <a:t>1914 год. Призыв на службу</a:t>
            </a:r>
            <a:endParaRPr lang="ru-RU" sz="3500" dirty="0"/>
          </a:p>
        </p:txBody>
      </p:sp>
      <p:sp>
        <p:nvSpPr>
          <p:cNvPr id="5" name="TextBox 4"/>
          <p:cNvSpPr txBox="1"/>
          <p:nvPr/>
        </p:nvSpPr>
        <p:spPr>
          <a:xfrm>
            <a:off x="611560" y="4437112"/>
            <a:ext cx="8208912" cy="2308324"/>
          </a:xfrm>
          <a:prstGeom prst="rect">
            <a:avLst/>
          </a:prstGeom>
          <a:noFill/>
        </p:spPr>
        <p:txBody>
          <a:bodyPr wrap="square" rtlCol="0">
            <a:spAutoFit/>
          </a:bodyPr>
          <a:lstStyle/>
          <a:p>
            <a:pPr algn="just"/>
            <a:r>
              <a:rPr lang="ru-RU" sz="2400" dirty="0"/>
              <a:t>Григорий призван на службу, совершает </a:t>
            </a:r>
            <a:r>
              <a:rPr lang="ru-RU" sz="2400" dirty="0" smtClean="0"/>
              <a:t>подвиг награждён </a:t>
            </a:r>
            <a:r>
              <a:rPr lang="ru-RU" sz="2400" dirty="0"/>
              <a:t>первым Георгием, ранен, госпиталь, знакомство с </a:t>
            </a:r>
            <a:r>
              <a:rPr lang="ru-RU" sz="2400" dirty="0" err="1"/>
              <a:t>Гаранжой</a:t>
            </a:r>
            <a:r>
              <a:rPr lang="ru-RU" sz="2400" dirty="0"/>
              <a:t>, пулемётчиком, который ругал царя, говорил, что с властями надо бороться.  В Григории всё перевернулось: в семье, в казачьей среде учили совсем другому, но убеждения Григория пошатнулись, появились сомнения.</a:t>
            </a:r>
          </a:p>
        </p:txBody>
      </p:sp>
      <p:pic>
        <p:nvPicPr>
          <p:cNvPr id="7" name="Рисунок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55696" y="1340768"/>
            <a:ext cx="5120640" cy="2880360"/>
          </a:xfrm>
          <a:prstGeom prst="rect">
            <a:avLst/>
          </a:prstGeom>
        </p:spPr>
      </p:pic>
    </p:spTree>
    <p:extLst>
      <p:ext uri="{BB962C8B-B14F-4D97-AF65-F5344CB8AC3E}">
        <p14:creationId xmlns:p14="http://schemas.microsoft.com/office/powerpoint/2010/main" val="1900568917"/>
      </p:ext>
    </p:extLst>
  </p:cSld>
  <p:clrMapOvr>
    <a:masterClrMapping/>
  </p:clrMapOvr>
  <p:transition advClick="0" advTm="7000">
    <p:check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500" dirty="0" smtClean="0"/>
              <a:t>Революция 1917 года. Как </a:t>
            </a:r>
            <a:r>
              <a:rPr lang="ru-RU" sz="3500" dirty="0"/>
              <a:t>её восприняли казаки, Григорий </a:t>
            </a:r>
            <a:r>
              <a:rPr lang="ru-RU" sz="3500" dirty="0" smtClean="0"/>
              <a:t>Мелехов?</a:t>
            </a:r>
            <a:endParaRPr lang="ru-RU" sz="3500"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39552" y="1556792"/>
            <a:ext cx="4766070" cy="3556221"/>
          </a:xfrm>
          <a:prstGeom prst="rect">
            <a:avLst/>
          </a:prstGeom>
        </p:spPr>
      </p:pic>
      <p:sp>
        <p:nvSpPr>
          <p:cNvPr id="5" name="TextBox 4"/>
          <p:cNvSpPr txBox="1"/>
          <p:nvPr/>
        </p:nvSpPr>
        <p:spPr>
          <a:xfrm>
            <a:off x="5436096" y="1596856"/>
            <a:ext cx="3456384" cy="2677656"/>
          </a:xfrm>
          <a:prstGeom prst="rect">
            <a:avLst/>
          </a:prstGeom>
          <a:noFill/>
        </p:spPr>
        <p:txBody>
          <a:bodyPr wrap="square" rtlCol="0">
            <a:spAutoFit/>
          </a:bodyPr>
          <a:lstStyle/>
          <a:p>
            <a:pPr algn="just"/>
            <a:r>
              <a:rPr lang="ru-RU" sz="2400" dirty="0"/>
              <a:t>Для казаков трудно принять революцию 1917 </a:t>
            </a:r>
            <a:r>
              <a:rPr lang="ru-RU" sz="2400" dirty="0" smtClean="0"/>
              <a:t>года, </a:t>
            </a:r>
            <a:r>
              <a:rPr lang="ru-RU" sz="2400" dirty="0"/>
              <a:t>потому что </a:t>
            </a:r>
            <a:r>
              <a:rPr lang="ru-RU" sz="2400" dirty="0" smtClean="0"/>
              <a:t>никто ней </a:t>
            </a:r>
            <a:r>
              <a:rPr lang="ru-RU" sz="2400" dirty="0"/>
              <a:t>толком ничего не </a:t>
            </a:r>
            <a:r>
              <a:rPr lang="ru-RU" sz="2400" dirty="0" smtClean="0"/>
              <a:t>знал. </a:t>
            </a:r>
            <a:r>
              <a:rPr lang="ru-RU" sz="2400" dirty="0"/>
              <a:t>Григорий на фронте что-то об революции узнал. </a:t>
            </a:r>
          </a:p>
        </p:txBody>
      </p:sp>
      <p:sp>
        <p:nvSpPr>
          <p:cNvPr id="6" name="Прямоугольник 5"/>
          <p:cNvSpPr/>
          <p:nvPr/>
        </p:nvSpPr>
        <p:spPr>
          <a:xfrm>
            <a:off x="545004" y="5229200"/>
            <a:ext cx="8275467" cy="1569660"/>
          </a:xfrm>
          <a:prstGeom prst="rect">
            <a:avLst/>
          </a:prstGeom>
        </p:spPr>
        <p:txBody>
          <a:bodyPr wrap="square">
            <a:spAutoFit/>
          </a:bodyPr>
          <a:lstStyle/>
          <a:p>
            <a:pPr algn="just"/>
            <a:r>
              <a:rPr lang="ru-RU" sz="2400" dirty="0" smtClean="0"/>
              <a:t>Он принимает её, хотя тоже сомневался в том, что революция даст </a:t>
            </a:r>
            <a:r>
              <a:rPr lang="ru-RU" sz="2400" dirty="0" smtClean="0"/>
              <a:t>казачеству то, что необходимо, </a:t>
            </a:r>
            <a:r>
              <a:rPr lang="ru-RU" sz="2400" dirty="0" smtClean="0"/>
              <a:t>воюет на стороне красных, то есть большевиков, хотя во многом не согласен с Извариным, </a:t>
            </a:r>
            <a:r>
              <a:rPr lang="ru-RU" sz="2400" dirty="0" err="1" smtClean="0"/>
              <a:t>Подтёлковым</a:t>
            </a:r>
            <a:r>
              <a:rPr lang="ru-RU" sz="2400" dirty="0" smtClean="0"/>
              <a:t>.</a:t>
            </a:r>
            <a:endParaRPr lang="ru-RU" sz="2400" dirty="0"/>
          </a:p>
        </p:txBody>
      </p:sp>
    </p:spTree>
    <p:extLst>
      <p:ext uri="{BB962C8B-B14F-4D97-AF65-F5344CB8AC3E}">
        <p14:creationId xmlns:p14="http://schemas.microsoft.com/office/powerpoint/2010/main" val="2481381983"/>
      </p:ext>
    </p:extLst>
  </p:cSld>
  <p:clrMapOvr>
    <a:masterClrMapping/>
  </p:clrMapOvr>
  <p:transition advClick="0" advTm="7000">
    <p:check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16632"/>
            <a:ext cx="8784976" cy="1417638"/>
          </a:xfrm>
        </p:spPr>
        <p:txBody>
          <a:bodyPr/>
          <a:lstStyle/>
          <a:p>
            <a:r>
              <a:rPr lang="ru-RU" sz="3500" dirty="0" smtClean="0"/>
              <a:t>Гражданская война. </a:t>
            </a:r>
            <a:r>
              <a:rPr lang="ru-RU" sz="3600" dirty="0" smtClean="0"/>
              <a:t>Сомнение Григория </a:t>
            </a:r>
            <a:r>
              <a:rPr lang="ru-RU" sz="3600" dirty="0"/>
              <a:t>в справедливости большевистской </a:t>
            </a:r>
            <a:r>
              <a:rPr lang="ru-RU" sz="3600" dirty="0" smtClean="0"/>
              <a:t>власти.</a:t>
            </a:r>
            <a:r>
              <a:rPr lang="ru-RU" sz="3600" dirty="0"/>
              <a:t/>
            </a:r>
            <a:br>
              <a:rPr lang="ru-RU" sz="3600" dirty="0"/>
            </a:br>
            <a:endParaRPr lang="ru-RU" sz="3500" dirty="0"/>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67544" y="3933056"/>
            <a:ext cx="2739777" cy="2736304"/>
          </a:xfrm>
          <a:prstGeom prst="rect">
            <a:avLst/>
          </a:prstGeom>
        </p:spPr>
      </p:pic>
      <p:pic>
        <p:nvPicPr>
          <p:cNvPr id="6" name="Рисунок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67544" y="1196752"/>
            <a:ext cx="2739777" cy="2664296"/>
          </a:xfrm>
          <a:prstGeom prst="rect">
            <a:avLst/>
          </a:prstGeom>
        </p:spPr>
      </p:pic>
      <p:sp>
        <p:nvSpPr>
          <p:cNvPr id="7" name="Прямоугольник 6"/>
          <p:cNvSpPr/>
          <p:nvPr/>
        </p:nvSpPr>
        <p:spPr>
          <a:xfrm>
            <a:off x="3491880" y="1334373"/>
            <a:ext cx="5400600" cy="5632311"/>
          </a:xfrm>
          <a:prstGeom prst="rect">
            <a:avLst/>
          </a:prstGeom>
        </p:spPr>
        <p:txBody>
          <a:bodyPr wrap="square">
            <a:spAutoFit/>
          </a:bodyPr>
          <a:lstStyle/>
          <a:p>
            <a:pPr algn="just"/>
            <a:r>
              <a:rPr lang="ru-RU" sz="2400" dirty="0"/>
              <a:t>У Григория Мелехова  четыре Георгия, он хорунжий,  не допускает </a:t>
            </a:r>
            <a:r>
              <a:rPr lang="ru-RU" sz="2400" dirty="0" smtClean="0"/>
              <a:t>мародёрства в своём воинском подразделении, которым </a:t>
            </a:r>
            <a:r>
              <a:rPr lang="ru-RU" sz="2400" dirty="0" smtClean="0"/>
              <a:t>командует, </a:t>
            </a:r>
            <a:r>
              <a:rPr lang="ru-RU" sz="2400" dirty="0"/>
              <a:t>распоряжается брать в захваченных белыми хуторах продукты для </a:t>
            </a:r>
            <a:r>
              <a:rPr lang="ru-RU" sz="2400" dirty="0" smtClean="0"/>
              <a:t>казаков, корм </a:t>
            </a:r>
            <a:r>
              <a:rPr lang="ru-RU" sz="2400" dirty="0"/>
              <a:t>для лошадей. Григорий думает неустанно о том, что его рукам не оружие держать, а работать надо на земле, жить в хуторе. А здесь ещё Аксинья не выходит из головы. Из-за повышения по службе и разности во взглядах он растерял друзей. Григорий Мелехов одинок. Не понимают его </a:t>
            </a:r>
            <a:r>
              <a:rPr lang="ru-RU" sz="2400" dirty="0" smtClean="0"/>
              <a:t>казаки.</a:t>
            </a:r>
            <a:endParaRPr lang="ru-RU" sz="2400" dirty="0"/>
          </a:p>
        </p:txBody>
      </p:sp>
    </p:spTree>
    <p:extLst>
      <p:ext uri="{BB962C8B-B14F-4D97-AF65-F5344CB8AC3E}">
        <p14:creationId xmlns:p14="http://schemas.microsoft.com/office/powerpoint/2010/main" val="1491251377"/>
      </p:ext>
    </p:extLst>
  </p:cSld>
  <p:clrMapOvr>
    <a:masterClrMapping/>
  </p:clrMapOvr>
  <p:transition advClick="0" advTm="7000">
    <p:check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500" dirty="0"/>
              <a:t>Отчаяние, ожесточение, возвращение в хутор.</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5536" y="4149080"/>
            <a:ext cx="3384376" cy="2386115"/>
          </a:xfrm>
          <a:prstGeom prst="rect">
            <a:avLst/>
          </a:prstGeom>
        </p:spPr>
      </p:pic>
      <p:sp>
        <p:nvSpPr>
          <p:cNvPr id="6" name="Прямоугольник 5"/>
          <p:cNvSpPr/>
          <p:nvPr/>
        </p:nvSpPr>
        <p:spPr>
          <a:xfrm>
            <a:off x="4038010" y="1484784"/>
            <a:ext cx="4998486" cy="5355312"/>
          </a:xfrm>
          <a:prstGeom prst="rect">
            <a:avLst/>
          </a:prstGeom>
        </p:spPr>
        <p:txBody>
          <a:bodyPr wrap="square">
            <a:spAutoFit/>
          </a:bodyPr>
          <a:lstStyle/>
          <a:p>
            <a:pPr algn="just"/>
            <a:r>
              <a:rPr lang="ru-RU" dirty="0"/>
              <a:t>Григорий опять на службе у белых,  командует полком, мстит за убитого красными брата Петра, никого не щадит. Он принимает решение: никого не брать в плен, уничтожать, особенно красных. Григория назначают командиром дивизии, он общается с генералами, высшими чинами белой армии. Одинаково идут успехи, поражения, но пришёл приказ о расформировании дивизии,  Григория переводят в сотники. Из хутора приходит страшное известие: умерла жена Наталья. Это, считает Григорий, расплата за его  жестокость. Григорий и его сотня доходят до Новороссийска, где на кораблях наши соотечественники отбывают за границу, потому что не приняли власть большевиков. Григорий остался, потому что подошли части армии Будённого, Мелехов переходит на сторону красных и воюет у Будённого.</a:t>
            </a:r>
          </a:p>
        </p:txBody>
      </p:sp>
      <p:pic>
        <p:nvPicPr>
          <p:cNvPr id="8" name="Объект 7"/>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95537" y="1556792"/>
            <a:ext cx="3354856" cy="2304256"/>
          </a:xfrm>
        </p:spPr>
      </p:pic>
    </p:spTree>
    <p:extLst>
      <p:ext uri="{BB962C8B-B14F-4D97-AF65-F5344CB8AC3E}">
        <p14:creationId xmlns:p14="http://schemas.microsoft.com/office/powerpoint/2010/main" val="2682745546"/>
      </p:ext>
    </p:extLst>
  </p:cSld>
  <p:clrMapOvr>
    <a:masterClrMapping/>
  </p:clrMapOvr>
  <p:transition advClick="0" advTm="7000">
    <p:check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782960"/>
          </a:xfrm>
        </p:spPr>
        <p:txBody>
          <a:bodyPr/>
          <a:lstStyle/>
          <a:p>
            <a:r>
              <a:rPr lang="ru-RU" sz="3600" dirty="0"/>
              <a:t>Демобилизация, возвращение в </a:t>
            </a:r>
            <a:r>
              <a:rPr lang="ru-RU" sz="3600" dirty="0" smtClean="0"/>
              <a:t>хутор.</a:t>
            </a:r>
            <a:endParaRPr lang="ru-RU" sz="3500" dirty="0"/>
          </a:p>
        </p:txBody>
      </p:sp>
      <p:sp>
        <p:nvSpPr>
          <p:cNvPr id="4" name="Прямоугольник 3"/>
          <p:cNvSpPr/>
          <p:nvPr/>
        </p:nvSpPr>
        <p:spPr>
          <a:xfrm>
            <a:off x="611560" y="4509120"/>
            <a:ext cx="8208912" cy="2308324"/>
          </a:xfrm>
          <a:prstGeom prst="rect">
            <a:avLst/>
          </a:prstGeom>
        </p:spPr>
        <p:txBody>
          <a:bodyPr wrap="square">
            <a:spAutoFit/>
          </a:bodyPr>
          <a:lstStyle/>
          <a:p>
            <a:pPr algn="just"/>
            <a:r>
              <a:rPr lang="ru-RU" sz="2400" dirty="0"/>
              <a:t>Григорий возвращается в хутор, но его зять Михаил Кошевой, председатель хуторского совета, не хочет его видеть </a:t>
            </a:r>
            <a:r>
              <a:rPr lang="ru-RU" sz="2400" dirty="0" smtClean="0"/>
              <a:t>в его </a:t>
            </a:r>
            <a:r>
              <a:rPr lang="ru-RU" sz="2400" dirty="0"/>
              <a:t>отчем доме: враг советской власти, что он должен ответить за всё то, что совершил, должен предстать перед </a:t>
            </a:r>
            <a:r>
              <a:rPr lang="ru-RU" sz="2400" dirty="0" smtClean="0"/>
              <a:t>судом. </a:t>
            </a:r>
            <a:r>
              <a:rPr lang="ru-RU" sz="2400" dirty="0"/>
              <a:t>Григория предупреждают об </a:t>
            </a:r>
            <a:r>
              <a:rPr lang="ru-RU" sz="2400" dirty="0" smtClean="0"/>
              <a:t>аресте, </a:t>
            </a:r>
            <a:r>
              <a:rPr lang="ru-RU" sz="2400" dirty="0"/>
              <a:t>он бежит ночью из хутора.</a:t>
            </a:r>
          </a:p>
        </p:txBody>
      </p:sp>
      <p:pic>
        <p:nvPicPr>
          <p:cNvPr id="5" name="Рисунок 4"/>
          <p:cNvPicPr/>
          <p:nvPr/>
        </p:nvPicPr>
        <p:blipFill rotWithShape="1">
          <a:blip r:embed="rId2" cstate="email">
            <a:extLst>
              <a:ext uri="{28A0092B-C50C-407E-A947-70E740481C1C}">
                <a14:useLocalDpi xmlns:a14="http://schemas.microsoft.com/office/drawing/2010/main"/>
              </a:ext>
            </a:extLst>
          </a:blip>
          <a:srcRect/>
          <a:stretch/>
        </p:blipFill>
        <p:spPr bwMode="auto">
          <a:xfrm>
            <a:off x="2339752" y="908720"/>
            <a:ext cx="4464496" cy="33843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23180088"/>
      </p:ext>
    </p:extLst>
  </p:cSld>
  <p:clrMapOvr>
    <a:masterClrMapping/>
  </p:clrMapOvr>
  <p:transition advClick="0" advTm="7000">
    <p:check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lstStyle/>
          <a:p>
            <a:r>
              <a:rPr lang="ru-RU" sz="3500" dirty="0"/>
              <a:t>В банде Фомина.</a:t>
            </a:r>
          </a:p>
        </p:txBody>
      </p:sp>
      <p:sp>
        <p:nvSpPr>
          <p:cNvPr id="4" name="Прямоугольник 3"/>
          <p:cNvSpPr/>
          <p:nvPr/>
        </p:nvSpPr>
        <p:spPr>
          <a:xfrm>
            <a:off x="395536" y="3789040"/>
            <a:ext cx="8352928" cy="2308324"/>
          </a:xfrm>
          <a:prstGeom prst="rect">
            <a:avLst/>
          </a:prstGeom>
        </p:spPr>
        <p:txBody>
          <a:bodyPr wrap="square">
            <a:spAutoFit/>
          </a:bodyPr>
          <a:lstStyle/>
          <a:p>
            <a:pPr algn="just"/>
            <a:r>
              <a:rPr lang="ru-RU" sz="2400" dirty="0"/>
              <a:t>Когда Григорий бежал из </a:t>
            </a:r>
            <a:r>
              <a:rPr lang="ru-RU" sz="2400" dirty="0" smtClean="0"/>
              <a:t>хутора, </a:t>
            </a:r>
            <a:r>
              <a:rPr lang="ru-RU" sz="2400" dirty="0"/>
              <a:t>он случайно попадает в банду Фомина, участники которой «боролись за свободу казаков, за справедливую жизнь», а на самом деле были обыкновенными бандитами: грабили мирное население, убивали тех, кто им не подчинялся. Когда это увидел Григорий, решил уйти из банды.</a:t>
            </a:r>
          </a:p>
        </p:txBody>
      </p:sp>
      <p:pic>
        <p:nvPicPr>
          <p:cNvPr id="5" name="Рисунок 4"/>
          <p:cNvPicPr/>
          <p:nvPr/>
        </p:nvPicPr>
        <p:blipFill rotWithShape="1">
          <a:blip r:embed="rId2" cstate="email">
            <a:extLst>
              <a:ext uri="{28A0092B-C50C-407E-A947-70E740481C1C}">
                <a14:useLocalDpi xmlns:a14="http://schemas.microsoft.com/office/drawing/2010/main"/>
              </a:ext>
            </a:extLst>
          </a:blip>
          <a:srcRect/>
          <a:stretch/>
        </p:blipFill>
        <p:spPr bwMode="auto">
          <a:xfrm>
            <a:off x="539552" y="980728"/>
            <a:ext cx="3600400" cy="2664296"/>
          </a:xfrm>
          <a:prstGeom prst="rect">
            <a:avLst/>
          </a:prstGeom>
          <a:ln>
            <a:noFill/>
          </a:ln>
          <a:extLst>
            <a:ext uri="{53640926-AAD7-44D8-BBD7-CCE9431645EC}">
              <a14:shadowObscured xmlns:a14="http://schemas.microsoft.com/office/drawing/2010/main"/>
            </a:ext>
          </a:extLst>
        </p:spPr>
      </p:pic>
      <p:pic>
        <p:nvPicPr>
          <p:cNvPr id="6" name="Рисунок 5"/>
          <p:cNvPicPr/>
          <p:nvPr/>
        </p:nvPicPr>
        <p:blipFill rotWithShape="1">
          <a:blip r:embed="rId3" cstate="email">
            <a:extLst>
              <a:ext uri="{28A0092B-C50C-407E-A947-70E740481C1C}">
                <a14:useLocalDpi xmlns:a14="http://schemas.microsoft.com/office/drawing/2010/main"/>
              </a:ext>
            </a:extLst>
          </a:blip>
          <a:srcRect/>
          <a:stretch/>
        </p:blipFill>
        <p:spPr bwMode="auto">
          <a:xfrm>
            <a:off x="4716016" y="980728"/>
            <a:ext cx="3606413" cy="266429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03609576"/>
      </p:ext>
    </p:extLst>
  </p:cSld>
  <p:clrMapOvr>
    <a:masterClrMapping/>
  </p:clrMapOvr>
  <p:transition advClick="0" advTm="7000">
    <p:checker/>
  </p:transition>
</p:sld>
</file>

<file path=ppt/theme/theme1.xml><?xml version="1.0" encoding="utf-8"?>
<a:theme xmlns:a="http://schemas.openxmlformats.org/drawingml/2006/main" name="Тема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147</TotalTime>
  <Words>825</Words>
  <Application>Microsoft Office PowerPoint</Application>
  <PresentationFormat>Экран (4:3)</PresentationFormat>
  <Paragraphs>32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Тема1</vt:lpstr>
      <vt:lpstr>Тема: Трагизм судьбы Григория Мелехова в романе М.А. Шолохова «Тихий Дон» </vt:lpstr>
      <vt:lpstr>Изображение казачества в романе</vt:lpstr>
      <vt:lpstr>Запретная любовь Григория Мелехова</vt:lpstr>
      <vt:lpstr>1914 год. Призыв на службу</vt:lpstr>
      <vt:lpstr>Революция 1917 года. Как её восприняли казаки, Григорий Мелехов?</vt:lpstr>
      <vt:lpstr>Гражданская война. Сомнение Григория в справедливости большевистской власти. </vt:lpstr>
      <vt:lpstr>Отчаяние, ожесточение, возвращение в хутор.</vt:lpstr>
      <vt:lpstr>Демобилизация, возвращение в хутор.</vt:lpstr>
      <vt:lpstr>В банде Фомина.</vt:lpstr>
      <vt:lpstr>В поисках обетованной земли. Финал поисков смысла жизни казака, представителя казачества, Григория Мелехова.</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Трагизм судьбы Григория Мелехова в романе М.А. Шолохова «Тихий Дон»</dc:title>
  <dc:creator>User</dc:creator>
  <cp:lastModifiedBy>User</cp:lastModifiedBy>
  <cp:revision>20</cp:revision>
  <dcterms:created xsi:type="dcterms:W3CDTF">2015-10-17T05:36:49Z</dcterms:created>
  <dcterms:modified xsi:type="dcterms:W3CDTF">2015-10-17T08:19:48Z</dcterms:modified>
</cp:coreProperties>
</file>