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91" r:id="rId7"/>
    <p:sldId id="292" r:id="rId8"/>
    <p:sldId id="261" r:id="rId9"/>
    <p:sldId id="262" r:id="rId10"/>
    <p:sldId id="263" r:id="rId11"/>
    <p:sldId id="264" r:id="rId12"/>
    <p:sldId id="266" r:id="rId13"/>
    <p:sldId id="265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5" autoAdjust="0"/>
    <p:restoredTop sz="94624" autoAdjust="0"/>
  </p:normalViewPr>
  <p:slideViewPr>
    <p:cSldViewPr>
      <p:cViewPr varScale="1">
        <p:scale>
          <a:sx n="70" d="100"/>
          <a:sy n="70" d="100"/>
        </p:scale>
        <p:origin x="-7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A14B-8FE9-4269-9129-F33C8863C15E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0407-9651-4F52-BA75-83FDBEF6D8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A14B-8FE9-4269-9129-F33C8863C15E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0407-9651-4F52-BA75-83FDBEF6D8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A14B-8FE9-4269-9129-F33C8863C15E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0407-9651-4F52-BA75-83FDBEF6D8A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A14B-8FE9-4269-9129-F33C8863C15E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0407-9651-4F52-BA75-83FDBEF6D8A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A14B-8FE9-4269-9129-F33C8863C15E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0407-9651-4F52-BA75-83FDBEF6D8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A14B-8FE9-4269-9129-F33C8863C15E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0407-9651-4F52-BA75-83FDBEF6D8A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A14B-8FE9-4269-9129-F33C8863C15E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0407-9651-4F52-BA75-83FDBEF6D8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A14B-8FE9-4269-9129-F33C8863C15E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0407-9651-4F52-BA75-83FDBEF6D8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A14B-8FE9-4269-9129-F33C8863C15E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0407-9651-4F52-BA75-83FDBEF6D8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A14B-8FE9-4269-9129-F33C8863C15E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0407-9651-4F52-BA75-83FDBEF6D8A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A14B-8FE9-4269-9129-F33C8863C15E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0407-9651-4F52-BA75-83FDBEF6D8A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A94A14B-8FE9-4269-9129-F33C8863C15E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28D0407-9651-4F52-BA75-83FDBEF6D8A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772400" cy="2088232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FF00"/>
                </a:solidFill>
              </a:rPr>
              <a:t>Урок развития речи в восьмом классе по рассказу </a:t>
            </a:r>
            <a:r>
              <a:rPr lang="ru-RU" b="1" i="1" dirty="0" err="1">
                <a:solidFill>
                  <a:srgbClr val="FFFF00"/>
                </a:solidFill>
              </a:rPr>
              <a:t>В.Астафьева</a:t>
            </a:r>
            <a:r>
              <a:rPr lang="ru-RU" i="1" dirty="0">
                <a:solidFill>
                  <a:srgbClr val="FFFF00"/>
                </a:solidFill>
              </a:rPr>
              <a:t/>
            </a:r>
            <a:br>
              <a:rPr lang="ru-RU" i="1" dirty="0">
                <a:solidFill>
                  <a:srgbClr val="FFFF00"/>
                </a:solidFill>
              </a:rPr>
            </a:br>
            <a:r>
              <a:rPr lang="ru-RU" b="1" dirty="0"/>
              <a:t> </a:t>
            </a:r>
            <a:endParaRPr lang="ru-RU" sz="49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969144"/>
          </a:xfrm>
        </p:spPr>
        <p:txBody>
          <a:bodyPr>
            <a:noAutofit/>
          </a:bodyPr>
          <a:lstStyle/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«Приветное слово»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043263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7992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Автор романов «Тают снега», «Прокляты и убиты», повестей «Стародуб», «Последний поклон», «Так хочется жить», «</a:t>
            </a:r>
            <a:r>
              <a:rPr lang="ru-RU" dirty="0" err="1" smtClean="0"/>
              <a:t>Васюткино</a:t>
            </a:r>
            <a:r>
              <a:rPr lang="ru-RU" dirty="0" smtClean="0"/>
              <a:t> озеро», «Царь-рыба» и др. В них Астафьев затрагивает самые острые проблемы, поворачивает их к читателю в необычном ракурсе, дает смелые ответы на вопросы современной жизни.</a:t>
            </a:r>
            <a:endParaRPr lang="ru-RU" dirty="0"/>
          </a:p>
        </p:txBody>
      </p:sp>
      <p:pic>
        <p:nvPicPr>
          <p:cNvPr id="5122" name="Picture 2" descr="C:\Users\i.esina\Pictures\конь с розовой гриво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65347"/>
            <a:ext cx="2219325" cy="340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i.esina\Pictures\посл покло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1" y="3274414"/>
            <a:ext cx="2498049" cy="330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i.esina\Pictures\прокляты и убит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7751">
            <a:off x="6198866" y="2165055"/>
            <a:ext cx="1933911" cy="3161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i.esina\Pictures\царь-рыба 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822" y="4352924"/>
            <a:ext cx="3810000" cy="25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765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992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Жизнь писателя была непростой, но он не впал в отчаянье, не озлобился, не потерял веры в добро и правду, бескорыстие и справедливость. Заглавие рассказа – </a:t>
            </a:r>
            <a:r>
              <a:rPr lang="ru-RU" sz="2000" b="1" dirty="0"/>
              <a:t>«Приветное слово»</a:t>
            </a:r>
            <a:r>
              <a:rPr lang="ru-RU" sz="2000" dirty="0"/>
              <a:t> - отражает взгляд на мир </a:t>
            </a:r>
            <a:r>
              <a:rPr lang="ru-RU" sz="2000" dirty="0" err="1"/>
              <a:t>В.Астафьева</a:t>
            </a:r>
            <a:r>
              <a:rPr lang="ru-RU" dirty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7538" y="2348880"/>
            <a:ext cx="83529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Холодно. Ветрено. Конец весны, а приходится на прогулку прятаться в лес. </a:t>
            </a:r>
          </a:p>
          <a:p>
            <a:pPr algn="just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Иду. Кашляю… Надо мной пустынно шумят берёзы, никак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разрождающиеся листом, серёжками лишь обвешанные и щепотками зелёных почек осенённые. Настроение мрачное. Думается в основном о конце света. </a:t>
            </a:r>
          </a:p>
          <a:p>
            <a:pPr algn="just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Но вот навстречу по вытоптанной тропинке чешет на трёхколёсном велосипеде девочка в красной куртке и в красной шапочке. За ней мама коляску катит с малышом. </a:t>
            </a:r>
          </a:p>
          <a:p>
            <a:pPr algn="just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Дляствуй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, дядя! – сияя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чёрнущими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глазами, кричит девочка и шурует дальше. </a:t>
            </a:r>
          </a:p>
        </p:txBody>
      </p:sp>
    </p:spTree>
    <p:extLst>
      <p:ext uri="{BB962C8B-B14F-4D97-AF65-F5344CB8AC3E}">
        <p14:creationId xmlns:p14="http://schemas.microsoft.com/office/powerpoint/2010/main" val="1053880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i.esina\Pictures\девоч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46504"/>
            <a:ext cx="4608512" cy="617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265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«Здравствуй, маленькая! Здравствуй, дитятко моё!» - хочется крикнуть и мне, да я не успеваю.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Мать в синем плащике, наглухо застёгнутом, поравнявшись со мной, устало улыбнулась: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Ей пока ещё все люди – братья!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Оглянулся – мчится девочка в распахнутой красной куртке по весеннему березняку, приветствует всех, всему радуется.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Много ль человеку надо? Вот и мне сделалось легче на душе.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i.esina\Pictures\Астафьев  картина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404313"/>
            <a:ext cx="4477020" cy="342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359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1" y="1420970"/>
            <a:ext cx="81046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Комплексный анализ рассказа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В.Астафьева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«Приветное слово»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3192312"/>
            <a:ext cx="50943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/>
              <a:t>Самый ничтожный предмет может быть </a:t>
            </a:r>
            <a:r>
              <a:rPr lang="ru-RU" b="1" i="1" dirty="0" smtClean="0"/>
              <a:t> </a:t>
            </a:r>
            <a:r>
              <a:rPr lang="ru-RU" b="1" i="1" dirty="0"/>
              <a:t>избран стихотворцем; критике нет </a:t>
            </a:r>
            <a:r>
              <a:rPr lang="ru-RU" b="1" i="1" dirty="0" smtClean="0"/>
              <a:t>нужды разбирать</a:t>
            </a:r>
            <a:r>
              <a:rPr lang="ru-RU" b="1" i="1" dirty="0"/>
              <a:t>, что стихотворец описывает, но </a:t>
            </a:r>
            <a:r>
              <a:rPr lang="ru-RU" b="1" i="1" dirty="0" smtClean="0"/>
              <a:t> </a:t>
            </a:r>
            <a:r>
              <a:rPr lang="ru-RU" b="1" i="1" dirty="0"/>
              <a:t>как описывает.</a:t>
            </a:r>
          </a:p>
          <a:p>
            <a:r>
              <a:rPr lang="ru-RU" b="1" i="1" dirty="0"/>
              <a:t>                                                                 </a:t>
            </a:r>
            <a:r>
              <a:rPr lang="ru-RU" b="1" i="1" dirty="0" smtClean="0"/>
              <a:t>                </a:t>
            </a:r>
            <a:r>
              <a:rPr lang="ru-RU" b="1" i="1" dirty="0" err="1"/>
              <a:t>А.Пушкин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59527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8603" y="1484784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Читаю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рассказ Виктора Астафьева «Приветное слово». Рассказ маленький, на половину печатного листа – миниатюра. Для меня это значит, что в каждой клеточке текста я встречу сгусток эмоций, уплотненную, спрессованную мысль. Они задают ритмический рисунок текста, помогающий читателю пережить взлеты и падения настроения автора, понять  движение его мысли.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Начинается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текст с двух односоставных безличных нераспространенных предложений: «Холодно. Ветрено». Отсутствие второстепенных членов, использование в качестве сказуемых слов категории состояния приобщает читателя к  унылой   атмосфере рассказа, пробуждает узнавание поры в конце весны, когда по прихоти природы зима «засиделась», не хочет отдавать свои права весне. Описание берез в лесу дополняет картину. Они «пустынно шумят»: эпитет «пустынно», т.е. «глухо, отдаленно», напоминает о безжизненности пейзажа. Это дорисовывают и три однородных   причастных оборота, стоящих после определяемого слова «березы» (никак не разрождающиеся листом, сережками лишь обвешанные и  щепотками зеленых почек осененные): прием инверсии  помогает выразить главное – природа мертва. </a:t>
            </a:r>
          </a:p>
        </p:txBody>
      </p:sp>
    </p:spTree>
    <p:extLst>
      <p:ext uri="{BB962C8B-B14F-4D97-AF65-F5344CB8AC3E}">
        <p14:creationId xmlns:p14="http://schemas.microsoft.com/office/powerpoint/2010/main" val="1714492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453" y="620688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Сопричастен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этому настроению природы и повествователь – человек немолодой и нездоровый. Прогулка явно не доставляет ему удовольствия. Скорее всего, он сосредоточен на своих физических ощущениях. Глагол движения «иду» (второй абзац также открывается односоставными нераспространенными предложениями: использован прием синтаксического параллелизма) «заторможен» глаголом «кашляю». Мрачное настроение порождает мысли о конце света. Это согласуется с началом текста, образует как бы кольцевую композицию.</a:t>
            </a:r>
          </a:p>
        </p:txBody>
      </p:sp>
      <p:pic>
        <p:nvPicPr>
          <p:cNvPr id="8194" name="Picture 2" descr="C:\Users\i.esina\Pictures\Астафьев  карти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352" y="2929012"/>
            <a:ext cx="5447295" cy="38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822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243802"/>
            <a:ext cx="8784976" cy="3366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второй части рассказа говорится об обычной, повседневной, ничем внешне не привлекательной ситуации: встрече рассказчика с девочкой, катающейся на велосипеде, и ее мамой на лесной тропинке. Но как меняется тональность повествования! Оно наполняется живым, энергичным движением, яркими красками и светом. Девочка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в красной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куртке и в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красной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шапочке,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сияет </a:t>
            </a:r>
            <a:r>
              <a:rPr lang="ru-RU" b="1" u="sng" dirty="0" err="1">
                <a:latin typeface="Times New Roman" pitchFamily="18" charset="0"/>
                <a:cs typeface="Times New Roman" pitchFamily="18" charset="0"/>
              </a:rPr>
              <a:t>чернущими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глазами, мать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в синем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плащике. Непогожий день сразу становится разноцветным, осененным  радостью. Это впечатление не портит  даже наглухо застегнутый плащ матери, ее усталая улыбка.</a:t>
            </a:r>
          </a:p>
        </p:txBody>
      </p:sp>
    </p:spTree>
    <p:extLst>
      <p:ext uri="{BB962C8B-B14F-4D97-AF65-F5344CB8AC3E}">
        <p14:creationId xmlns:p14="http://schemas.microsoft.com/office/powerpoint/2010/main" val="5532018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8027" y="1556792"/>
            <a:ext cx="7920880" cy="419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Ключевые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слова в этом отрывке – глаголы движения: чешет (разг.) – шурует (разг.) – мчится 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нейтр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.) Как разговорные, слова «чешет» и «шурует» употреблены в переносном значении. Глаголы образуют синонимический ряд, имеют разную стилистическую окраску. Это создает непринужденность речи, вносит в нее эмоциональность 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оценочность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Герой заражается детской энергией, невольно втянут в развлечение девочки. В некотором смысле слово «иду» в первой части является контекстуальным антонимом к глаголам во второй части: медленное, затрудненное движение противопоставлено быстрому, стремительному, без остановки, без отдыха… </a:t>
            </a:r>
          </a:p>
        </p:txBody>
      </p:sp>
    </p:spTree>
    <p:extLst>
      <p:ext uri="{BB962C8B-B14F-4D97-AF65-F5344CB8AC3E}">
        <p14:creationId xmlns:p14="http://schemas.microsoft.com/office/powerpoint/2010/main" val="34640707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132856"/>
            <a:ext cx="8352928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Текст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оживлен диалогом. Детская речь передается фонетически точно, это вызывает улыбку, чувствуется умиленное отношение писателя к ребенку. Девочка не выговаривает звук «р», но в словах автора, следующих за репликой, сделана аллитерация на «р» 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чернущими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кричит, шурует). Этот звуковой повтор встречается часто до конца текста (здравствуй, поравнявшись, братья, распахнутой, красной и т.д.). В этом мне видится сознательная авторская установка: смена настроения подчеркнута на фонетическом уровне. Можно заметить, что ассонансы на «о, э, у» в первой части сменяются ассонансами на «а, и, у» во второй части рассказа.</a:t>
            </a:r>
          </a:p>
        </p:txBody>
      </p:sp>
    </p:spTree>
    <p:extLst>
      <p:ext uri="{BB962C8B-B14F-4D97-AF65-F5344CB8AC3E}">
        <p14:creationId xmlns:p14="http://schemas.microsoft.com/office/powerpoint/2010/main" val="3804353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10415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/>
              <a:t>(1924-2001) 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298584"/>
          </a:xfrm>
        </p:spPr>
        <p:txBody>
          <a:bodyPr>
            <a:normAutofit/>
          </a:bodyPr>
          <a:lstStyle/>
          <a:p>
            <a:r>
              <a:rPr lang="ru-RU" sz="6000" i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Виктор Петрович Астафьев </a:t>
            </a:r>
            <a:endParaRPr lang="ru-RU" sz="6000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i.esina\Pictures\Астафьев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871" y="3429000"/>
            <a:ext cx="4338509" cy="3223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168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6473" y="1700808"/>
            <a:ext cx="8280920" cy="3366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диалог интересен тем, что в нем участвуют три лица, но только двое – девочка и её мать - произносят реплики вслух, герою миниатюры хочется крикнуть, но он не успевает. Есть в этом определенный художественный эффект, помогающий заглянуть в его душу, нарисовать его внутренний портрет («Здравствуй, маленькая! Здравствуй, дитятко моё!»). Это человек, открытый миру, приветливый, ласковый, готовый к отклику (ему хочется КРИКНУТЬ). Поэтому к нему обращается мать девочки: «Ей пока еще все люди – братья!».</a:t>
            </a:r>
          </a:p>
        </p:txBody>
      </p:sp>
    </p:spTree>
    <p:extLst>
      <p:ext uri="{BB962C8B-B14F-4D97-AF65-F5344CB8AC3E}">
        <p14:creationId xmlns:p14="http://schemas.microsoft.com/office/powerpoint/2010/main" val="10808897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00808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это ли связывает героев рассказа? Не это ли мечта самого автора, то, ради чего написан этот рассказ? Автор убежден, что детям присуще всему радоваться, распахивать свою душу миру и людям, приветствовать всех. Название рассказа – «Приветное слово» - оказывается неслучайным. Прилагательное «приветный», скорее всего, образовано от глагола «приветить», то есть отнестись к кому-то любезно, с вниманием, обогреть душевным теплом. Приветное слово облегчило душу, подарило ей радость, вселило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надежду.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8769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603" y="2204864"/>
            <a:ext cx="8352928" cy="2951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Читая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рассказ, ты не остаёшься в стороне. Сразу втягиваешься в ситуацию: о прошлом рассказывается так, будто это происходит сейчас - с этой целью автор использует глаголы настоящего времени (иду, думается, чешет….). Благодаря тонкой наблюдательности писателя,  активно работает образная память: «…березы, щепотками зелёных почек осененные». А главное – миниатюра написана таким образом, что невозможно не согласиться с мыслью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В.Астафьева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человеку действительно не много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надо.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5837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244334"/>
            <a:ext cx="748883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Вопросы и задания к анализу </a:t>
            </a: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прочитанного текста</a:t>
            </a:r>
          </a:p>
        </p:txBody>
      </p:sp>
    </p:spTree>
    <p:extLst>
      <p:ext uri="{BB962C8B-B14F-4D97-AF65-F5344CB8AC3E}">
        <p14:creationId xmlns:p14="http://schemas.microsoft.com/office/powerpoint/2010/main" val="2128676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828836"/>
            <a:ext cx="84969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Сколько </a:t>
            </a:r>
            <a:r>
              <a:rPr lang="ru-RU" sz="2800" dirty="0"/>
              <a:t>в тексте частей</a:t>
            </a:r>
            <a:r>
              <a:rPr lang="ru-RU" sz="2800" dirty="0" smtClean="0"/>
              <a:t>?</a:t>
            </a:r>
          </a:p>
          <a:p>
            <a:endParaRPr lang="ru-RU" sz="2800" dirty="0"/>
          </a:p>
          <a:p>
            <a:r>
              <a:rPr lang="ru-RU" sz="2800" dirty="0" smtClean="0"/>
              <a:t>- </a:t>
            </a:r>
            <a:r>
              <a:rPr lang="ru-RU" sz="2800" dirty="0"/>
              <a:t>Найдите в каждой части текста ключевые слова. </a:t>
            </a:r>
            <a:r>
              <a:rPr lang="ru-RU" sz="2800" dirty="0" smtClean="0"/>
              <a:t>              Одинаковы </a:t>
            </a:r>
            <a:r>
              <a:rPr lang="ru-RU" sz="2800" dirty="0"/>
              <a:t>ли они по эмоциональной окраске?</a:t>
            </a:r>
          </a:p>
        </p:txBody>
      </p:sp>
    </p:spTree>
    <p:extLst>
      <p:ext uri="{BB962C8B-B14F-4D97-AF65-F5344CB8AC3E}">
        <p14:creationId xmlns:p14="http://schemas.microsoft.com/office/powerpoint/2010/main" val="6671354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420888"/>
            <a:ext cx="81369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- Дайте характеристику предложений, с которых начинается первый и второй абзацы текста? С какой целью использует их автор?</a:t>
            </a:r>
          </a:p>
          <a:p>
            <a:pPr algn="just"/>
            <a:r>
              <a:rPr lang="ru-RU" sz="2800" dirty="0"/>
              <a:t>- Найдите описание берёз? В чём авторская изюминка этого описания?</a:t>
            </a:r>
          </a:p>
          <a:p>
            <a:pPr algn="just"/>
            <a:r>
              <a:rPr lang="ru-RU" sz="2800" dirty="0"/>
              <a:t>- Определите роль союза «но» в третьем абзаце. Какие приемы помогают увидеть смену настроения?</a:t>
            </a:r>
          </a:p>
        </p:txBody>
      </p:sp>
    </p:spTree>
    <p:extLst>
      <p:ext uri="{BB962C8B-B14F-4D97-AF65-F5344CB8AC3E}">
        <p14:creationId xmlns:p14="http://schemas.microsoft.com/office/powerpoint/2010/main" val="32621483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988840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- Какие </a:t>
            </a:r>
            <a:r>
              <a:rPr lang="ru-RU" sz="2800" dirty="0"/>
              <a:t>синонимы к глаголу «мчится» можно найти в тексте? Определите их стилистическую окраску. Зачем автор употребляет в тексте слова разной стилистической окраски</a:t>
            </a:r>
            <a:r>
              <a:rPr lang="ru-RU" sz="2800" dirty="0" smtClean="0"/>
              <a:t>?</a:t>
            </a:r>
          </a:p>
          <a:p>
            <a:pPr algn="just"/>
            <a:endParaRPr lang="ru-RU" sz="2800" dirty="0"/>
          </a:p>
          <a:p>
            <a:pPr algn="just"/>
            <a:r>
              <a:rPr lang="ru-RU" sz="2800" dirty="0"/>
              <a:t>- Использует ли автор антонимы?</a:t>
            </a:r>
          </a:p>
        </p:txBody>
      </p:sp>
    </p:spTree>
    <p:extLst>
      <p:ext uri="{BB962C8B-B14F-4D97-AF65-F5344CB8AC3E}">
        <p14:creationId xmlns:p14="http://schemas.microsoft.com/office/powerpoint/2010/main" val="41332548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0121" y="2060848"/>
            <a:ext cx="820891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- Какова роль диалога в тексте? Зачем речь девочки передается фонетически точно?</a:t>
            </a:r>
          </a:p>
          <a:p>
            <a:pPr algn="just"/>
            <a:r>
              <a:rPr lang="ru-RU" sz="2800" dirty="0"/>
              <a:t>- Найдите слова с уменьшительно- ласкательными суффиксами. Как они вливаются в контекст? В каком слове нарушены нормы словообразования?</a:t>
            </a:r>
          </a:p>
          <a:p>
            <a:pPr algn="just"/>
            <a:r>
              <a:rPr lang="ru-RU" sz="2800" dirty="0"/>
              <a:t>- Почему герой рассказа произносит реплику мысленно?</a:t>
            </a:r>
          </a:p>
        </p:txBody>
      </p:sp>
    </p:spTree>
    <p:extLst>
      <p:ext uri="{BB962C8B-B14F-4D97-AF65-F5344CB8AC3E}">
        <p14:creationId xmlns:p14="http://schemas.microsoft.com/office/powerpoint/2010/main" val="38532304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427015"/>
            <a:ext cx="83529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- Известно, что Астафьев придавал большое значение звучанию текста, обращал внимание на «слуховую реакцию» читателя, слушателя. Есть ли в рассказе приемы, заставляющие текст зазвучать?</a:t>
            </a:r>
          </a:p>
        </p:txBody>
      </p:sp>
    </p:spTree>
    <p:extLst>
      <p:ext uri="{BB962C8B-B14F-4D97-AF65-F5344CB8AC3E}">
        <p14:creationId xmlns:p14="http://schemas.microsoft.com/office/powerpoint/2010/main" val="32024834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204864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ru-RU" sz="2800" dirty="0" smtClean="0"/>
              <a:t>Что </a:t>
            </a:r>
            <a:r>
              <a:rPr lang="ru-RU" sz="2800" dirty="0"/>
              <a:t>связывает героев рассказа? (Реплика матери: «Ей пока еще все люди – братья» - христианская по своему происхождению – означает родство по духу, радушие, дружелюбие, сердечность, открытость. Это смысловой центр миниатюры</a:t>
            </a:r>
            <a:r>
              <a:rPr lang="ru-RU" sz="2800" dirty="0" smtClean="0"/>
              <a:t>)</a:t>
            </a:r>
          </a:p>
          <a:p>
            <a:pPr marL="457200" indent="-457200" algn="just">
              <a:buFontTx/>
              <a:buChar char="-"/>
            </a:pPr>
            <a:endParaRPr lang="ru-RU" sz="2800" dirty="0" smtClean="0"/>
          </a:p>
          <a:p>
            <a:pPr marL="457200" indent="-457200" algn="just">
              <a:buFontTx/>
              <a:buChar char="-"/>
            </a:pPr>
            <a:r>
              <a:rPr lang="ru-RU" sz="2800" dirty="0" smtClean="0"/>
              <a:t>Как </a:t>
            </a:r>
            <a:r>
              <a:rPr lang="ru-RU" sz="2800" dirty="0"/>
              <a:t>вы понимаете значение слова «приветный</a:t>
            </a:r>
            <a:r>
              <a:rPr lang="ru-RU" sz="2800" dirty="0" smtClean="0"/>
              <a:t>»?</a:t>
            </a:r>
          </a:p>
          <a:p>
            <a:pPr marL="457200" indent="-457200" algn="just">
              <a:buFontTx/>
              <a:buChar char="-"/>
            </a:pPr>
            <a:endParaRPr lang="ru-RU" sz="2800" dirty="0" smtClean="0"/>
          </a:p>
          <a:p>
            <a:pPr marL="457200" indent="-457200" algn="just">
              <a:buFontTx/>
              <a:buChar char="-"/>
            </a:pPr>
            <a:r>
              <a:rPr lang="ru-RU" sz="2800" dirty="0" smtClean="0"/>
              <a:t>Подберите </a:t>
            </a:r>
            <a:r>
              <a:rPr lang="ru-RU" sz="2800" dirty="0"/>
              <a:t>как можно больше синонимов к слову «приветный</a:t>
            </a:r>
            <a:r>
              <a:rPr lang="ru-RU" sz="2800" dirty="0" smtClean="0"/>
              <a:t>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481334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stafiev_mai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63" y="1484784"/>
            <a:ext cx="8524060" cy="39686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79958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74400"/>
            <a:ext cx="86409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Стоит </a:t>
            </a:r>
            <a:r>
              <a:rPr lang="ru-RU" sz="2400" dirty="0"/>
              <a:t>заметить, что слово «приветный» в Толковом словаре русского языка Ушакова дается с пометкой поэт., устар. Возникает своеобразный диалог между словами матери и этим словом. Его поэтическая окраска подтверждается примерами из стихотворений Пушкина и Лермонтова: «Мой внук услышит ваш приветный шум (о шуме сосен)» (Пушкин); «Приветный взгляд очей» (Лермонтов). Проблема, которую поднимает Астафьев, вне времени, она жизненно важная: это соблюдение норм нравственности, понимание доброты, гуманизма сегодня, когда все труднее и труднее сопротивляться современному миру, его морали, устоям, сохранять в себе детское чувство любви к миру и к людям. Есть близкий синоним этого слова – приветливый. Оно общеупотребительное, часто используется в речи (приветливая улыбка, приветливая хозяйка). Выбор слова «приветный» не случаен и с этой точки </a:t>
            </a:r>
            <a:r>
              <a:rPr lang="ru-RU" sz="2400" dirty="0" smtClean="0"/>
              <a:t>зрения.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646494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84784"/>
            <a:ext cx="84969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Добавьте в синонимический ряд слова </a:t>
            </a:r>
            <a:r>
              <a:rPr lang="ru-RU" sz="2400" dirty="0" err="1"/>
              <a:t>витлявый</a:t>
            </a:r>
            <a:r>
              <a:rPr lang="ru-RU" sz="2400" dirty="0"/>
              <a:t> (диалект.), </a:t>
            </a:r>
            <a:r>
              <a:rPr lang="ru-RU" sz="2400" dirty="0" err="1"/>
              <a:t>вожеватый</a:t>
            </a:r>
            <a:r>
              <a:rPr lang="ru-RU" sz="2400" dirty="0"/>
              <a:t> и уветливый (устар.). При наличии времени можно объяснить этимологию этих слов. Слово «</a:t>
            </a:r>
            <a:r>
              <a:rPr lang="ru-RU" sz="2400" dirty="0" err="1"/>
              <a:t>витлявый</a:t>
            </a:r>
            <a:r>
              <a:rPr lang="ru-RU" sz="2400" dirty="0"/>
              <a:t>» с пометкой «вологодское» в словаре Даля образовано от древнерусского «</a:t>
            </a:r>
            <a:r>
              <a:rPr lang="ru-RU" sz="2400" dirty="0" err="1"/>
              <a:t>вет</a:t>
            </a:r>
            <a:r>
              <a:rPr lang="ru-RU" sz="2400" dirty="0"/>
              <a:t>» - совет, слово – и имеет родственную связь со словом «вития». Одно из его значений – </a:t>
            </a:r>
            <a:r>
              <a:rPr lang="ru-RU" sz="2400" dirty="0" err="1"/>
              <a:t>беседливый</a:t>
            </a:r>
            <a:r>
              <a:rPr lang="ru-RU" sz="2400" dirty="0"/>
              <a:t>, убеждающий словом. «</a:t>
            </a:r>
            <a:r>
              <a:rPr lang="ru-RU" sz="2400" dirty="0" err="1"/>
              <a:t>Вожеватый</a:t>
            </a:r>
            <a:r>
              <a:rPr lang="ru-RU" sz="2400" dirty="0"/>
              <a:t>» (от водить) – тот, кто умеет водиться с людьми, обходительный, занимательный собеседник. «Уветливый» (от увещевать: усовещивать, наставлять, уговаривать к добру, поучать советами) – приветливый, ласково уговаривающий.</a:t>
            </a:r>
          </a:p>
        </p:txBody>
      </p:sp>
    </p:spTree>
    <p:extLst>
      <p:ext uri="{BB962C8B-B14F-4D97-AF65-F5344CB8AC3E}">
        <p14:creationId xmlns:p14="http://schemas.microsoft.com/office/powerpoint/2010/main" val="27979904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967335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- Какой тип речи использует автор? Назовите стилистическую принадлежность текста</a:t>
            </a:r>
            <a:r>
              <a:rPr lang="ru-RU" sz="2400" dirty="0" smtClean="0"/>
              <a:t>. Обоснуйте свой выбор.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189410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105835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Орфографический </a:t>
            </a:r>
            <a:r>
              <a:rPr lang="ru-RU" sz="2800" dirty="0"/>
              <a:t>и пунктуационный </a:t>
            </a:r>
            <a:r>
              <a:rPr lang="ru-RU" sz="2800" dirty="0" smtClean="0"/>
              <a:t>разбор текста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077093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72816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- Объяснить выбор –н- и –</a:t>
            </a:r>
            <a:r>
              <a:rPr lang="ru-RU" sz="2400" dirty="0" err="1"/>
              <a:t>нн</a:t>
            </a:r>
            <a:r>
              <a:rPr lang="ru-RU" sz="2400" dirty="0"/>
              <a:t>- в словах: ветрено, пустынно, обвешанные, осененные, вытоптанной, по весеннему (березняку).</a:t>
            </a:r>
          </a:p>
          <a:p>
            <a:pPr algn="just"/>
            <a:r>
              <a:rPr lang="ru-RU" sz="2400" dirty="0"/>
              <a:t>- Объяснить правописание безударных личных окончаний глаголов, -</a:t>
            </a:r>
            <a:r>
              <a:rPr lang="ru-RU" sz="2400" dirty="0" err="1"/>
              <a:t>тся</a:t>
            </a:r>
            <a:r>
              <a:rPr lang="ru-RU" sz="2400" dirty="0"/>
              <a:t>- в глаголах.</a:t>
            </a:r>
          </a:p>
          <a:p>
            <a:pPr algn="just"/>
            <a:r>
              <a:rPr lang="ru-RU" sz="2400" dirty="0"/>
              <a:t>- Найти слова с приставкой при-. Можно ли объяснить выбор приставки в них?</a:t>
            </a:r>
          </a:p>
          <a:p>
            <a:pPr algn="just"/>
            <a:r>
              <a:rPr lang="ru-RU" sz="2400" dirty="0"/>
              <a:t>- Объяснить раздельное написание «не»: не разрождающиеся, не успеваю.</a:t>
            </a:r>
          </a:p>
          <a:p>
            <a:pPr algn="just"/>
            <a:r>
              <a:rPr lang="ru-RU" sz="2400" dirty="0"/>
              <a:t>- Найти слово с чередующейся гласной в корне, выбор которой объясняется лексическим значением корня.</a:t>
            </a:r>
          </a:p>
        </p:txBody>
      </p:sp>
    </p:spTree>
    <p:extLst>
      <p:ext uri="{BB962C8B-B14F-4D97-AF65-F5344CB8AC3E}">
        <p14:creationId xmlns:p14="http://schemas.microsoft.com/office/powerpoint/2010/main" val="5816796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3805" y="1772816"/>
            <a:ext cx="81369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- Почему в предложении «Ей пока все люди – братья» стоит тире?</a:t>
            </a:r>
          </a:p>
          <a:p>
            <a:pPr algn="just"/>
            <a:r>
              <a:rPr lang="ru-RU" sz="2400" dirty="0"/>
              <a:t>- Объясните знаки препинания в диалоге.</a:t>
            </a:r>
          </a:p>
          <a:p>
            <a:pPr algn="just"/>
            <a:r>
              <a:rPr lang="ru-RU" sz="2400" dirty="0"/>
              <a:t>- Найти обращения. Объяснить постановку знаков препинания. Какова роль обращений?</a:t>
            </a:r>
          </a:p>
          <a:p>
            <a:pPr algn="just"/>
            <a:r>
              <a:rPr lang="ru-RU" sz="2400" dirty="0"/>
              <a:t>- Назовите предложения с обособленными определениями и обособленным обстоятельством. Назвать условия их обособления.</a:t>
            </a:r>
          </a:p>
          <a:p>
            <a:pPr algn="just"/>
            <a:r>
              <a:rPr lang="ru-RU" sz="2400" dirty="0"/>
              <a:t>- Найти предложения с однородными членами, составить их схемы.</a:t>
            </a:r>
          </a:p>
          <a:p>
            <a:pPr algn="just"/>
            <a:r>
              <a:rPr lang="ru-RU" sz="2400" dirty="0"/>
              <a:t>- Объяснить роль многоточия в предложении.</a:t>
            </a:r>
          </a:p>
        </p:txBody>
      </p:sp>
    </p:spTree>
    <p:extLst>
      <p:ext uri="{BB962C8B-B14F-4D97-AF65-F5344CB8AC3E}">
        <p14:creationId xmlns:p14="http://schemas.microsoft.com/office/powerpoint/2010/main" val="27009631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700808"/>
            <a:ext cx="864096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Задания к тексту</a:t>
            </a:r>
          </a:p>
          <a:p>
            <a:endParaRPr lang="ru-RU" dirty="0"/>
          </a:p>
          <a:p>
            <a:pPr algn="just"/>
            <a:r>
              <a:rPr lang="ru-RU" sz="2400" dirty="0" smtClean="0"/>
              <a:t> - </a:t>
            </a:r>
            <a:r>
              <a:rPr lang="ru-RU" sz="2400" dirty="0"/>
              <a:t>Перескажите текст письменно, ответьте на вопрос: «Как вы понимаете финал рассказа: «Много ль человеку надо? Вот и мне сделалось легче на душе»? (В сильном классе можно пересказывать от третьего лица).</a:t>
            </a:r>
          </a:p>
          <a:p>
            <a:pPr algn="just"/>
            <a:r>
              <a:rPr lang="ru-RU" sz="2400" dirty="0"/>
              <a:t>- Выразите свое отношение к проблеме, которую затрагивает автор. Свою точку зрения аргументируйте.</a:t>
            </a:r>
          </a:p>
        </p:txBody>
      </p:sp>
    </p:spTree>
    <p:extLst>
      <p:ext uri="{BB962C8B-B14F-4D97-AF65-F5344CB8AC3E}">
        <p14:creationId xmlns:p14="http://schemas.microsoft.com/office/powerpoint/2010/main" val="2200021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70" y="2708920"/>
            <a:ext cx="903649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Разработка урока сделана учителем русского языка и литературы </a:t>
            </a:r>
            <a:r>
              <a:rPr lang="ru-RU" sz="20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Есиной</a:t>
            </a: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И.Ю.</a:t>
            </a:r>
          </a:p>
          <a:p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5417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.esina\Pictures\Астафьев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75" y="862013"/>
            <a:ext cx="4133850" cy="51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6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340768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Виктор 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Петрович Астафьев (1924-2001) – прозаик, эссеист. </a:t>
            </a:r>
            <a:endParaRPr lang="ru-RU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just"/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Родился 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1 мая 1924 года в селе Овсянка Енисейской губернии. Рано остался без семьи, детство провел с бабушкой, а затем был направлен в детский дом. </a:t>
            </a:r>
            <a:endParaRPr lang="ru-RU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just"/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Воспоминания 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детства для писателя – самые яркие, незабываемые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143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i.esina\Pictures\Детсво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455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i.esina\Pictures\Детсв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771" y="2060848"/>
            <a:ext cx="408496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i.esina\Pictures\0023-006-Astafev-Vasjutkino-ozer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4775191" cy="495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310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980728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1942 году добровольцем ушел на фронт. До конца войны был рядовым солдатом. Награжден за отвагу и мужество.</a:t>
            </a:r>
          </a:p>
        </p:txBody>
      </p:sp>
      <p:pic>
        <p:nvPicPr>
          <p:cNvPr id="3074" name="Picture 2" descr="C:\Users\i.esina\Pictures\Астафьев вое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1777926"/>
            <a:ext cx="3531175" cy="467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895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51344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000" dirty="0" smtClean="0"/>
              <a:t>После </a:t>
            </a:r>
            <a:r>
              <a:rPr lang="ru-RU" sz="2000" dirty="0"/>
              <a:t>войны поселился в городе Чусовой Пермской области. Сменил несколько профессий: был слесарем, учителем, кладовщиком, работал на мясокомбинате. Серьезно интересовался литературой, был членом литературного кружка.</a:t>
            </a:r>
          </a:p>
          <a:p>
            <a:pPr algn="just"/>
            <a:r>
              <a:rPr lang="ru-RU" sz="2000" dirty="0" smtClean="0"/>
              <a:t>	Первый </a:t>
            </a:r>
            <a:r>
              <a:rPr lang="ru-RU" sz="2000" dirty="0"/>
              <a:t>рассказ «Гражданский человек» был напечатан в 1951 году. Четыре года работал в газете «Чусовской рабочий». В 1951 году вышла его первая книга – «До будущей весны</a:t>
            </a:r>
            <a:r>
              <a:rPr lang="ru-RU" sz="2000" dirty="0" smtClean="0"/>
              <a:t>».</a:t>
            </a:r>
            <a:endParaRPr lang="ru-RU" sz="2000" dirty="0"/>
          </a:p>
        </p:txBody>
      </p:sp>
      <p:pic>
        <p:nvPicPr>
          <p:cNvPr id="4098" name="Picture 2" descr="C:\Users\i.esina\Pictures\астафьев моло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89425"/>
            <a:ext cx="2088232" cy="285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i.esina\Pictures\астафьев молод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955663"/>
            <a:ext cx="2009362" cy="285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i.esina\Pictures\в редакции волог комс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042600"/>
            <a:ext cx="3818482" cy="280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0803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TC101859868[[fn=Термический]]</Template>
  <TotalTime>4249</TotalTime>
  <Words>1102</Words>
  <Application>Microsoft Office PowerPoint</Application>
  <PresentationFormat>Экран (4:3)</PresentationFormat>
  <Paragraphs>72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Волна</vt:lpstr>
      <vt:lpstr>Урок развития речи в восьмом классе по рассказу В.Астафьева  </vt:lpstr>
      <vt:lpstr>Виктор Петрович Астафьев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развития речи в восьмом классе по рассказу В.Астафьева  «Приветное слово»</dc:title>
  <dc:creator>Есина Ирина Юрьевна</dc:creator>
  <cp:lastModifiedBy>Есина Ирина Юрьевна</cp:lastModifiedBy>
  <cp:revision>29</cp:revision>
  <dcterms:created xsi:type="dcterms:W3CDTF">2013-01-19T17:07:20Z</dcterms:created>
  <dcterms:modified xsi:type="dcterms:W3CDTF">2013-01-22T15:57:14Z</dcterms:modified>
</cp:coreProperties>
</file>