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0" r:id="rId3"/>
    <p:sldId id="265" r:id="rId4"/>
    <p:sldId id="266" r:id="rId5"/>
    <p:sldId id="267" r:id="rId6"/>
    <p:sldId id="257" r:id="rId7"/>
    <p:sldId id="258" r:id="rId8"/>
    <p:sldId id="259" r:id="rId9"/>
    <p:sldId id="261" r:id="rId10"/>
    <p:sldId id="262" r:id="rId11"/>
    <p:sldId id="263" r:id="rId12"/>
    <p:sldId id="264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120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51204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itchFamily="18" charset="0"/>
              </a:endParaRPr>
            </a:p>
          </p:txBody>
        </p:sp>
      </p:grpSp>
      <p:grpSp>
        <p:nvGrpSpPr>
          <p:cNvPr id="51205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51206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07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120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209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5121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51211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AEA1AA4C-0503-4D74-9107-93239792C59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1212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4863E8-02BC-4CA9-ADD3-430AB764DF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1A47D-C204-41C1-ACC3-F668CC134D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B5755F-9DE6-42D0-9BB8-32FA1C7DE8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CA7627-E054-4CA3-99DA-0A065CD674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746F3E-45AB-4293-BC5B-6B87567198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E45085-8CC4-4FB4-A0E3-DEEF3B0509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50C62D-6F21-4298-AFE0-C5189AA28C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0951B-1EDE-4762-91C1-D27657AF88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CA242-4271-4A0A-ADCA-74D98A177C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49BE83-5CFB-43CA-B48D-FAF62DCE64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50179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50180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0181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50182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50183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0184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50185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18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018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endParaRPr lang="ru-RU"/>
          </a:p>
        </p:txBody>
      </p:sp>
      <p:sp>
        <p:nvSpPr>
          <p:cNvPr id="5018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5018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B9B6502A-F7A8-4530-8E85-9717D57E035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Промышленный переворот в Англии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7 класс.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Промышленный переворот</a:t>
            </a:r>
          </a:p>
        </p:txBody>
      </p:sp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827088" y="2492375"/>
            <a:ext cx="1657350" cy="901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Рост числа</a:t>
            </a:r>
          </a:p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безземельных</a:t>
            </a:r>
          </a:p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крестьян</a:t>
            </a:r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2771775" y="2924175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827088" y="24209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827088" y="3429000"/>
            <a:ext cx="1657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827088" y="2420938"/>
            <a:ext cx="1657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2484438" y="24209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3" name="WordArt 11"/>
          <p:cNvSpPr>
            <a:spLocks noChangeArrowheads="1" noChangeShapeType="1" noTextEdit="1"/>
          </p:cNvSpPr>
          <p:nvPr/>
        </p:nvSpPr>
        <p:spPr bwMode="auto">
          <a:xfrm>
            <a:off x="3708400" y="2492375"/>
            <a:ext cx="136842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Рост </a:t>
            </a:r>
          </a:p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городского </a:t>
            </a:r>
          </a:p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населения</a:t>
            </a:r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3492500" y="24209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>
            <a:off x="3492500" y="2420938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>
            <a:off x="3492500" y="3429000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>
            <a:off x="5292725" y="24209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>
            <a:off x="5435600" y="2924175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0" name="WordArt 18"/>
          <p:cNvSpPr>
            <a:spLocks noChangeArrowheads="1" noChangeShapeType="1" noTextEdit="1"/>
          </p:cNvSpPr>
          <p:nvPr/>
        </p:nvSpPr>
        <p:spPr bwMode="auto">
          <a:xfrm>
            <a:off x="6516688" y="2565400"/>
            <a:ext cx="1030287" cy="673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Рост </a:t>
            </a:r>
          </a:p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городов</a:t>
            </a:r>
          </a:p>
        </p:txBody>
      </p:sp>
      <p:sp>
        <p:nvSpPr>
          <p:cNvPr id="8211" name="Line 19"/>
          <p:cNvSpPr>
            <a:spLocks noChangeShapeType="1"/>
          </p:cNvSpPr>
          <p:nvPr/>
        </p:nvSpPr>
        <p:spPr bwMode="auto">
          <a:xfrm>
            <a:off x="6156325" y="2492375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>
            <a:off x="6156325" y="3429000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>
            <a:off x="6156325" y="2492375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>
            <a:off x="7740650" y="2492375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>
            <a:off x="7956550" y="2924175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6" name="WordArt 24"/>
          <p:cNvSpPr>
            <a:spLocks noChangeArrowheads="1" noChangeShapeType="1" noTextEdit="1"/>
          </p:cNvSpPr>
          <p:nvPr/>
        </p:nvSpPr>
        <p:spPr bwMode="auto">
          <a:xfrm>
            <a:off x="755650" y="3933825"/>
            <a:ext cx="2232025" cy="673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Рост потребления </a:t>
            </a:r>
          </a:p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фабричной продукции</a:t>
            </a:r>
          </a:p>
        </p:txBody>
      </p:sp>
      <p:sp>
        <p:nvSpPr>
          <p:cNvPr id="8217" name="Line 25"/>
          <p:cNvSpPr>
            <a:spLocks noChangeShapeType="1"/>
          </p:cNvSpPr>
          <p:nvPr/>
        </p:nvSpPr>
        <p:spPr bwMode="auto">
          <a:xfrm>
            <a:off x="684213" y="3789363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8" name="Line 26"/>
          <p:cNvSpPr>
            <a:spLocks noChangeShapeType="1"/>
          </p:cNvSpPr>
          <p:nvPr/>
        </p:nvSpPr>
        <p:spPr bwMode="auto">
          <a:xfrm>
            <a:off x="684213" y="3789363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9" name="Line 27"/>
          <p:cNvSpPr>
            <a:spLocks noChangeShapeType="1"/>
          </p:cNvSpPr>
          <p:nvPr/>
        </p:nvSpPr>
        <p:spPr bwMode="auto">
          <a:xfrm>
            <a:off x="684213" y="4797425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20" name="Line 28"/>
          <p:cNvSpPr>
            <a:spLocks noChangeShapeType="1"/>
          </p:cNvSpPr>
          <p:nvPr/>
        </p:nvSpPr>
        <p:spPr bwMode="auto">
          <a:xfrm>
            <a:off x="3132138" y="3789363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21" name="Line 29"/>
          <p:cNvSpPr>
            <a:spLocks noChangeShapeType="1"/>
          </p:cNvSpPr>
          <p:nvPr/>
        </p:nvSpPr>
        <p:spPr bwMode="auto">
          <a:xfrm>
            <a:off x="3203575" y="429260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22" name="WordArt 30"/>
          <p:cNvSpPr>
            <a:spLocks noChangeArrowheads="1" noChangeShapeType="1" noTextEdit="1"/>
          </p:cNvSpPr>
          <p:nvPr/>
        </p:nvSpPr>
        <p:spPr bwMode="auto">
          <a:xfrm>
            <a:off x="3708400" y="3860800"/>
            <a:ext cx="2160588" cy="830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Появление </a:t>
            </a:r>
          </a:p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системы машинного </a:t>
            </a:r>
          </a:p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производства</a:t>
            </a:r>
          </a:p>
        </p:txBody>
      </p:sp>
      <p:sp>
        <p:nvSpPr>
          <p:cNvPr id="8223" name="Line 31"/>
          <p:cNvSpPr>
            <a:spLocks noChangeShapeType="1"/>
          </p:cNvSpPr>
          <p:nvPr/>
        </p:nvSpPr>
        <p:spPr bwMode="auto">
          <a:xfrm>
            <a:off x="3635375" y="3789363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24" name="Line 32"/>
          <p:cNvSpPr>
            <a:spLocks noChangeShapeType="1"/>
          </p:cNvSpPr>
          <p:nvPr/>
        </p:nvSpPr>
        <p:spPr bwMode="auto">
          <a:xfrm>
            <a:off x="3635375" y="3789363"/>
            <a:ext cx="2305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25" name="Line 33"/>
          <p:cNvSpPr>
            <a:spLocks noChangeShapeType="1"/>
          </p:cNvSpPr>
          <p:nvPr/>
        </p:nvSpPr>
        <p:spPr bwMode="auto">
          <a:xfrm flipV="1">
            <a:off x="3635375" y="4868863"/>
            <a:ext cx="2305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26" name="Line 34"/>
          <p:cNvSpPr>
            <a:spLocks noChangeShapeType="1"/>
          </p:cNvSpPr>
          <p:nvPr/>
        </p:nvSpPr>
        <p:spPr bwMode="auto">
          <a:xfrm>
            <a:off x="5940425" y="3789363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27" name="Line 35"/>
          <p:cNvSpPr>
            <a:spLocks noChangeShapeType="1"/>
          </p:cNvSpPr>
          <p:nvPr/>
        </p:nvSpPr>
        <p:spPr bwMode="auto">
          <a:xfrm>
            <a:off x="6011863" y="429260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28" name="WordArt 36"/>
          <p:cNvSpPr>
            <a:spLocks noChangeArrowheads="1" noChangeShapeType="1" noTextEdit="1"/>
          </p:cNvSpPr>
          <p:nvPr/>
        </p:nvSpPr>
        <p:spPr bwMode="auto">
          <a:xfrm>
            <a:off x="6443663" y="4005263"/>
            <a:ext cx="1871662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рост английской </a:t>
            </a:r>
          </a:p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промышленности</a:t>
            </a:r>
          </a:p>
        </p:txBody>
      </p:sp>
      <p:sp>
        <p:nvSpPr>
          <p:cNvPr id="8229" name="Line 37"/>
          <p:cNvSpPr>
            <a:spLocks noChangeShapeType="1"/>
          </p:cNvSpPr>
          <p:nvPr/>
        </p:nvSpPr>
        <p:spPr bwMode="auto">
          <a:xfrm>
            <a:off x="6372225" y="3789363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30" name="Line 38"/>
          <p:cNvSpPr>
            <a:spLocks noChangeShapeType="1"/>
          </p:cNvSpPr>
          <p:nvPr/>
        </p:nvSpPr>
        <p:spPr bwMode="auto">
          <a:xfrm>
            <a:off x="6372225" y="4941888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31" name="Line 39"/>
          <p:cNvSpPr>
            <a:spLocks noChangeShapeType="1"/>
          </p:cNvSpPr>
          <p:nvPr/>
        </p:nvSpPr>
        <p:spPr bwMode="auto">
          <a:xfrm>
            <a:off x="6372225" y="3789363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32" name="Line 40"/>
          <p:cNvSpPr>
            <a:spLocks noChangeShapeType="1"/>
          </p:cNvSpPr>
          <p:nvPr/>
        </p:nvSpPr>
        <p:spPr bwMode="auto">
          <a:xfrm>
            <a:off x="8388350" y="3789363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33" name="Line 41"/>
          <p:cNvSpPr>
            <a:spLocks noChangeShapeType="1"/>
          </p:cNvSpPr>
          <p:nvPr/>
        </p:nvSpPr>
        <p:spPr bwMode="auto">
          <a:xfrm>
            <a:off x="8459788" y="4292600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34" name="WordArt 42"/>
          <p:cNvSpPr>
            <a:spLocks noChangeArrowheads="1" noChangeShapeType="1" noTextEdit="1"/>
          </p:cNvSpPr>
          <p:nvPr/>
        </p:nvSpPr>
        <p:spPr bwMode="auto">
          <a:xfrm>
            <a:off x="827088" y="5373688"/>
            <a:ext cx="2160587" cy="373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развитие торговли</a:t>
            </a:r>
          </a:p>
        </p:txBody>
      </p:sp>
      <p:sp>
        <p:nvSpPr>
          <p:cNvPr id="8235" name="Line 43"/>
          <p:cNvSpPr>
            <a:spLocks noChangeShapeType="1"/>
          </p:cNvSpPr>
          <p:nvPr/>
        </p:nvSpPr>
        <p:spPr bwMode="auto">
          <a:xfrm>
            <a:off x="755650" y="522922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36" name="Line 44"/>
          <p:cNvSpPr>
            <a:spLocks noChangeShapeType="1"/>
          </p:cNvSpPr>
          <p:nvPr/>
        </p:nvSpPr>
        <p:spPr bwMode="auto">
          <a:xfrm>
            <a:off x="755650" y="5949950"/>
            <a:ext cx="2303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37" name="Line 45"/>
          <p:cNvSpPr>
            <a:spLocks noChangeShapeType="1"/>
          </p:cNvSpPr>
          <p:nvPr/>
        </p:nvSpPr>
        <p:spPr bwMode="auto">
          <a:xfrm>
            <a:off x="755650" y="5229225"/>
            <a:ext cx="2303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38" name="Line 46"/>
          <p:cNvSpPr>
            <a:spLocks noChangeShapeType="1"/>
          </p:cNvSpPr>
          <p:nvPr/>
        </p:nvSpPr>
        <p:spPr bwMode="auto">
          <a:xfrm>
            <a:off x="3059113" y="522922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39" name="Line 47"/>
          <p:cNvSpPr>
            <a:spLocks noChangeShapeType="1"/>
          </p:cNvSpPr>
          <p:nvPr/>
        </p:nvSpPr>
        <p:spPr bwMode="auto">
          <a:xfrm>
            <a:off x="3132138" y="558958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40" name="WordArt 48"/>
          <p:cNvSpPr>
            <a:spLocks noChangeArrowheads="1" noChangeShapeType="1" noTextEdit="1"/>
          </p:cNvSpPr>
          <p:nvPr/>
        </p:nvSpPr>
        <p:spPr bwMode="auto">
          <a:xfrm>
            <a:off x="3851275" y="5300663"/>
            <a:ext cx="1512888" cy="828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Складывание </a:t>
            </a:r>
          </a:p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финансого </a:t>
            </a:r>
          </a:p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копитала</a:t>
            </a:r>
          </a:p>
        </p:txBody>
      </p:sp>
      <p:sp>
        <p:nvSpPr>
          <p:cNvPr id="8241" name="Line 49"/>
          <p:cNvSpPr>
            <a:spLocks noChangeShapeType="1"/>
          </p:cNvSpPr>
          <p:nvPr/>
        </p:nvSpPr>
        <p:spPr bwMode="auto">
          <a:xfrm>
            <a:off x="3708400" y="5229225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42" name="Line 50"/>
          <p:cNvSpPr>
            <a:spLocks noChangeShapeType="1"/>
          </p:cNvSpPr>
          <p:nvPr/>
        </p:nvSpPr>
        <p:spPr bwMode="auto">
          <a:xfrm>
            <a:off x="3708400" y="5229225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43" name="Line 51"/>
          <p:cNvSpPr>
            <a:spLocks noChangeShapeType="1"/>
          </p:cNvSpPr>
          <p:nvPr/>
        </p:nvSpPr>
        <p:spPr bwMode="auto">
          <a:xfrm>
            <a:off x="3708400" y="6237288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44" name="Line 52"/>
          <p:cNvSpPr>
            <a:spLocks noChangeShapeType="1"/>
          </p:cNvSpPr>
          <p:nvPr/>
        </p:nvSpPr>
        <p:spPr bwMode="auto">
          <a:xfrm>
            <a:off x="5508625" y="5229225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Промышленный переворот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b="1" i="1"/>
              <a:t>Процесс перехода от ручного труда к машинному, от мануфактуры к фабрике.</a:t>
            </a:r>
          </a:p>
          <a:p>
            <a:r>
              <a:rPr lang="ru-RU" sz="2400" b="1" i="1"/>
              <a:t>Мануфактура-предприятие с разделением труда, применением наемного труда, под одним руководством.</a:t>
            </a:r>
          </a:p>
          <a:p>
            <a:r>
              <a:rPr lang="ru-RU" sz="2400" b="1" i="1"/>
              <a:t>Фабрика- крупное механизированное промышленное предприятие.</a:t>
            </a:r>
          </a:p>
          <a:p>
            <a:r>
              <a:rPr lang="ru-RU" sz="2400" b="1" i="1"/>
              <a:t>Буржуазия-класс капиталистических собственников.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Промышленный переворот.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b="1" i="1"/>
              <a:t>Промышленная революция была подготовлена и изобретениями разного рода механизмов. Их применение обеспечивало большую экономию ресурсов, в особенности трудовых , и рост производительности труда.</a:t>
            </a:r>
          </a:p>
          <a:p>
            <a:r>
              <a:rPr lang="ru-RU" sz="2000" b="1" i="1"/>
              <a:t>Авторами многих изобретений особенно в первые десятилетия промышленного переворота, были рабочие, ремесленники и предприниматели,  в совершенстве владевшие своей профессией.</a:t>
            </a:r>
          </a:p>
          <a:p>
            <a:r>
              <a:rPr lang="ru-RU" sz="2000" b="1" i="1"/>
              <a:t>Промышленная революция началась в хлопчатобумажной промышленности.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Технические изобретения</a:t>
            </a:r>
            <a:br>
              <a:rPr lang="ru-RU" sz="3200"/>
            </a:br>
            <a:endParaRPr lang="ru-RU" sz="320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ru-RU" b="1"/>
              <a:t>1765г.-механическая прялка Джеймса Харгривса.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b="1"/>
              <a:t>1767- прядильная машина Хейса.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b="1"/>
              <a:t>1769г- паровая машина Джеймса Уатта.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b="1"/>
              <a:t>1779- Мюль-машина Сэмюела Кромптон(для выработки тонкой и прочной пряжи)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b="1"/>
              <a:t>1792г.- механический станок Эдмунда Картрайта.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ru-RU"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Обобщение по теме.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b="1" i="1"/>
              <a:t>В ходе аграрной и промышленной революций становилось больше предпринимателей и наемных рабочих. К концу 18 века  Англия стала первой промышленной страной мира, где наглядно проступали черты индустриального общества. В мире началась новая эпоха- индустриальная</a:t>
            </a:r>
            <a:r>
              <a:rPr lang="ru-RU"/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4" name="AutoShap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Аграрная революция в Англии :</a:t>
            </a:r>
            <a:br>
              <a:rPr lang="ru-RU" sz="3200"/>
            </a:br>
            <a:endParaRPr lang="ru-RU" sz="3200"/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200" b="1" i="1"/>
              <a:t>Сосредоточение земли в руках крупных собственников;</a:t>
            </a:r>
          </a:p>
          <a:p>
            <a:r>
              <a:rPr lang="ru-RU" sz="3200" b="1" i="1"/>
              <a:t>Использование в сельском хозяйстве труда наемных рабочих;</a:t>
            </a:r>
          </a:p>
          <a:p>
            <a:r>
              <a:rPr lang="ru-RU" sz="3200" b="1" i="1"/>
              <a:t>Исчезновение крестьянства;</a:t>
            </a:r>
          </a:p>
          <a:p>
            <a:r>
              <a:rPr lang="ru-RU" sz="3200" b="1" i="1"/>
              <a:t>Рост продуктивности сельского хозяйства.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Для возникновения капиталистического производства </a:t>
            </a:r>
            <a:br>
              <a:rPr lang="ru-RU" sz="3200"/>
            </a:br>
            <a:r>
              <a:rPr lang="ru-RU" sz="3200"/>
              <a:t>требуется: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b="1" i="1"/>
              <a:t>Лично свободные люди, лишенные орудий труда и готовые работать за заработную плату;</a:t>
            </a:r>
          </a:p>
          <a:p>
            <a:pPr>
              <a:lnSpc>
                <a:spcPct val="90000"/>
              </a:lnSpc>
            </a:pPr>
            <a:r>
              <a:rPr lang="ru-RU" b="1" i="1"/>
              <a:t>Накопление богатства- капитала, необходимого для организации крупных предприятий;</a:t>
            </a:r>
          </a:p>
          <a:p>
            <a:pPr>
              <a:lnSpc>
                <a:spcPct val="90000"/>
              </a:lnSpc>
            </a:pPr>
            <a:r>
              <a:rPr lang="ru-RU" b="1" i="1"/>
              <a:t>Рост финансового капитала, для дальнейшего развития производства и торговли.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0" name="AutoShape 6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762000"/>
            <a:ext cx="7924800" cy="1143000"/>
          </a:xfrm>
        </p:spPr>
        <p:txBody>
          <a:bodyPr/>
          <a:lstStyle/>
          <a:p>
            <a:r>
              <a:rPr lang="ru-RU" sz="3200"/>
              <a:t>Изменения в сельском хозяйстве Англии.</a:t>
            </a:r>
          </a:p>
        </p:txBody>
      </p:sp>
      <p:sp>
        <p:nvSpPr>
          <p:cNvPr id="52236" name="Rectangle 1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636838"/>
            <a:ext cx="7334250" cy="34496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endParaRPr lang="ru-RU"/>
          </a:p>
        </p:txBody>
      </p:sp>
      <p:sp>
        <p:nvSpPr>
          <p:cNvPr id="52242" name="Line 18"/>
          <p:cNvSpPr>
            <a:spLocks noChangeShapeType="1"/>
          </p:cNvSpPr>
          <p:nvPr/>
        </p:nvSpPr>
        <p:spPr bwMode="auto">
          <a:xfrm>
            <a:off x="3276600" y="306863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43" name="WordArt 19"/>
          <p:cNvSpPr>
            <a:spLocks noChangeArrowheads="1" noChangeShapeType="1" noTextEdit="1"/>
          </p:cNvSpPr>
          <p:nvPr/>
        </p:nvSpPr>
        <p:spPr bwMode="auto">
          <a:xfrm>
            <a:off x="1547813" y="2492375"/>
            <a:ext cx="1133475" cy="205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 XVI  в.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Англия -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главный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поставщик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сукна</a:t>
            </a:r>
          </a:p>
          <a:p>
            <a:pPr algn="ctr"/>
            <a:endParaRPr lang="ru-RU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endParaRPr lang="ru-RU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2249" name="WordArt 25"/>
          <p:cNvSpPr>
            <a:spLocks noChangeArrowheads="1" noChangeShapeType="1" noTextEdit="1"/>
          </p:cNvSpPr>
          <p:nvPr/>
        </p:nvSpPr>
        <p:spPr bwMode="auto">
          <a:xfrm>
            <a:off x="3995738" y="2781300"/>
            <a:ext cx="1533525" cy="771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Рост цен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на английскую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шерсть</a:t>
            </a:r>
          </a:p>
        </p:txBody>
      </p:sp>
      <p:sp>
        <p:nvSpPr>
          <p:cNvPr id="52250" name="Line 26"/>
          <p:cNvSpPr>
            <a:spLocks noChangeShapeType="1"/>
          </p:cNvSpPr>
          <p:nvPr/>
        </p:nvSpPr>
        <p:spPr bwMode="auto">
          <a:xfrm>
            <a:off x="5795963" y="306863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51" name="WordArt 27"/>
          <p:cNvSpPr>
            <a:spLocks noChangeArrowheads="1" noChangeShapeType="1" noTextEdit="1"/>
          </p:cNvSpPr>
          <p:nvPr/>
        </p:nvSpPr>
        <p:spPr bwMode="auto">
          <a:xfrm>
            <a:off x="6588125" y="2708275"/>
            <a:ext cx="1457325" cy="771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Рост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производства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сукна</a:t>
            </a:r>
          </a:p>
        </p:txBody>
      </p:sp>
      <p:sp>
        <p:nvSpPr>
          <p:cNvPr id="52252" name="Line 28"/>
          <p:cNvSpPr>
            <a:spLocks noChangeShapeType="1"/>
          </p:cNvSpPr>
          <p:nvPr/>
        </p:nvSpPr>
        <p:spPr bwMode="auto">
          <a:xfrm>
            <a:off x="8243888" y="3068638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54" name="WordArt 30"/>
          <p:cNvSpPr>
            <a:spLocks noChangeArrowheads="1" noChangeShapeType="1" noTextEdit="1"/>
          </p:cNvSpPr>
          <p:nvPr/>
        </p:nvSpPr>
        <p:spPr bwMode="auto">
          <a:xfrm>
            <a:off x="1331913" y="4437063"/>
            <a:ext cx="1333500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Рост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потребности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в овечьей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шерсти</a:t>
            </a:r>
          </a:p>
        </p:txBody>
      </p:sp>
      <p:sp>
        <p:nvSpPr>
          <p:cNvPr id="52255" name="Line 31"/>
          <p:cNvSpPr>
            <a:spLocks noChangeShapeType="1"/>
          </p:cNvSpPr>
          <p:nvPr/>
        </p:nvSpPr>
        <p:spPr bwMode="auto">
          <a:xfrm>
            <a:off x="2987675" y="4868863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56" name="WordArt 32"/>
          <p:cNvSpPr>
            <a:spLocks noChangeArrowheads="1" noChangeShapeType="1" noTextEdit="1"/>
          </p:cNvSpPr>
          <p:nvPr/>
        </p:nvSpPr>
        <p:spPr bwMode="auto">
          <a:xfrm>
            <a:off x="3924300" y="4437063"/>
            <a:ext cx="1619250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Рост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необходимости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в обширных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пастбищах</a:t>
            </a:r>
          </a:p>
        </p:txBody>
      </p:sp>
      <p:sp>
        <p:nvSpPr>
          <p:cNvPr id="52257" name="Line 33"/>
          <p:cNvSpPr>
            <a:spLocks noChangeShapeType="1"/>
          </p:cNvSpPr>
          <p:nvPr/>
        </p:nvSpPr>
        <p:spPr bwMode="auto">
          <a:xfrm>
            <a:off x="5724525" y="4868863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58" name="WordArt 34"/>
          <p:cNvSpPr>
            <a:spLocks noChangeArrowheads="1" noChangeShapeType="1" noTextEdit="1"/>
          </p:cNvSpPr>
          <p:nvPr/>
        </p:nvSpPr>
        <p:spPr bwMode="auto">
          <a:xfrm>
            <a:off x="6443663" y="4437063"/>
            <a:ext cx="1924050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Борьба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землевладельцев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 крестьянами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за землю</a:t>
            </a:r>
          </a:p>
        </p:txBody>
      </p:sp>
      <p:sp>
        <p:nvSpPr>
          <p:cNvPr id="52259" name="Line 35"/>
          <p:cNvSpPr>
            <a:spLocks noChangeShapeType="1"/>
          </p:cNvSpPr>
          <p:nvPr/>
        </p:nvSpPr>
        <p:spPr bwMode="auto">
          <a:xfrm>
            <a:off x="8459788" y="48688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60" name="Line 36"/>
          <p:cNvSpPr>
            <a:spLocks noChangeShapeType="1"/>
          </p:cNvSpPr>
          <p:nvPr/>
        </p:nvSpPr>
        <p:spPr bwMode="auto">
          <a:xfrm>
            <a:off x="1116013" y="2492375"/>
            <a:ext cx="0" cy="151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61" name="Line 37"/>
          <p:cNvSpPr>
            <a:spLocks noChangeShapeType="1"/>
          </p:cNvSpPr>
          <p:nvPr/>
        </p:nvSpPr>
        <p:spPr bwMode="auto">
          <a:xfrm>
            <a:off x="1116013" y="4005263"/>
            <a:ext cx="1871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62" name="Line 38"/>
          <p:cNvSpPr>
            <a:spLocks noChangeShapeType="1"/>
          </p:cNvSpPr>
          <p:nvPr/>
        </p:nvSpPr>
        <p:spPr bwMode="auto">
          <a:xfrm>
            <a:off x="1116013" y="2492375"/>
            <a:ext cx="1871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63" name="Line 39"/>
          <p:cNvSpPr>
            <a:spLocks noChangeShapeType="1"/>
          </p:cNvSpPr>
          <p:nvPr/>
        </p:nvSpPr>
        <p:spPr bwMode="auto">
          <a:xfrm>
            <a:off x="2987675" y="2492375"/>
            <a:ext cx="0" cy="151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64" name="Line 40"/>
          <p:cNvSpPr>
            <a:spLocks noChangeShapeType="1"/>
          </p:cNvSpPr>
          <p:nvPr/>
        </p:nvSpPr>
        <p:spPr bwMode="auto">
          <a:xfrm>
            <a:off x="3708400" y="2492375"/>
            <a:ext cx="0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65" name="Line 41"/>
          <p:cNvSpPr>
            <a:spLocks noChangeShapeType="1"/>
          </p:cNvSpPr>
          <p:nvPr/>
        </p:nvSpPr>
        <p:spPr bwMode="auto">
          <a:xfrm>
            <a:off x="3708400" y="2492375"/>
            <a:ext cx="1871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66" name="Line 42"/>
          <p:cNvSpPr>
            <a:spLocks noChangeShapeType="1"/>
          </p:cNvSpPr>
          <p:nvPr/>
        </p:nvSpPr>
        <p:spPr bwMode="auto">
          <a:xfrm>
            <a:off x="5580063" y="2492375"/>
            <a:ext cx="0" cy="1296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67" name="Line 43"/>
          <p:cNvSpPr>
            <a:spLocks noChangeShapeType="1"/>
          </p:cNvSpPr>
          <p:nvPr/>
        </p:nvSpPr>
        <p:spPr bwMode="auto">
          <a:xfrm>
            <a:off x="3708400" y="3933825"/>
            <a:ext cx="1871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69" name="Line 45"/>
          <p:cNvSpPr>
            <a:spLocks noChangeShapeType="1"/>
          </p:cNvSpPr>
          <p:nvPr/>
        </p:nvSpPr>
        <p:spPr bwMode="auto">
          <a:xfrm>
            <a:off x="5580063" y="3716338"/>
            <a:ext cx="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70" name="Line 46"/>
          <p:cNvSpPr>
            <a:spLocks noChangeShapeType="1"/>
          </p:cNvSpPr>
          <p:nvPr/>
        </p:nvSpPr>
        <p:spPr bwMode="auto">
          <a:xfrm>
            <a:off x="6443663" y="2420938"/>
            <a:ext cx="0" cy="1439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71" name="Line 47"/>
          <p:cNvSpPr>
            <a:spLocks noChangeShapeType="1"/>
          </p:cNvSpPr>
          <p:nvPr/>
        </p:nvSpPr>
        <p:spPr bwMode="auto">
          <a:xfrm>
            <a:off x="6443663" y="3860800"/>
            <a:ext cx="1657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73" name="Line 49"/>
          <p:cNvSpPr>
            <a:spLocks noChangeShapeType="1"/>
          </p:cNvSpPr>
          <p:nvPr/>
        </p:nvSpPr>
        <p:spPr bwMode="auto">
          <a:xfrm>
            <a:off x="6443663" y="2420938"/>
            <a:ext cx="1657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74" name="Line 50"/>
          <p:cNvSpPr>
            <a:spLocks noChangeShapeType="1"/>
          </p:cNvSpPr>
          <p:nvPr/>
        </p:nvSpPr>
        <p:spPr bwMode="auto">
          <a:xfrm>
            <a:off x="8101013" y="2420938"/>
            <a:ext cx="0" cy="1439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75" name="Line 51"/>
          <p:cNvSpPr>
            <a:spLocks noChangeShapeType="1"/>
          </p:cNvSpPr>
          <p:nvPr/>
        </p:nvSpPr>
        <p:spPr bwMode="auto">
          <a:xfrm>
            <a:off x="1116013" y="436562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76" name="Line 52"/>
          <p:cNvSpPr>
            <a:spLocks noChangeShapeType="1"/>
          </p:cNvSpPr>
          <p:nvPr/>
        </p:nvSpPr>
        <p:spPr bwMode="auto">
          <a:xfrm>
            <a:off x="1116013" y="4365625"/>
            <a:ext cx="1871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77" name="Line 53"/>
          <p:cNvSpPr>
            <a:spLocks noChangeShapeType="1"/>
          </p:cNvSpPr>
          <p:nvPr/>
        </p:nvSpPr>
        <p:spPr bwMode="auto">
          <a:xfrm>
            <a:off x="1116013" y="5589588"/>
            <a:ext cx="1871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78" name="Line 54"/>
          <p:cNvSpPr>
            <a:spLocks noChangeShapeType="1"/>
          </p:cNvSpPr>
          <p:nvPr/>
        </p:nvSpPr>
        <p:spPr bwMode="auto">
          <a:xfrm>
            <a:off x="2987675" y="436562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79" name="Line 55"/>
          <p:cNvSpPr>
            <a:spLocks noChangeShapeType="1"/>
          </p:cNvSpPr>
          <p:nvPr/>
        </p:nvSpPr>
        <p:spPr bwMode="auto">
          <a:xfrm>
            <a:off x="3779838" y="436562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80" name="Line 56"/>
          <p:cNvSpPr>
            <a:spLocks noChangeShapeType="1"/>
          </p:cNvSpPr>
          <p:nvPr/>
        </p:nvSpPr>
        <p:spPr bwMode="auto">
          <a:xfrm>
            <a:off x="3779838" y="4365625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81" name="Line 57"/>
          <p:cNvSpPr>
            <a:spLocks noChangeShapeType="1"/>
          </p:cNvSpPr>
          <p:nvPr/>
        </p:nvSpPr>
        <p:spPr bwMode="auto">
          <a:xfrm>
            <a:off x="3779838" y="5589588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82" name="Line 58"/>
          <p:cNvSpPr>
            <a:spLocks noChangeShapeType="1"/>
          </p:cNvSpPr>
          <p:nvPr/>
        </p:nvSpPr>
        <p:spPr bwMode="auto">
          <a:xfrm>
            <a:off x="5580063" y="436562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83" name="Line 59"/>
          <p:cNvSpPr>
            <a:spLocks noChangeShapeType="1"/>
          </p:cNvSpPr>
          <p:nvPr/>
        </p:nvSpPr>
        <p:spPr bwMode="auto">
          <a:xfrm>
            <a:off x="6300788" y="4292600"/>
            <a:ext cx="0" cy="1296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84" name="Line 60"/>
          <p:cNvSpPr>
            <a:spLocks noChangeShapeType="1"/>
          </p:cNvSpPr>
          <p:nvPr/>
        </p:nvSpPr>
        <p:spPr bwMode="auto">
          <a:xfrm>
            <a:off x="6300788" y="4292600"/>
            <a:ext cx="20875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85" name="Line 61"/>
          <p:cNvSpPr>
            <a:spLocks noChangeShapeType="1"/>
          </p:cNvSpPr>
          <p:nvPr/>
        </p:nvSpPr>
        <p:spPr bwMode="auto">
          <a:xfrm>
            <a:off x="6300788" y="5589588"/>
            <a:ext cx="20875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86" name="Line 62"/>
          <p:cNvSpPr>
            <a:spLocks noChangeShapeType="1"/>
          </p:cNvSpPr>
          <p:nvPr/>
        </p:nvSpPr>
        <p:spPr bwMode="auto">
          <a:xfrm>
            <a:off x="8388350" y="4292600"/>
            <a:ext cx="0" cy="1296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Изменения в сельском хозяйстве Англии</a:t>
            </a: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827088" y="23495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endParaRPr lang="ru-RU" sz="2800"/>
          </a:p>
        </p:txBody>
      </p:sp>
      <p:sp>
        <p:nvSpPr>
          <p:cNvPr id="64517" name="WordArt 5"/>
          <p:cNvSpPr>
            <a:spLocks noChangeArrowheads="1" noChangeShapeType="1" noTextEdit="1"/>
          </p:cNvSpPr>
          <p:nvPr/>
        </p:nvSpPr>
        <p:spPr bwMode="auto">
          <a:xfrm>
            <a:off x="971550" y="3213100"/>
            <a:ext cx="1781175" cy="771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Насильственный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сгон крестьян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 земли</a:t>
            </a:r>
          </a:p>
        </p:txBody>
      </p:sp>
      <p:sp>
        <p:nvSpPr>
          <p:cNvPr id="64518" name="Line 6"/>
          <p:cNvSpPr>
            <a:spLocks noChangeShapeType="1"/>
          </p:cNvSpPr>
          <p:nvPr/>
        </p:nvSpPr>
        <p:spPr bwMode="auto">
          <a:xfrm>
            <a:off x="2987675" y="3573463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19" name="WordArt 7"/>
          <p:cNvSpPr>
            <a:spLocks noChangeArrowheads="1" noChangeShapeType="1" noTextEdit="1"/>
          </p:cNvSpPr>
          <p:nvPr/>
        </p:nvSpPr>
        <p:spPr bwMode="auto">
          <a:xfrm>
            <a:off x="3563938" y="3141663"/>
            <a:ext cx="3067050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Сгон крестьян дворянами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 их наделов и превращение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этих земель в пастбища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для овец - огораживание</a:t>
            </a:r>
          </a:p>
        </p:txBody>
      </p:sp>
      <p:sp>
        <p:nvSpPr>
          <p:cNvPr id="64520" name="Line 8"/>
          <p:cNvSpPr>
            <a:spLocks noChangeShapeType="1"/>
          </p:cNvSpPr>
          <p:nvPr/>
        </p:nvSpPr>
        <p:spPr bwMode="auto">
          <a:xfrm>
            <a:off x="6659563" y="371633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1" name="WordArt 9"/>
          <p:cNvSpPr>
            <a:spLocks noChangeArrowheads="1" noChangeShapeType="1" noTextEdit="1"/>
          </p:cNvSpPr>
          <p:nvPr/>
        </p:nvSpPr>
        <p:spPr bwMode="auto">
          <a:xfrm>
            <a:off x="6948488" y="3357563"/>
            <a:ext cx="2066925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Появление свободных</a:t>
            </a:r>
          </a:p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людей</a:t>
            </a:r>
          </a:p>
        </p:txBody>
      </p:sp>
      <p:sp>
        <p:nvSpPr>
          <p:cNvPr id="64523" name="WordArt 11"/>
          <p:cNvSpPr>
            <a:spLocks noChangeArrowheads="1" noChangeShapeType="1" noTextEdit="1"/>
          </p:cNvSpPr>
          <p:nvPr/>
        </p:nvSpPr>
        <p:spPr bwMode="auto">
          <a:xfrm>
            <a:off x="1042988" y="4941888"/>
            <a:ext cx="2076450" cy="771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Наличие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свободных рабочих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рук</a:t>
            </a:r>
          </a:p>
        </p:txBody>
      </p:sp>
      <p:sp>
        <p:nvSpPr>
          <p:cNvPr id="64524" name="Line 12"/>
          <p:cNvSpPr>
            <a:spLocks noChangeShapeType="1"/>
          </p:cNvSpPr>
          <p:nvPr/>
        </p:nvSpPr>
        <p:spPr bwMode="auto">
          <a:xfrm>
            <a:off x="3492500" y="530066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5" name="WordArt 13"/>
          <p:cNvSpPr>
            <a:spLocks noChangeArrowheads="1" noChangeShapeType="1" noTextEdit="1"/>
          </p:cNvSpPr>
          <p:nvPr/>
        </p:nvSpPr>
        <p:spPr bwMode="auto">
          <a:xfrm>
            <a:off x="4427538" y="4868863"/>
            <a:ext cx="2076450" cy="771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Появление рынка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свободной рабочей</a:t>
            </a:r>
          </a:p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силы</a:t>
            </a:r>
          </a:p>
        </p:txBody>
      </p:sp>
      <p:sp>
        <p:nvSpPr>
          <p:cNvPr id="64527" name="Line 15"/>
          <p:cNvSpPr>
            <a:spLocks noChangeShapeType="1"/>
          </p:cNvSpPr>
          <p:nvPr/>
        </p:nvSpPr>
        <p:spPr bwMode="auto">
          <a:xfrm>
            <a:off x="827088" y="3141663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8" name="Line 16"/>
          <p:cNvSpPr>
            <a:spLocks noChangeShapeType="1"/>
          </p:cNvSpPr>
          <p:nvPr/>
        </p:nvSpPr>
        <p:spPr bwMode="auto">
          <a:xfrm>
            <a:off x="827088" y="3141663"/>
            <a:ext cx="21605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9" name="Line 17"/>
          <p:cNvSpPr>
            <a:spLocks noChangeShapeType="1"/>
          </p:cNvSpPr>
          <p:nvPr/>
        </p:nvSpPr>
        <p:spPr bwMode="auto">
          <a:xfrm flipV="1">
            <a:off x="827088" y="4221163"/>
            <a:ext cx="21605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30" name="Line 18"/>
          <p:cNvSpPr>
            <a:spLocks noChangeShapeType="1"/>
          </p:cNvSpPr>
          <p:nvPr/>
        </p:nvSpPr>
        <p:spPr bwMode="auto">
          <a:xfrm>
            <a:off x="2987675" y="3141663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31" name="Line 19"/>
          <p:cNvSpPr>
            <a:spLocks noChangeShapeType="1"/>
          </p:cNvSpPr>
          <p:nvPr/>
        </p:nvSpPr>
        <p:spPr bwMode="auto">
          <a:xfrm>
            <a:off x="3419475" y="3068638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32" name="Line 20"/>
          <p:cNvSpPr>
            <a:spLocks noChangeShapeType="1"/>
          </p:cNvSpPr>
          <p:nvPr/>
        </p:nvSpPr>
        <p:spPr bwMode="auto">
          <a:xfrm>
            <a:off x="3419475" y="4437063"/>
            <a:ext cx="3240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33" name="Line 21"/>
          <p:cNvSpPr>
            <a:spLocks noChangeShapeType="1"/>
          </p:cNvSpPr>
          <p:nvPr/>
        </p:nvSpPr>
        <p:spPr bwMode="auto">
          <a:xfrm>
            <a:off x="3419475" y="3068638"/>
            <a:ext cx="3240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34" name="Line 22"/>
          <p:cNvSpPr>
            <a:spLocks noChangeShapeType="1"/>
          </p:cNvSpPr>
          <p:nvPr/>
        </p:nvSpPr>
        <p:spPr bwMode="auto">
          <a:xfrm>
            <a:off x="6659563" y="3068638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36" name="Line 24"/>
          <p:cNvSpPr>
            <a:spLocks noChangeShapeType="1"/>
          </p:cNvSpPr>
          <p:nvPr/>
        </p:nvSpPr>
        <p:spPr bwMode="auto">
          <a:xfrm>
            <a:off x="6877050" y="3141663"/>
            <a:ext cx="215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37" name="Line 25"/>
          <p:cNvSpPr>
            <a:spLocks noChangeShapeType="1"/>
          </p:cNvSpPr>
          <p:nvPr/>
        </p:nvSpPr>
        <p:spPr bwMode="auto">
          <a:xfrm>
            <a:off x="9036050" y="3141663"/>
            <a:ext cx="0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38" name="Line 26"/>
          <p:cNvSpPr>
            <a:spLocks noChangeShapeType="1"/>
          </p:cNvSpPr>
          <p:nvPr/>
        </p:nvSpPr>
        <p:spPr bwMode="auto">
          <a:xfrm>
            <a:off x="6877050" y="3141663"/>
            <a:ext cx="0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39" name="Line 27"/>
          <p:cNvSpPr>
            <a:spLocks noChangeShapeType="1"/>
          </p:cNvSpPr>
          <p:nvPr/>
        </p:nvSpPr>
        <p:spPr bwMode="auto">
          <a:xfrm>
            <a:off x="6877050" y="4076700"/>
            <a:ext cx="2266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40" name="Line 28"/>
          <p:cNvSpPr>
            <a:spLocks noChangeShapeType="1"/>
          </p:cNvSpPr>
          <p:nvPr/>
        </p:nvSpPr>
        <p:spPr bwMode="auto">
          <a:xfrm>
            <a:off x="900113" y="4797425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41" name="Line 29"/>
          <p:cNvSpPr>
            <a:spLocks noChangeShapeType="1"/>
          </p:cNvSpPr>
          <p:nvPr/>
        </p:nvSpPr>
        <p:spPr bwMode="auto">
          <a:xfrm>
            <a:off x="900113" y="4797425"/>
            <a:ext cx="2303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42" name="Line 30"/>
          <p:cNvSpPr>
            <a:spLocks noChangeShapeType="1"/>
          </p:cNvSpPr>
          <p:nvPr/>
        </p:nvSpPr>
        <p:spPr bwMode="auto">
          <a:xfrm>
            <a:off x="900113" y="5805488"/>
            <a:ext cx="2303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43" name="Line 31"/>
          <p:cNvSpPr>
            <a:spLocks noChangeShapeType="1"/>
          </p:cNvSpPr>
          <p:nvPr/>
        </p:nvSpPr>
        <p:spPr bwMode="auto">
          <a:xfrm>
            <a:off x="3203575" y="4797425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44" name="Line 32"/>
          <p:cNvSpPr>
            <a:spLocks noChangeShapeType="1"/>
          </p:cNvSpPr>
          <p:nvPr/>
        </p:nvSpPr>
        <p:spPr bwMode="auto">
          <a:xfrm>
            <a:off x="4211638" y="4724400"/>
            <a:ext cx="0" cy="1225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45" name="Line 33"/>
          <p:cNvSpPr>
            <a:spLocks noChangeShapeType="1"/>
          </p:cNvSpPr>
          <p:nvPr/>
        </p:nvSpPr>
        <p:spPr bwMode="auto">
          <a:xfrm>
            <a:off x="4211638" y="4724400"/>
            <a:ext cx="2305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46" name="Line 34"/>
          <p:cNvSpPr>
            <a:spLocks noChangeShapeType="1"/>
          </p:cNvSpPr>
          <p:nvPr/>
        </p:nvSpPr>
        <p:spPr bwMode="auto">
          <a:xfrm>
            <a:off x="4211638" y="5949950"/>
            <a:ext cx="2305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47" name="Line 35"/>
          <p:cNvSpPr>
            <a:spLocks noChangeShapeType="1"/>
          </p:cNvSpPr>
          <p:nvPr/>
        </p:nvSpPr>
        <p:spPr bwMode="auto">
          <a:xfrm>
            <a:off x="6516688" y="4724400"/>
            <a:ext cx="0" cy="1225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Английские пословицы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4000" b="1" i="1"/>
              <a:t>«Овцы пожирают людей»</a:t>
            </a:r>
          </a:p>
          <a:p>
            <a:pPr>
              <a:lnSpc>
                <a:spcPct val="90000"/>
              </a:lnSpc>
            </a:pPr>
            <a:r>
              <a:rPr lang="ru-RU" sz="4000" b="1" i="1"/>
              <a:t>«Копыто овцы превращает песок в золото»</a:t>
            </a:r>
          </a:p>
          <a:p>
            <a:pPr>
              <a:lnSpc>
                <a:spcPct val="90000"/>
              </a:lnSpc>
            </a:pPr>
            <a:r>
              <a:rPr lang="ru-RU" sz="4000" b="1" i="1"/>
              <a:t>«Нет деревни, есть пастбище».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Томас Мор «Об огораживании»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b="1" i="1"/>
              <a:t>«Ваши овцы, обычно такие кроткие, довольные очень не многим, теперь стали такими прожорливыми и неукротимыми, что поедают людей. С тех пор как всего один обжора, ненасытная и жестокая язва Отечества, уничтожает поля, он выбрасывает вон крестьян, лишает их надела различными способами.»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/>
              <a:t>Победа в Англии крупной земельной собственности</a:t>
            </a:r>
            <a:r>
              <a:rPr lang="ru-RU" sz="3200"/>
              <a:t>. </a:t>
            </a:r>
          </a:p>
        </p:txBody>
      </p:sp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900113" y="2492375"/>
            <a:ext cx="1584325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Лендлорд</a:t>
            </a:r>
          </a:p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крупный</a:t>
            </a:r>
          </a:p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землевладелец</a:t>
            </a:r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2843213" y="2997200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1692275" y="3789363"/>
            <a:ext cx="0" cy="430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8" name="WordArt 8"/>
          <p:cNvSpPr>
            <a:spLocks noChangeArrowheads="1" noChangeShapeType="1" noTextEdit="1"/>
          </p:cNvSpPr>
          <p:nvPr/>
        </p:nvSpPr>
        <p:spPr bwMode="auto">
          <a:xfrm>
            <a:off x="3635375" y="2708275"/>
            <a:ext cx="1223963" cy="601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Арендатор -</a:t>
            </a:r>
          </a:p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фермер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5219700" y="299720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6156325" y="2708275"/>
            <a:ext cx="12954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Крестьянин-</a:t>
            </a:r>
          </a:p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батрак</a:t>
            </a: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4356100" y="36449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6877050" y="3429000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3" name="WordArt 13"/>
          <p:cNvSpPr>
            <a:spLocks noChangeArrowheads="1" noChangeShapeType="1" noTextEdit="1"/>
          </p:cNvSpPr>
          <p:nvPr/>
        </p:nvSpPr>
        <p:spPr bwMode="auto">
          <a:xfrm>
            <a:off x="684213" y="4365625"/>
            <a:ext cx="2159000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Сдает землю </a:t>
            </a:r>
          </a:p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в арендуи получает</a:t>
            </a:r>
          </a:p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арендную плату</a:t>
            </a:r>
          </a:p>
        </p:txBody>
      </p:sp>
      <p:sp>
        <p:nvSpPr>
          <p:cNvPr id="5134" name="WordArt 14"/>
          <p:cNvSpPr>
            <a:spLocks noChangeArrowheads="1" noChangeShapeType="1" noTextEdit="1"/>
          </p:cNvSpPr>
          <p:nvPr/>
        </p:nvSpPr>
        <p:spPr bwMode="auto">
          <a:xfrm>
            <a:off x="3348038" y="4221163"/>
            <a:ext cx="2232025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Предприниматель.</a:t>
            </a:r>
          </a:p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обрабатывает землю </a:t>
            </a:r>
          </a:p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лендлорда</a:t>
            </a:r>
          </a:p>
        </p:txBody>
      </p:sp>
      <p:sp>
        <p:nvSpPr>
          <p:cNvPr id="5135" name="WordArt 15"/>
          <p:cNvSpPr>
            <a:spLocks noChangeArrowheads="1" noChangeShapeType="1" noTextEdit="1"/>
          </p:cNvSpPr>
          <p:nvPr/>
        </p:nvSpPr>
        <p:spPr bwMode="auto">
          <a:xfrm>
            <a:off x="6084888" y="4292600"/>
            <a:ext cx="2089150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Нанимаеться </a:t>
            </a:r>
          </a:p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на работу к фермеру </a:t>
            </a:r>
          </a:p>
          <a:p>
            <a:pPr algn="ctr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за зар. плату</a:t>
            </a:r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>
            <a:off x="827088" y="2420938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>
            <a:off x="827088" y="2420938"/>
            <a:ext cx="17287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>
            <a:off x="827088" y="3573463"/>
            <a:ext cx="17287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auto">
          <a:xfrm>
            <a:off x="2555875" y="2420938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1" name="Line 21"/>
          <p:cNvSpPr>
            <a:spLocks noChangeShapeType="1"/>
          </p:cNvSpPr>
          <p:nvPr/>
        </p:nvSpPr>
        <p:spPr bwMode="auto">
          <a:xfrm>
            <a:off x="3419475" y="24209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2" name="Line 22"/>
          <p:cNvSpPr>
            <a:spLocks noChangeShapeType="1"/>
          </p:cNvSpPr>
          <p:nvPr/>
        </p:nvSpPr>
        <p:spPr bwMode="auto">
          <a:xfrm>
            <a:off x="3419475" y="2420938"/>
            <a:ext cx="1512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3" name="Line 23"/>
          <p:cNvSpPr>
            <a:spLocks noChangeShapeType="1"/>
          </p:cNvSpPr>
          <p:nvPr/>
        </p:nvSpPr>
        <p:spPr bwMode="auto">
          <a:xfrm>
            <a:off x="4932363" y="24209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4" name="Line 24"/>
          <p:cNvSpPr>
            <a:spLocks noChangeShapeType="1"/>
          </p:cNvSpPr>
          <p:nvPr/>
        </p:nvSpPr>
        <p:spPr bwMode="auto">
          <a:xfrm>
            <a:off x="3419475" y="3429000"/>
            <a:ext cx="1512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5" name="Line 25"/>
          <p:cNvSpPr>
            <a:spLocks noChangeShapeType="1"/>
          </p:cNvSpPr>
          <p:nvPr/>
        </p:nvSpPr>
        <p:spPr bwMode="auto">
          <a:xfrm>
            <a:off x="5867400" y="2420938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6" name="Line 26"/>
          <p:cNvSpPr>
            <a:spLocks noChangeShapeType="1"/>
          </p:cNvSpPr>
          <p:nvPr/>
        </p:nvSpPr>
        <p:spPr bwMode="auto">
          <a:xfrm>
            <a:off x="5867400" y="2420938"/>
            <a:ext cx="1657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7" name="Line 27"/>
          <p:cNvSpPr>
            <a:spLocks noChangeShapeType="1"/>
          </p:cNvSpPr>
          <p:nvPr/>
        </p:nvSpPr>
        <p:spPr bwMode="auto">
          <a:xfrm>
            <a:off x="5867400" y="3357563"/>
            <a:ext cx="1657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8" name="Line 28"/>
          <p:cNvSpPr>
            <a:spLocks noChangeShapeType="1"/>
          </p:cNvSpPr>
          <p:nvPr/>
        </p:nvSpPr>
        <p:spPr bwMode="auto">
          <a:xfrm>
            <a:off x="7524750" y="2420938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9" name="Line 29"/>
          <p:cNvSpPr>
            <a:spLocks noChangeShapeType="1"/>
          </p:cNvSpPr>
          <p:nvPr/>
        </p:nvSpPr>
        <p:spPr bwMode="auto">
          <a:xfrm>
            <a:off x="611188" y="4292600"/>
            <a:ext cx="0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>
            <a:off x="611188" y="4292600"/>
            <a:ext cx="2305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1" name="Line 31"/>
          <p:cNvSpPr>
            <a:spLocks noChangeShapeType="1"/>
          </p:cNvSpPr>
          <p:nvPr/>
        </p:nvSpPr>
        <p:spPr bwMode="auto">
          <a:xfrm>
            <a:off x="611188" y="5373688"/>
            <a:ext cx="2305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2" name="Line 32"/>
          <p:cNvSpPr>
            <a:spLocks noChangeShapeType="1"/>
          </p:cNvSpPr>
          <p:nvPr/>
        </p:nvSpPr>
        <p:spPr bwMode="auto">
          <a:xfrm>
            <a:off x="2916238" y="4292600"/>
            <a:ext cx="0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3" name="Line 33"/>
          <p:cNvSpPr>
            <a:spLocks noChangeShapeType="1"/>
          </p:cNvSpPr>
          <p:nvPr/>
        </p:nvSpPr>
        <p:spPr bwMode="auto">
          <a:xfrm>
            <a:off x="3203575" y="4149725"/>
            <a:ext cx="0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4" name="Line 34"/>
          <p:cNvSpPr>
            <a:spLocks noChangeShapeType="1"/>
          </p:cNvSpPr>
          <p:nvPr/>
        </p:nvSpPr>
        <p:spPr bwMode="auto">
          <a:xfrm>
            <a:off x="3203575" y="5300663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5" name="Line 35"/>
          <p:cNvSpPr>
            <a:spLocks noChangeShapeType="1"/>
          </p:cNvSpPr>
          <p:nvPr/>
        </p:nvSpPr>
        <p:spPr bwMode="auto">
          <a:xfrm>
            <a:off x="3203575" y="4149725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6" name="Line 36"/>
          <p:cNvSpPr>
            <a:spLocks noChangeShapeType="1"/>
          </p:cNvSpPr>
          <p:nvPr/>
        </p:nvSpPr>
        <p:spPr bwMode="auto">
          <a:xfrm>
            <a:off x="5651500" y="4149725"/>
            <a:ext cx="0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7" name="Line 37"/>
          <p:cNvSpPr>
            <a:spLocks noChangeShapeType="1"/>
          </p:cNvSpPr>
          <p:nvPr/>
        </p:nvSpPr>
        <p:spPr bwMode="auto">
          <a:xfrm>
            <a:off x="5940425" y="4221163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8" name="Line 38"/>
          <p:cNvSpPr>
            <a:spLocks noChangeShapeType="1"/>
          </p:cNvSpPr>
          <p:nvPr/>
        </p:nvSpPr>
        <p:spPr bwMode="auto">
          <a:xfrm>
            <a:off x="5940425" y="4221163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9" name="Line 39"/>
          <p:cNvSpPr>
            <a:spLocks noChangeShapeType="1"/>
          </p:cNvSpPr>
          <p:nvPr/>
        </p:nvSpPr>
        <p:spPr bwMode="auto">
          <a:xfrm>
            <a:off x="5940425" y="5373688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60" name="Line 40"/>
          <p:cNvSpPr>
            <a:spLocks noChangeShapeType="1"/>
          </p:cNvSpPr>
          <p:nvPr/>
        </p:nvSpPr>
        <p:spPr bwMode="auto">
          <a:xfrm>
            <a:off x="8172450" y="4221163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следствие: Рациональное использование земельных ресурсов.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ru-RU" sz="2400" b="1" i="1"/>
              <a:t>Выращивание корма для скота;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400" b="1" i="1"/>
              <a:t>Использование песчаных почв;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400" b="1" i="1"/>
              <a:t>Переход к эффективному севообороту;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400" b="1" i="1"/>
              <a:t>Рост продуктивности сельского хозяйства;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400" b="1" i="1"/>
              <a:t>Значительное улучшение снабжения продовольствием.</a:t>
            </a:r>
          </a:p>
          <a:p>
            <a:pPr marL="533400" indent="-533400">
              <a:buFont typeface="Wingdings" pitchFamily="2" charset="2"/>
              <a:buNone/>
            </a:pPr>
            <a:r>
              <a:rPr lang="ru-RU" sz="2400" b="1" i="1"/>
              <a:t>    </a:t>
            </a:r>
          </a:p>
          <a:p>
            <a:pPr marL="533400" indent="-533400">
              <a:buFont typeface="Wingdings" pitchFamily="2" charset="2"/>
              <a:buNone/>
            </a:pPr>
            <a:r>
              <a:rPr lang="ru-RU" sz="2400" b="1" i="1"/>
              <a:t>  Вывод: Аграрный переворот подготовил промышленный переворот в городе.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ru-RU" sz="2400" b="1" i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228</TotalTime>
  <Words>520</Words>
  <Application>Microsoft Office PowerPoint</Application>
  <PresentationFormat>Экран (4:3)</PresentationFormat>
  <Paragraphs>122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Wingdings</vt:lpstr>
      <vt:lpstr>Times New Roman</vt:lpstr>
      <vt:lpstr>Капсулы</vt:lpstr>
      <vt:lpstr>Промышленный переворот в Англии</vt:lpstr>
      <vt:lpstr>Аграрная революция в Англии : </vt:lpstr>
      <vt:lpstr>Для возникновения капиталистического производства  требуется:</vt:lpstr>
      <vt:lpstr>Изменения в сельском хозяйстве Англии.</vt:lpstr>
      <vt:lpstr>Изменения в сельском хозяйстве Англии</vt:lpstr>
      <vt:lpstr>Английские пословицы</vt:lpstr>
      <vt:lpstr>Томас Мор «Об огораживании»</vt:lpstr>
      <vt:lpstr>Победа в Англии крупной земельной собственности. </vt:lpstr>
      <vt:lpstr>следствие: Рациональное использование земельных ресурсов.</vt:lpstr>
      <vt:lpstr>Промышленный переворот</vt:lpstr>
      <vt:lpstr>Промышленный переворот</vt:lpstr>
      <vt:lpstr>Промышленный переворот.</vt:lpstr>
      <vt:lpstr>Технические изобретения </vt:lpstr>
      <vt:lpstr>Обобщение по теме.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Промышленный переворот в Англии</dc:title>
  <dc:creator>Admin</dc:creator>
  <cp:lastModifiedBy>Андрей Василенко</cp:lastModifiedBy>
  <cp:revision>10</cp:revision>
  <dcterms:created xsi:type="dcterms:W3CDTF">2011-12-01T09:26:58Z</dcterms:created>
  <dcterms:modified xsi:type="dcterms:W3CDTF">2015-10-04T16:51:57Z</dcterms:modified>
</cp:coreProperties>
</file>