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73" r:id="rId4"/>
    <p:sldId id="257" r:id="rId5"/>
    <p:sldId id="262" r:id="rId6"/>
    <p:sldId id="269" r:id="rId7"/>
    <p:sldId id="270" r:id="rId8"/>
    <p:sldId id="271" r:id="rId9"/>
    <p:sldId id="259" r:id="rId10"/>
    <p:sldId id="260" r:id="rId11"/>
    <p:sldId id="261" r:id="rId12"/>
    <p:sldId id="264" r:id="rId13"/>
    <p:sldId id="258" r:id="rId14"/>
    <p:sldId id="263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1%E5%E3%EE%E2%FB%E5_%E2%E8%E4%FB_%EB%B8%E3%EA%EE%E9_%E0%F2%EB%E5%F2%E8%EA%E8#cite_note-ReferenceA-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214422"/>
            <a:ext cx="6429388" cy="3011044"/>
          </a:xfrm>
        </p:spPr>
        <p:txBody>
          <a:bodyPr/>
          <a:lstStyle/>
          <a:p>
            <a:pPr algn="l"/>
            <a:r>
              <a:rPr lang="ru-RU" sz="4400" dirty="0" smtClean="0"/>
              <a:t>Презентация на тему: </a:t>
            </a:r>
            <a:br>
              <a:rPr lang="ru-RU" sz="4400" dirty="0" smtClean="0"/>
            </a:br>
            <a:r>
              <a:rPr lang="ru-RU" sz="4400" dirty="0" smtClean="0"/>
              <a:t>«Бег- вид легкой атлетики»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5929330"/>
            <a:ext cx="3643306" cy="1101248"/>
          </a:xfrm>
        </p:spPr>
        <p:txBody>
          <a:bodyPr/>
          <a:lstStyle/>
          <a:p>
            <a:r>
              <a:rPr lang="ru-RU" dirty="0" err="1" smtClean="0"/>
              <a:t>Дзарасова</a:t>
            </a:r>
            <a:r>
              <a:rPr lang="ru-RU" dirty="0" smtClean="0"/>
              <a:t> Алина  9 «А»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habarovskonline.com/khv_media/photologue/photos/cache/fac19648775701ff6dda1aa8bc5f4539_first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7286676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В качестве обуви спортсмены используют специальные беговые туфли — шиповки, обеспечивающие хорошее сцепление с покрытием. Соревнования по бегу проводятся практически в любую погоду. В жаркую погоду в беге на длинные дистанции могут также организовываться пункты питания.</a:t>
            </a:r>
          </a:p>
          <a:p>
            <a:endParaRPr lang="ru-RU" sz="2000" dirty="0"/>
          </a:p>
        </p:txBody>
      </p:sp>
      <p:pic>
        <p:nvPicPr>
          <p:cNvPr id="17410" name="Picture 2" descr="http://xn--62-6kc3btang.xn--p1ai/uploads/articles/image-m3id8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5810248" cy="4357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0" dirty="0" smtClean="0"/>
              <a:t>Правила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143900" cy="57150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На старте спортсмены занимают свои позиции согласно жребию или местам, занятым на предыдущих этапах соревнований. При команде </a:t>
            </a:r>
            <a:r>
              <a:rPr lang="ru-RU" i="1" dirty="0" smtClean="0"/>
              <a:t>«на старт»</a:t>
            </a:r>
            <a:r>
              <a:rPr lang="ru-RU" dirty="0" smtClean="0"/>
              <a:t> (</a:t>
            </a:r>
            <a:r>
              <a:rPr lang="ru-RU" i="1" dirty="0" smtClean="0"/>
              <a:t>«</a:t>
            </a:r>
            <a:r>
              <a:rPr lang="ru-RU" i="1" dirty="0" err="1" smtClean="0"/>
              <a:t>on</a:t>
            </a:r>
            <a:r>
              <a:rPr lang="ru-RU" i="1" dirty="0" smtClean="0"/>
              <a:t> </a:t>
            </a:r>
            <a:r>
              <a:rPr lang="ru-RU" i="1" dirty="0" err="1" smtClean="0"/>
              <a:t>your</a:t>
            </a:r>
            <a:r>
              <a:rPr lang="ru-RU" i="1" dirty="0" smtClean="0"/>
              <a:t> </a:t>
            </a:r>
            <a:r>
              <a:rPr lang="ru-RU" i="1" dirty="0" err="1" smtClean="0"/>
              <a:t>marks</a:t>
            </a:r>
            <a:r>
              <a:rPr lang="ru-RU" i="1" dirty="0" smtClean="0"/>
              <a:t>»</a:t>
            </a:r>
            <a:r>
              <a:rPr lang="ru-RU" dirty="0" smtClean="0"/>
              <a:t>) занимают места у стартовой линии или в колодках (спринт). При команде </a:t>
            </a:r>
            <a:r>
              <a:rPr lang="ru-RU" i="1" dirty="0" smtClean="0"/>
              <a:t>«внимание»</a:t>
            </a:r>
            <a:r>
              <a:rPr lang="ru-RU" dirty="0" smtClean="0"/>
              <a:t> (</a:t>
            </a:r>
            <a:r>
              <a:rPr lang="ru-RU" i="1" dirty="0" smtClean="0"/>
              <a:t>«</a:t>
            </a:r>
            <a:r>
              <a:rPr lang="ru-RU" i="1" dirty="0" err="1" smtClean="0"/>
              <a:t>set</a:t>
            </a:r>
            <a:r>
              <a:rPr lang="ru-RU" i="1" dirty="0" smtClean="0"/>
              <a:t>»</a:t>
            </a:r>
            <a:r>
              <a:rPr lang="ru-RU" dirty="0" smtClean="0"/>
              <a:t>) готовятся к старту и должны прекратить всякое движение (команда применяется только в спринте). Команду «марш» даёт стартер выстрелом стартового пистолета, с которым на больших соревнованиях соединён электронный таймер.</a:t>
            </a:r>
          </a:p>
          <a:p>
            <a:pPr>
              <a:buNone/>
            </a:pPr>
            <a:r>
              <a:rPr lang="ru-RU" dirty="0" smtClean="0"/>
              <a:t>         В ходе бега спортсмены не должны мешать друг другу, хотя при беге особенно на длинные и средние дистанции возможны контакты бегунов. На дистанциях от 100 м до 400 м спортсмены бегут каждый по своей дорожке. На дистанциях от 600 м — 800 м начинают на разных дорожках и через 200 м выходят на общую дорожку. 1000 м и более начинают старт общей группой у линии обозначающей старт.</a:t>
            </a:r>
          </a:p>
          <a:p>
            <a:pPr>
              <a:buNone/>
            </a:pPr>
            <a:r>
              <a:rPr lang="ru-RU" dirty="0" smtClean="0"/>
              <a:t>         Выигрывает тот спортсмен, который первым пересекает линию финиша. При этом в случае спорных ситуаций привлекается фотофиниш, и первым считается тот легкоатлет, часть туловища которого первой пересекла линию финиша.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awaley.com/gallery/data/media/18/sports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7096125" cy="47529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Регламент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072462" cy="57864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На крупных соревнованиях при большом количестве участников старты проводятся в несколько кругов отсеивающих проигравших (либо по занятому месту либо по худшему времени). Так на летних чемпионатах мира и Европы и Олимпийских играх принята следующая практика (количество кругов может меняться в зависимости от числа участников).</a:t>
            </a:r>
          </a:p>
          <a:p>
            <a:r>
              <a:rPr lang="ru-RU" dirty="0" smtClean="0"/>
              <a:t>100 м и 800 м проводятся в 1-4 круга (</a:t>
            </a:r>
            <a:r>
              <a:rPr lang="ru-RU" dirty="0" err="1" smtClean="0"/>
              <a:t>забег-четвертьфинал-полуфинал-финал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от 1500 м до 5000 м в 1-3 круга (забег-полуфинал-финал)</a:t>
            </a:r>
          </a:p>
          <a:p>
            <a:r>
              <a:rPr lang="ru-RU" dirty="0" smtClean="0"/>
              <a:t>10 000 м — в 1-2 круга (забег-финал)</a:t>
            </a:r>
          </a:p>
          <a:p>
            <a:r>
              <a:rPr lang="ru-RU" dirty="0" smtClean="0"/>
              <a:t>При этом в финальных забегах участвуют</a:t>
            </a:r>
          </a:p>
          <a:p>
            <a:r>
              <a:rPr lang="ru-RU" dirty="0" smtClean="0"/>
              <a:t>100 м до 800 м, эстафеты — 8 спортсменов/8 команд</a:t>
            </a:r>
          </a:p>
          <a:p>
            <a:r>
              <a:rPr lang="ru-RU" dirty="0" smtClean="0"/>
              <a:t>от 1500 м до 10 000 м — 12 спортсменов и более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xcsport.ru/netcat_files/120/75/sp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4695825" cy="31908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2532" name="Picture 4" descr="http://content.foto.mail.ru/list/rassvetov/_blogs/i-1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000372"/>
            <a:ext cx="5042680" cy="342902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857232"/>
          </a:xfrm>
        </p:spPr>
        <p:txBody>
          <a:bodyPr/>
          <a:lstStyle/>
          <a:p>
            <a:pPr algn="ctr"/>
            <a:r>
              <a:rPr lang="ru-RU" dirty="0" smtClean="0"/>
              <a:t>Чемпионы мира по Бегу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072462" cy="524131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err="1" smtClean="0"/>
              <a:t>Усэ́йн</a:t>
            </a:r>
            <a:r>
              <a:rPr lang="ru-RU" b="1" dirty="0" smtClean="0"/>
              <a:t> </a:t>
            </a:r>
            <a:r>
              <a:rPr lang="ru-RU" b="1" dirty="0" err="1" smtClean="0"/>
              <a:t>Сент-Лео</a:t>
            </a:r>
            <a:r>
              <a:rPr lang="ru-RU" b="1" dirty="0" smtClean="0"/>
              <a:t> </a:t>
            </a:r>
            <a:r>
              <a:rPr lang="ru-RU" b="1" dirty="0" smtClean="0"/>
              <a:t>Болт</a:t>
            </a:r>
            <a:r>
              <a:rPr lang="ru-RU" dirty="0" smtClean="0"/>
              <a:t> — ямайский легкоатлет, который специализируется в беге на короткие дистанции, шестикратный олимпийский чемпион и восьмикратный чемпион </a:t>
            </a:r>
            <a:r>
              <a:rPr lang="ru-RU" dirty="0" smtClean="0"/>
              <a:t>мира.</a:t>
            </a:r>
            <a:endParaRPr lang="ru-RU" dirty="0"/>
          </a:p>
        </p:txBody>
      </p:sp>
      <p:pic>
        <p:nvPicPr>
          <p:cNvPr id="3074" name="Picture 2" descr="Usain Bolt smiling Berlin 2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71810"/>
            <a:ext cx="2714626" cy="337820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7929586" cy="33124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Джастин</a:t>
            </a:r>
            <a:r>
              <a:rPr lang="ru-RU" b="1" dirty="0" smtClean="0"/>
              <a:t> </a:t>
            </a:r>
            <a:r>
              <a:rPr lang="ru-RU" b="1" dirty="0" err="1" smtClean="0"/>
              <a:t>Гэтлин</a:t>
            </a:r>
            <a:r>
              <a:rPr lang="ru-RU" dirty="0" smtClean="0"/>
              <a:t> </a:t>
            </a:r>
            <a:r>
              <a:rPr lang="ru-RU" dirty="0" smtClean="0"/>
              <a:t>—</a:t>
            </a:r>
            <a:r>
              <a:rPr lang="ru-RU" dirty="0" smtClean="0"/>
              <a:t> американский спринтер, олимпийский </a:t>
            </a:r>
            <a:r>
              <a:rPr lang="ru-RU" dirty="0" smtClean="0"/>
              <a:t>чемпион.</a:t>
            </a:r>
            <a:endParaRPr lang="ru-RU" dirty="0"/>
          </a:p>
        </p:txBody>
      </p:sp>
      <p:pic>
        <p:nvPicPr>
          <p:cNvPr id="2050" name="Picture 2" descr="http://ic.pics.livejournal.com/grossbobs/42097872/66966/6696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14325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://attach.forum.ge/post-38-1139125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714752"/>
            <a:ext cx="4393397" cy="292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072462" cy="12480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err="1" smtClean="0"/>
              <a:t>Неста</a:t>
            </a:r>
            <a:r>
              <a:rPr lang="ru-RU" b="1" dirty="0" smtClean="0"/>
              <a:t> </a:t>
            </a:r>
            <a:r>
              <a:rPr lang="ru-RU" b="1" dirty="0" smtClean="0"/>
              <a:t>Картер</a:t>
            </a:r>
            <a:r>
              <a:rPr lang="ru-RU" dirty="0" smtClean="0"/>
              <a:t> </a:t>
            </a:r>
            <a:r>
              <a:rPr lang="ru-RU" dirty="0" smtClean="0"/>
              <a:t>-  </a:t>
            </a:r>
            <a:r>
              <a:rPr lang="ru-RU" dirty="0" smtClean="0"/>
              <a:t>ямайский бегун на короткие дистанции. Двукратный олимпийский чемпион в эстафете 4×100 метров в составе сборной Ямайки.</a:t>
            </a:r>
            <a:endParaRPr lang="ru-RU" dirty="0"/>
          </a:p>
        </p:txBody>
      </p:sp>
      <p:pic>
        <p:nvPicPr>
          <p:cNvPr id="1026" name="Picture 2" descr="http://illvit.no/files/bonnier-ill/imagecache/std_3_2/20080816-165049-6_20mb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6934200" cy="46196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Бег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81439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Бег - естественный способ передвижения входящий во многие виды спорта. В лёгкой атлетике бег делится на гладкий, с препятствиями, эстафетный и по пересечённой местности. Бег выполняется широким шагом на передней части стопы, с полным выпрямлением ноги в момент отталкивания от земли и выносом бедра другой ноги вперёд-вверх, туловище слегка наклонено вперёд, руки согнуты в локтях, дыхание свободное.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isualrian.ru/storage/PreviewWM/3315/85/331585.jpg?12190543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6864750" cy="4572032"/>
          </a:xfrm>
          <a:prstGeom prst="roundRect">
            <a:avLst>
              <a:gd name="adj" fmla="val 16667"/>
            </a:avLst>
          </a:prstGeom>
          <a:ln>
            <a:solidFill>
              <a:srgbClr val="92D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Бег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7929618" cy="50720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Беговые виды лёгкой атлетики объединяют следующие стадионные дисциплины: спринт (100 м, 200 м и 400 м), бег на средние дистанции (от 800 до 3000 м</a:t>
            </a:r>
            <a:r>
              <a:rPr lang="ru-RU" baseline="30000" dirty="0" smtClean="0"/>
              <a:t>[1]</a:t>
            </a:r>
            <a:r>
              <a:rPr lang="ru-RU" dirty="0" smtClean="0"/>
              <a:t>, в том числе бег на 3000 м с препятствиями), бег на длинные дистанции(классические дистанции 5000 м и 10 000 м), барьерный бег (110 м, 400 м) и эстафета (4×100 м, 4×200 м, 4×400 м, 4×800 м, 4×1500 м). Все они проходят на дорожке стадиона.</a:t>
            </a:r>
            <a:r>
              <a:rPr lang="ru-RU" baseline="30000" dirty="0" smtClean="0">
                <a:hlinkClick r:id="rId2"/>
              </a:rPr>
              <a:t>[2]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Соревнования по бегу известны с 776 года до нашей эры.</a:t>
            </a:r>
            <a:r>
              <a:rPr lang="ru-RU" baseline="30000" dirty="0" smtClean="0">
                <a:hlinkClick r:id="rId2"/>
              </a:rPr>
              <a:t>[2]</a:t>
            </a:r>
            <a:r>
              <a:rPr lang="ru-RU" dirty="0" smtClean="0"/>
              <a:t> Соревнования по бегу — это один из самых старых видов спорта, по которым были утверждены официальные правила соревнований, были включены в программу с самых первых Олимпийских игр современности 1896 года. Для бегунов важнейшими качествами являются: способность поддерживать высокую скорость на дистанции, выносливость (для средних и длинных), скоростная выносливость (для длинного спринта), реакция и тактическое мышление.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molensk2.ru/images/img_268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7232"/>
            <a:ext cx="6096000" cy="4657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Техника бега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7429520" cy="557214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Техника бега зависит от многих факторов</a:t>
            </a:r>
            <a:r>
              <a:rPr lang="ru-RU" dirty="0" smtClean="0"/>
              <a:t>. Наиболее существенными являются:</a:t>
            </a:r>
            <a:br>
              <a:rPr lang="ru-RU" dirty="0" smtClean="0"/>
            </a:br>
            <a:r>
              <a:rPr lang="ru-RU" dirty="0" smtClean="0"/>
              <a:t>- индивидуальные особенности спортсмена;</a:t>
            </a:r>
            <a:br>
              <a:rPr lang="ru-RU" dirty="0" smtClean="0"/>
            </a:br>
            <a:r>
              <a:rPr lang="ru-RU" dirty="0" smtClean="0"/>
              <a:t>- уровень физической подготовленности спортсмена;</a:t>
            </a:r>
            <a:br>
              <a:rPr lang="ru-RU" dirty="0" smtClean="0"/>
            </a:br>
            <a:r>
              <a:rPr lang="ru-RU" dirty="0" smtClean="0"/>
              <a:t>- дистанция бега;</a:t>
            </a:r>
            <a:br>
              <a:rPr lang="ru-RU" dirty="0" smtClean="0"/>
            </a:br>
            <a:r>
              <a:rPr lang="ru-RU" dirty="0" smtClean="0"/>
              <a:t>- покрытие, на котором выполняется бег;</a:t>
            </a:r>
            <a:br>
              <a:rPr lang="ru-RU" dirty="0" smtClean="0"/>
            </a:br>
            <a:r>
              <a:rPr lang="ru-RU" dirty="0" smtClean="0"/>
              <a:t>- конфигурация местности;</a:t>
            </a:r>
            <a:br>
              <a:rPr lang="ru-RU" dirty="0" smtClean="0"/>
            </a:br>
            <a:r>
              <a:rPr lang="ru-RU" dirty="0" smtClean="0"/>
              <a:t>- климатические условия.</a:t>
            </a:r>
            <a:endParaRPr lang="ru-RU" dirty="0"/>
          </a:p>
        </p:txBody>
      </p:sp>
      <p:pic>
        <p:nvPicPr>
          <p:cNvPr id="24578" name="Picture 2" descr="http://www.schiverein-s-vaihingen.de/joomla/images/stories/laeuf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0320" y="4143381"/>
            <a:ext cx="3863844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31520"/>
            <a:ext cx="8501090" cy="1463040"/>
          </a:xfrm>
        </p:spPr>
        <p:txBody>
          <a:bodyPr>
            <a:normAutofit/>
          </a:bodyPr>
          <a:lstStyle/>
          <a:p>
            <a:r>
              <a:rPr lang="ru-RU" dirty="0" smtClean="0"/>
              <a:t>Индивидуальные особенности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7239000" cy="484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  К индивидуальным особенностям спортсмена-бегуна необходимо отнести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   1) длину ног; 2) подвижность в суставах, особенно в тазобедренном; 3) врожденное соотношение красных и белых мышечных волокон, которые влияют на такие физические качества, как быстрота и выносливость.</a:t>
            </a:r>
            <a:br>
              <a:rPr lang="ru-RU" dirty="0" smtClean="0"/>
            </a:br>
            <a:r>
              <a:rPr lang="ru-RU" dirty="0" smtClean="0"/>
              <a:t>С повышением уровня физической подготовленности будет меняться и техника бега, приобретая более рациональные и экономичные формы и содержание.</a:t>
            </a:r>
            <a:br>
              <a:rPr lang="ru-RU" dirty="0" smtClean="0"/>
            </a:br>
            <a:r>
              <a:rPr lang="ru-RU" dirty="0" smtClean="0"/>
              <a:t>От дистанции бега и двигательных задач будет зависеть в первую очередь скорость бега, которая будет влиять на технику бега.</a:t>
            </a:r>
            <a:endParaRPr lang="ru-RU" dirty="0"/>
          </a:p>
        </p:txBody>
      </p:sp>
      <p:pic>
        <p:nvPicPr>
          <p:cNvPr id="23554" name="Picture 2" descr="http://www.webbyen.dk/Images/clipart/RECREATN/CARTSPRT/CTRAK0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815854"/>
            <a:ext cx="2285984" cy="2042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uzdanews.by/wp-content/uploads/2010/11/1243845561_legkaya-atletik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6829425" cy="4257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http://www.grovit.cz/ZABAVNY_majka57/GIF/sport/atletika/atletik0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786322"/>
            <a:ext cx="2143108" cy="2309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0" dirty="0" smtClean="0"/>
              <a:t>Условия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7572428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100" dirty="0" smtClean="0"/>
              <a:t>Соревнования по бегу проводятся на специальных легкоатлетических стадионах с оборудованными дорожками. На летних стадионах обычно 8-9 дорожек, на зимних — 4-6 дорожек. Ширина дорожки — 1.22 м, линии, разделяющей дорожки — 5 см. На дорожки наносится специальная разметка, указывающая старт и финиш всех дистанций, и коридоры для передачи эстафетной палочки. Сами соревнования почти не требуют сколько-нибудь особенных условий. Определённое значение имеет покрытие, из которого изготовлена беговая дорожка. Исторически сначала дорожки были земляными, гаревыми, асфальтовыми. В настоящее время дорожки на стадионах изготовлены из синтетических материалов — таких, как тартан, </a:t>
            </a:r>
            <a:r>
              <a:rPr lang="ru-RU" sz="3100" dirty="0" err="1" smtClean="0"/>
              <a:t>рекортан</a:t>
            </a:r>
            <a:r>
              <a:rPr lang="ru-RU" sz="3100" dirty="0" smtClean="0"/>
              <a:t>, </a:t>
            </a:r>
            <a:r>
              <a:rPr lang="ru-RU" sz="3100" dirty="0" err="1" smtClean="0"/>
              <a:t>регупол</a:t>
            </a:r>
            <a:r>
              <a:rPr lang="ru-RU" sz="3100" dirty="0" smtClean="0"/>
              <a:t> и других. Для крупных международных стартов технический комитет IAAF сертифицирует качество покрытия по нескольким классам.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146</TotalTime>
  <Words>212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Презентация на тему:  «Бег- вид легкой атлетики»</vt:lpstr>
      <vt:lpstr>Бег </vt:lpstr>
      <vt:lpstr>Слайд 3</vt:lpstr>
      <vt:lpstr>Бег</vt:lpstr>
      <vt:lpstr>Слайд 5</vt:lpstr>
      <vt:lpstr>Техника бега</vt:lpstr>
      <vt:lpstr>Индивидуальные особенности </vt:lpstr>
      <vt:lpstr>Слайд 8</vt:lpstr>
      <vt:lpstr>Условия </vt:lpstr>
      <vt:lpstr>Слайд 10</vt:lpstr>
      <vt:lpstr>Слайд 11</vt:lpstr>
      <vt:lpstr>Правила </vt:lpstr>
      <vt:lpstr>Слайд 13</vt:lpstr>
      <vt:lpstr>Регламент </vt:lpstr>
      <vt:lpstr>Слайд 15</vt:lpstr>
      <vt:lpstr>Чемпионы мира по Бегу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«Бег- вид легкой атлетики»</dc:title>
  <dc:creator>Игорь</dc:creator>
  <cp:lastModifiedBy>Игорь</cp:lastModifiedBy>
  <cp:revision>13</cp:revision>
  <dcterms:created xsi:type="dcterms:W3CDTF">2014-05-04T17:05:05Z</dcterms:created>
  <dcterms:modified xsi:type="dcterms:W3CDTF">2014-05-06T18:44:28Z</dcterms:modified>
</cp:coreProperties>
</file>