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206BCF-A8AB-441F-BC8B-3A420C9340E8}" type="doc">
      <dgm:prSet loTypeId="urn:microsoft.com/office/officeart/2005/8/layout/process1" loCatId="process" qsTypeId="urn:microsoft.com/office/officeart/2005/8/quickstyle/simple1" qsCatId="simple" csTypeId="urn:microsoft.com/office/officeart/2005/8/colors/colorful3" csCatId="colorful" phldr="1"/>
      <dgm:spPr/>
    </dgm:pt>
    <dgm:pt modelId="{02BC9E04-C247-4C6B-A375-8EBD978FBC1D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Деятельность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E69D90AE-B18A-4AE7-87A9-E1D75E70DDE0}" type="parTrans" cxnId="{8F9B2487-CF9C-4872-87FD-021D5F631B1C}">
      <dgm:prSet/>
      <dgm:spPr/>
      <dgm:t>
        <a:bodyPr/>
        <a:lstStyle/>
        <a:p>
          <a:endParaRPr lang="ru-RU"/>
        </a:p>
      </dgm:t>
    </dgm:pt>
    <dgm:pt modelId="{CCD77C08-E63F-4267-B9B7-B6D3C88BAE03}" type="sibTrans" cxnId="{8F9B2487-CF9C-4872-87FD-021D5F631B1C}">
      <dgm:prSet/>
      <dgm:spPr/>
      <dgm:t>
        <a:bodyPr/>
        <a:lstStyle/>
        <a:p>
          <a:endParaRPr lang="ru-RU"/>
        </a:p>
      </dgm:t>
    </dgm:pt>
    <dgm:pt modelId="{3EF33687-0B6A-42A3-BCF3-11A5569ACC56}">
      <dgm:prSet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обеспечивает условия для формирования многих личностных качеств, которые и характеризуют ребенка как существо высшее, социальное.</a:t>
          </a:r>
          <a:endParaRPr lang="ru-RU" sz="2000" dirty="0" smtClean="0">
            <a:latin typeface="Times New Roman" pitchFamily="18" charset="0"/>
            <a:cs typeface="Times New Roman" pitchFamily="18" charset="0"/>
          </a:endParaRPr>
        </a:p>
      </dgm:t>
    </dgm:pt>
    <dgm:pt modelId="{A600191F-0ABC-441B-9A0D-531CB3DD62BD}" type="parTrans" cxnId="{51EF01F4-EA45-40F8-B3A0-804F3D5FEE8B}">
      <dgm:prSet/>
      <dgm:spPr/>
      <dgm:t>
        <a:bodyPr/>
        <a:lstStyle/>
        <a:p>
          <a:endParaRPr lang="ru-RU"/>
        </a:p>
      </dgm:t>
    </dgm:pt>
    <dgm:pt modelId="{DC90B90E-558D-4F27-BEE4-F854CFAA28DE}" type="sibTrans" cxnId="{51EF01F4-EA45-40F8-B3A0-804F3D5FEE8B}">
      <dgm:prSet/>
      <dgm:spPr/>
      <dgm:t>
        <a:bodyPr/>
        <a:lstStyle/>
        <a:p>
          <a:endParaRPr lang="ru-RU"/>
        </a:p>
      </dgm:t>
    </dgm:pt>
    <dgm:pt modelId="{EFA5B9BD-6783-4D0B-BE98-5991AD543C9D}">
      <dgm:prSet custT="1"/>
      <dgm:spPr/>
      <dgm:t>
        <a:bodyPr/>
        <a:lstStyle/>
        <a:p>
          <a:r>
            <a:rPr lang="ru-RU" sz="2400" dirty="0" smtClean="0"/>
            <a:t>служит своего рода школой чувств</a:t>
          </a:r>
          <a:endParaRPr lang="ru-RU" sz="2400" dirty="0"/>
        </a:p>
      </dgm:t>
    </dgm:pt>
    <dgm:pt modelId="{6AFAB3D1-6983-4526-A882-8E43F9362863}" type="parTrans" cxnId="{F9B97DB5-E584-4793-AB1E-2D0365F33719}">
      <dgm:prSet/>
      <dgm:spPr/>
      <dgm:t>
        <a:bodyPr/>
        <a:lstStyle/>
        <a:p>
          <a:endParaRPr lang="ru-RU"/>
        </a:p>
      </dgm:t>
    </dgm:pt>
    <dgm:pt modelId="{FD25E024-BD14-445E-9EBF-E24EDF3FD8BE}" type="sibTrans" cxnId="{F9B97DB5-E584-4793-AB1E-2D0365F33719}">
      <dgm:prSet/>
      <dgm:spPr/>
      <dgm:t>
        <a:bodyPr/>
        <a:lstStyle/>
        <a:p>
          <a:endParaRPr lang="ru-RU"/>
        </a:p>
      </dgm:t>
    </dgm:pt>
    <dgm:pt modelId="{948041F5-9106-4AF2-AE68-777831357387}" type="pres">
      <dgm:prSet presAssocID="{AB206BCF-A8AB-441F-BC8B-3A420C9340E8}" presName="Name0" presStyleCnt="0">
        <dgm:presLayoutVars>
          <dgm:dir/>
          <dgm:resizeHandles val="exact"/>
        </dgm:presLayoutVars>
      </dgm:prSet>
      <dgm:spPr/>
    </dgm:pt>
    <dgm:pt modelId="{63605337-552E-4CB1-8FE7-23CD097441D2}" type="pres">
      <dgm:prSet presAssocID="{02BC9E04-C247-4C6B-A375-8EBD978FBC1D}" presName="node" presStyleLbl="node1" presStyleIdx="0" presStyleCnt="3" custLinFactNeighborX="7661" custLinFactNeighborY="10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45C5B5-90A0-462E-AEA5-DD0E64B11F40}" type="pres">
      <dgm:prSet presAssocID="{CCD77C08-E63F-4267-B9B7-B6D3C88BAE03}" presName="sibTrans" presStyleLbl="sibTrans2D1" presStyleIdx="0" presStyleCnt="2"/>
      <dgm:spPr/>
    </dgm:pt>
    <dgm:pt modelId="{8F2B6939-0B68-422C-ABB4-33C73A12F8E1}" type="pres">
      <dgm:prSet presAssocID="{CCD77C08-E63F-4267-B9B7-B6D3C88BAE03}" presName="connectorText" presStyleLbl="sibTrans2D1" presStyleIdx="0" presStyleCnt="2"/>
      <dgm:spPr/>
    </dgm:pt>
    <dgm:pt modelId="{9E4DB8B3-21F8-47A7-861E-A37A8DEC23F3}" type="pres">
      <dgm:prSet presAssocID="{3EF33687-0B6A-42A3-BCF3-11A5569ACC56}" presName="node" presStyleLbl="node1" presStyleIdx="1" presStyleCnt="3">
        <dgm:presLayoutVars>
          <dgm:bulletEnabled val="1"/>
        </dgm:presLayoutVars>
      </dgm:prSet>
      <dgm:spPr/>
    </dgm:pt>
    <dgm:pt modelId="{63C86DE9-A33C-4B23-865B-A07B836EC8A5}" type="pres">
      <dgm:prSet presAssocID="{DC90B90E-558D-4F27-BEE4-F854CFAA28DE}" presName="sibTrans" presStyleLbl="sibTrans2D1" presStyleIdx="1" presStyleCnt="2"/>
      <dgm:spPr/>
    </dgm:pt>
    <dgm:pt modelId="{5880C5AC-8390-4922-A86E-F4D1EDB95956}" type="pres">
      <dgm:prSet presAssocID="{DC90B90E-558D-4F27-BEE4-F854CFAA28DE}" presName="connectorText" presStyleLbl="sibTrans2D1" presStyleIdx="1" presStyleCnt="2"/>
      <dgm:spPr/>
    </dgm:pt>
    <dgm:pt modelId="{7C01F68B-60F6-476B-8449-04843D6371CB}" type="pres">
      <dgm:prSet presAssocID="{EFA5B9BD-6783-4D0B-BE98-5991AD543C9D}" presName="node" presStyleLbl="node1" presStyleIdx="2" presStyleCnt="3">
        <dgm:presLayoutVars>
          <dgm:bulletEnabled val="1"/>
        </dgm:presLayoutVars>
      </dgm:prSet>
      <dgm:spPr/>
    </dgm:pt>
  </dgm:ptLst>
  <dgm:cxnLst>
    <dgm:cxn modelId="{65CDF1E2-1605-43BF-BEC1-1B9F8DB69DE0}" type="presOf" srcId="{AB206BCF-A8AB-441F-BC8B-3A420C9340E8}" destId="{948041F5-9106-4AF2-AE68-777831357387}" srcOrd="0" destOrd="0" presId="urn:microsoft.com/office/officeart/2005/8/layout/process1"/>
    <dgm:cxn modelId="{8F9B2487-CF9C-4872-87FD-021D5F631B1C}" srcId="{AB206BCF-A8AB-441F-BC8B-3A420C9340E8}" destId="{02BC9E04-C247-4C6B-A375-8EBD978FBC1D}" srcOrd="0" destOrd="0" parTransId="{E69D90AE-B18A-4AE7-87A9-E1D75E70DDE0}" sibTransId="{CCD77C08-E63F-4267-B9B7-B6D3C88BAE03}"/>
    <dgm:cxn modelId="{7A48B280-7F47-44D2-B947-FD63BAA6D0D8}" type="presOf" srcId="{3EF33687-0B6A-42A3-BCF3-11A5569ACC56}" destId="{9E4DB8B3-21F8-47A7-861E-A37A8DEC23F3}" srcOrd="0" destOrd="0" presId="urn:microsoft.com/office/officeart/2005/8/layout/process1"/>
    <dgm:cxn modelId="{08C643F5-C321-412E-B0D5-D1AE39447AA5}" type="presOf" srcId="{CCD77C08-E63F-4267-B9B7-B6D3C88BAE03}" destId="{C045C5B5-90A0-462E-AEA5-DD0E64B11F40}" srcOrd="0" destOrd="0" presId="urn:microsoft.com/office/officeart/2005/8/layout/process1"/>
    <dgm:cxn modelId="{5872B87B-DF8B-4A1D-BF9F-2A3CB3A4B963}" type="presOf" srcId="{DC90B90E-558D-4F27-BEE4-F854CFAA28DE}" destId="{63C86DE9-A33C-4B23-865B-A07B836EC8A5}" srcOrd="0" destOrd="0" presId="urn:microsoft.com/office/officeart/2005/8/layout/process1"/>
    <dgm:cxn modelId="{51EF01F4-EA45-40F8-B3A0-804F3D5FEE8B}" srcId="{AB206BCF-A8AB-441F-BC8B-3A420C9340E8}" destId="{3EF33687-0B6A-42A3-BCF3-11A5569ACC56}" srcOrd="1" destOrd="0" parTransId="{A600191F-0ABC-441B-9A0D-531CB3DD62BD}" sibTransId="{DC90B90E-558D-4F27-BEE4-F854CFAA28DE}"/>
    <dgm:cxn modelId="{85BF294C-30D7-4A93-9EED-C80866D3B227}" type="presOf" srcId="{02BC9E04-C247-4C6B-A375-8EBD978FBC1D}" destId="{63605337-552E-4CB1-8FE7-23CD097441D2}" srcOrd="0" destOrd="0" presId="urn:microsoft.com/office/officeart/2005/8/layout/process1"/>
    <dgm:cxn modelId="{9A5599F6-8788-4BA1-AD41-02C2F8839B9C}" type="presOf" srcId="{CCD77C08-E63F-4267-B9B7-B6D3C88BAE03}" destId="{8F2B6939-0B68-422C-ABB4-33C73A12F8E1}" srcOrd="1" destOrd="0" presId="urn:microsoft.com/office/officeart/2005/8/layout/process1"/>
    <dgm:cxn modelId="{E75F014B-37B6-474B-A549-B76E0ADAA939}" type="presOf" srcId="{DC90B90E-558D-4F27-BEE4-F854CFAA28DE}" destId="{5880C5AC-8390-4922-A86E-F4D1EDB95956}" srcOrd="1" destOrd="0" presId="urn:microsoft.com/office/officeart/2005/8/layout/process1"/>
    <dgm:cxn modelId="{C2600866-261E-497E-BC50-47759712FDEC}" type="presOf" srcId="{EFA5B9BD-6783-4D0B-BE98-5991AD543C9D}" destId="{7C01F68B-60F6-476B-8449-04843D6371CB}" srcOrd="0" destOrd="0" presId="urn:microsoft.com/office/officeart/2005/8/layout/process1"/>
    <dgm:cxn modelId="{F9B97DB5-E584-4793-AB1E-2D0365F33719}" srcId="{AB206BCF-A8AB-441F-BC8B-3A420C9340E8}" destId="{EFA5B9BD-6783-4D0B-BE98-5991AD543C9D}" srcOrd="2" destOrd="0" parTransId="{6AFAB3D1-6983-4526-A882-8E43F9362863}" sibTransId="{FD25E024-BD14-445E-9EBF-E24EDF3FD8BE}"/>
    <dgm:cxn modelId="{8A4794D1-B5C6-4C7B-9819-926D5BCDB146}" type="presParOf" srcId="{948041F5-9106-4AF2-AE68-777831357387}" destId="{63605337-552E-4CB1-8FE7-23CD097441D2}" srcOrd="0" destOrd="0" presId="urn:microsoft.com/office/officeart/2005/8/layout/process1"/>
    <dgm:cxn modelId="{403C0623-8BB1-479D-921E-58A7C286DF28}" type="presParOf" srcId="{948041F5-9106-4AF2-AE68-777831357387}" destId="{C045C5B5-90A0-462E-AEA5-DD0E64B11F40}" srcOrd="1" destOrd="0" presId="urn:microsoft.com/office/officeart/2005/8/layout/process1"/>
    <dgm:cxn modelId="{D7B22CCE-0555-440E-A0A6-2EA5B3639251}" type="presParOf" srcId="{C045C5B5-90A0-462E-AEA5-DD0E64B11F40}" destId="{8F2B6939-0B68-422C-ABB4-33C73A12F8E1}" srcOrd="0" destOrd="0" presId="urn:microsoft.com/office/officeart/2005/8/layout/process1"/>
    <dgm:cxn modelId="{D77D6F4A-5BD7-44FF-9102-31D54E5C6917}" type="presParOf" srcId="{948041F5-9106-4AF2-AE68-777831357387}" destId="{9E4DB8B3-21F8-47A7-861E-A37A8DEC23F3}" srcOrd="2" destOrd="0" presId="urn:microsoft.com/office/officeart/2005/8/layout/process1"/>
    <dgm:cxn modelId="{BFDBC61D-7E4B-4176-B8B2-FB274B069618}" type="presParOf" srcId="{948041F5-9106-4AF2-AE68-777831357387}" destId="{63C86DE9-A33C-4B23-865B-A07B836EC8A5}" srcOrd="3" destOrd="0" presId="urn:microsoft.com/office/officeart/2005/8/layout/process1"/>
    <dgm:cxn modelId="{D0731ADB-E11D-422B-BF9A-38FB222D2126}" type="presParOf" srcId="{63C86DE9-A33C-4B23-865B-A07B836EC8A5}" destId="{5880C5AC-8390-4922-A86E-F4D1EDB95956}" srcOrd="0" destOrd="0" presId="urn:microsoft.com/office/officeart/2005/8/layout/process1"/>
    <dgm:cxn modelId="{6117032C-FD46-4CCB-A341-7FD8FF5DC23E}" type="presParOf" srcId="{948041F5-9106-4AF2-AE68-777831357387}" destId="{7C01F68B-60F6-476B-8449-04843D6371CB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3605337-552E-4CB1-8FE7-23CD097441D2}">
      <dsp:nvSpPr>
        <dsp:cNvPr id="0" name=""/>
        <dsp:cNvSpPr/>
      </dsp:nvSpPr>
      <dsp:spPr>
        <a:xfrm>
          <a:off x="72010" y="591530"/>
          <a:ext cx="2118610" cy="317791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Деятельность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72010" y="591530"/>
        <a:ext cx="2118610" cy="3177915"/>
      </dsp:txXfrm>
    </dsp:sp>
    <dsp:sp modelId="{C045C5B5-90A0-462E-AEA5-DD0E64B11F40}">
      <dsp:nvSpPr>
        <dsp:cNvPr id="0" name=""/>
        <dsp:cNvSpPr/>
      </dsp:nvSpPr>
      <dsp:spPr>
        <a:xfrm rot="21559784">
          <a:off x="2386237" y="1900673"/>
          <a:ext cx="414764" cy="525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 rot="21559784">
        <a:off x="2386237" y="1900673"/>
        <a:ext cx="414764" cy="525415"/>
      </dsp:txXfrm>
    </dsp:sp>
    <dsp:sp modelId="{9E4DB8B3-21F8-47A7-861E-A37A8DEC23F3}">
      <dsp:nvSpPr>
        <dsp:cNvPr id="0" name=""/>
        <dsp:cNvSpPr/>
      </dsp:nvSpPr>
      <dsp:spPr>
        <a:xfrm>
          <a:off x="2973142" y="557590"/>
          <a:ext cx="2118610" cy="3177915"/>
        </a:xfrm>
        <a:prstGeom prst="roundRect">
          <a:avLst>
            <a:gd name="adj" fmla="val 10000"/>
          </a:avLst>
        </a:prstGeom>
        <a:solidFill>
          <a:schemeClr val="accent3">
            <a:hueOff val="-4745762"/>
            <a:satOff val="-3118"/>
            <a:lumOff val="-6078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обеспечивает условия для формирования многих личностных качеств, которые и характеризуют ребенка как существо высшее, социальное.</a:t>
          </a:r>
          <a:endParaRPr lang="ru-RU" sz="2000" kern="1200" dirty="0" smtClean="0">
            <a:latin typeface="Times New Roman" pitchFamily="18" charset="0"/>
            <a:cs typeface="Times New Roman" pitchFamily="18" charset="0"/>
          </a:endParaRPr>
        </a:p>
      </dsp:txBody>
      <dsp:txXfrm>
        <a:off x="2973142" y="557590"/>
        <a:ext cx="2118610" cy="3177915"/>
      </dsp:txXfrm>
    </dsp:sp>
    <dsp:sp modelId="{63C86DE9-A33C-4B23-865B-A07B836EC8A5}">
      <dsp:nvSpPr>
        <dsp:cNvPr id="0" name=""/>
        <dsp:cNvSpPr/>
      </dsp:nvSpPr>
      <dsp:spPr>
        <a:xfrm>
          <a:off x="5303614" y="1883840"/>
          <a:ext cx="449145" cy="525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-9491525"/>
            <a:satOff val="-6236"/>
            <a:lumOff val="-1215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>
        <a:off x="5303614" y="1883840"/>
        <a:ext cx="449145" cy="525415"/>
      </dsp:txXfrm>
    </dsp:sp>
    <dsp:sp modelId="{7C01F68B-60F6-476B-8449-04843D6371CB}">
      <dsp:nvSpPr>
        <dsp:cNvPr id="0" name=""/>
        <dsp:cNvSpPr/>
      </dsp:nvSpPr>
      <dsp:spPr>
        <a:xfrm>
          <a:off x="5939197" y="557590"/>
          <a:ext cx="2118610" cy="3177915"/>
        </a:xfrm>
        <a:prstGeom prst="roundRect">
          <a:avLst>
            <a:gd name="adj" fmla="val 10000"/>
          </a:avLst>
        </a:prstGeom>
        <a:solidFill>
          <a:schemeClr val="accent3">
            <a:hueOff val="-9491525"/>
            <a:satOff val="-6236"/>
            <a:lumOff val="-12157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служит своего рода школой чувств</a:t>
          </a:r>
          <a:endParaRPr lang="ru-RU" sz="2400" kern="1200" dirty="0"/>
        </a:p>
      </dsp:txBody>
      <dsp:txXfrm>
        <a:off x="5939197" y="557590"/>
        <a:ext cx="2118610" cy="31779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D219D4-F058-4195-A0D6-FE2052D01D88}" type="datetimeFigureOut">
              <a:rPr lang="ru-RU" smtClean="0"/>
              <a:pPr/>
              <a:t>19.05.2015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3DA275-9414-4BFE-8CD5-5BE1B034CF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D219D4-F058-4195-A0D6-FE2052D01D88}" type="datetimeFigureOut">
              <a:rPr lang="ru-RU" smtClean="0"/>
              <a:pPr/>
              <a:t>19.05.2015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3DA275-9414-4BFE-8CD5-5BE1B034CF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D219D4-F058-4195-A0D6-FE2052D01D88}" type="datetimeFigureOut">
              <a:rPr lang="ru-RU" smtClean="0"/>
              <a:pPr/>
              <a:t>19.05.2015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3DA275-9414-4BFE-8CD5-5BE1B034CF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D219D4-F058-4195-A0D6-FE2052D01D88}" type="datetimeFigureOut">
              <a:rPr lang="ru-RU" smtClean="0"/>
              <a:pPr/>
              <a:t>19.05.2015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3DA275-9414-4BFE-8CD5-5BE1B034CF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D219D4-F058-4195-A0D6-FE2052D01D88}" type="datetimeFigureOut">
              <a:rPr lang="ru-RU" smtClean="0"/>
              <a:pPr/>
              <a:t>19.05.2015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3DA275-9414-4BFE-8CD5-5BE1B034CF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D219D4-F058-4195-A0D6-FE2052D01D88}" type="datetimeFigureOut">
              <a:rPr lang="ru-RU" smtClean="0"/>
              <a:pPr/>
              <a:t>19.05.2015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3DA275-9414-4BFE-8CD5-5BE1B034CF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D219D4-F058-4195-A0D6-FE2052D01D88}" type="datetimeFigureOut">
              <a:rPr lang="ru-RU" smtClean="0"/>
              <a:pPr/>
              <a:t>19.05.2015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3DA275-9414-4BFE-8CD5-5BE1B034CF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D219D4-F058-4195-A0D6-FE2052D01D88}" type="datetimeFigureOut">
              <a:rPr lang="ru-RU" smtClean="0"/>
              <a:pPr/>
              <a:t>19.05.2015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3DA275-9414-4BFE-8CD5-5BE1B034CF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D219D4-F058-4195-A0D6-FE2052D01D88}" type="datetimeFigureOut">
              <a:rPr lang="ru-RU" smtClean="0"/>
              <a:pPr/>
              <a:t>19.05.2015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3DA275-9414-4BFE-8CD5-5BE1B034CF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D219D4-F058-4195-A0D6-FE2052D01D88}" type="datetimeFigureOut">
              <a:rPr lang="ru-RU" smtClean="0"/>
              <a:pPr/>
              <a:t>19.05.2015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3DA275-9414-4BFE-8CD5-5BE1B034CF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D219D4-F058-4195-A0D6-FE2052D01D88}" type="datetimeFigureOut">
              <a:rPr lang="ru-RU" smtClean="0"/>
              <a:pPr/>
              <a:t>19.05.2015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3DA275-9414-4BFE-8CD5-5BE1B034CF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CD219D4-F058-4195-A0D6-FE2052D01D88}" type="datetimeFigureOut">
              <a:rPr lang="ru-RU" smtClean="0"/>
              <a:pPr/>
              <a:t>19.05.2015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23DA275-9414-4BFE-8CD5-5BE1B034CF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484784"/>
            <a:ext cx="7772400" cy="1828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ДЕЯТЕЛЬНОСТЬ КАК УСЛОВИЕ ПОЗНАНИЯ ДЕТЬМИ СОЦИАЛЬНОЙ ДЕЙСТВИТЕЛЬНОСТИ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5301208"/>
            <a:ext cx="7772400" cy="9144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Подготовила студентка</a:t>
            </a:r>
          </a:p>
          <a:p>
            <a:r>
              <a:rPr lang="ru-RU" dirty="0" smtClean="0"/>
              <a:t>401 гр., </a:t>
            </a:r>
            <a:r>
              <a:rPr lang="ru-RU" dirty="0" err="1" smtClean="0"/>
              <a:t>очно-заоч</a:t>
            </a:r>
            <a:r>
              <a:rPr lang="ru-RU" dirty="0" smtClean="0"/>
              <a:t>. отд.</a:t>
            </a:r>
          </a:p>
          <a:p>
            <a:r>
              <a:rPr lang="ru-RU" dirty="0" smtClean="0"/>
              <a:t>Сапрыкина (Гаршина) Любовь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79208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Общественная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жизнь детерминирует содержание детских игр, и под влиянием этого содержания при целенаправленном педагогическом воздействии формируется личность, нравственные качества которой соответствуют моральным ценностям общества. От содержания игры зависят мысли и чувства играющих детей, их поведение, отношение друг к другу.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43808" y="2276872"/>
            <a:ext cx="53823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Отражая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игре события окружающего мира, ребенок как бы становится их участником, знакомится с миром, действуя активно.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0020-020-Sjuzhetno-rolevye-igry.jpg"/>
          <p:cNvPicPr>
            <a:picLocks noChangeAspect="1"/>
          </p:cNvPicPr>
          <p:nvPr/>
        </p:nvPicPr>
        <p:blipFill>
          <a:blip r:embed="rId2" cstate="print"/>
          <a:srcRect l="6827" t="5462" r="7154" b="9885"/>
          <a:stretch>
            <a:fillRect/>
          </a:stretch>
        </p:blipFill>
        <p:spPr>
          <a:xfrm>
            <a:off x="5004048" y="3429000"/>
            <a:ext cx="3168352" cy="2880320"/>
          </a:xfrm>
          <a:prstGeom prst="rect">
            <a:avLst/>
          </a:prstGeom>
        </p:spPr>
      </p:pic>
      <p:pic>
        <p:nvPicPr>
          <p:cNvPr id="8" name="Рисунок 7" descr="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1720" y="4437112"/>
            <a:ext cx="2720406" cy="1844824"/>
          </a:xfrm>
          <a:prstGeom prst="rect">
            <a:avLst/>
          </a:prstGeom>
        </p:spPr>
      </p:pic>
      <p:pic>
        <p:nvPicPr>
          <p:cNvPr id="9" name="Рисунок 8" descr="f76f1bea4d480425190dcac714b17fb6.jp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2636912"/>
            <a:ext cx="2319152" cy="15461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76672"/>
            <a:ext cx="813690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Творческой переработке впечатлений, которые ребенок получает из окружающей жизни, способствует </a:t>
            </a:r>
            <a:r>
              <a:rPr lang="ru-RU" sz="22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изобразительная деятельность. </a:t>
            </a:r>
            <a:endParaRPr lang="ru-RU" sz="22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204864"/>
            <a:ext cx="79928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«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Детское изобразительное творчество мы понимаем как сознательное отражение ребенком окружающей действительности в рисунке, лепке, конструировании, отражение, которое построено на работе воображения, на отображении своих наблюдений, а также впечатлений, полученных через слово, картинку и другие виды искусства»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ьная выноска 3"/>
          <p:cNvSpPr/>
          <p:nvPr/>
        </p:nvSpPr>
        <p:spPr>
          <a:xfrm>
            <a:off x="5292080" y="1412776"/>
            <a:ext cx="2736304" cy="720080"/>
          </a:xfrm>
          <a:prstGeom prst="wedgeEllipseCallou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В. С. Мухина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5085184"/>
            <a:ext cx="72008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Сам процесс рисования (лепки или др.) у дошкольника часто сопровождается выражением отношения к отображаемому. Он как бы соединяет рисование с игрой</a:t>
            </a:r>
            <a:r>
              <a:rPr lang="ru-RU" sz="2200" dirty="0" smtClean="0"/>
              <a:t>.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548680"/>
            <a:ext cx="781806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Термин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«игра-рисование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» ввела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педагогику</a:t>
            </a:r>
          </a:p>
          <a:p>
            <a:pPr algn="ct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Р. И. Жуковская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обозначив им такое состояние ребенка, когда он, рисуя, видит себя участником того, что изображает.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772816"/>
            <a:ext cx="280831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Изобразительная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деятельность становится источником проявления социальных эмоций, но порождаются они не изобразительной деятельностью как таковой, а социальной действительностью. 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868144" y="1988840"/>
            <a:ext cx="2915816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деятельность отражения» позволяет ребенку с помощью работы фантазии вживаться в мир взрослых и познавать его, однако она не дает ему возможности реально, практически участвовать в социальной жизни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153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2060848"/>
            <a:ext cx="2405898" cy="36217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548680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группа видов деятельности детей -  </a:t>
            </a:r>
            <a:r>
              <a:rPr lang="ru-RU" sz="2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можно отнести предметная деятельность, труд, наблюдения</a:t>
            </a:r>
            <a:endParaRPr lang="ru-RU" sz="24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772816"/>
            <a:ext cx="741682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Предметная </a:t>
            </a: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деятельность </a:t>
            </a:r>
            <a:r>
              <a:rPr lang="ru-RU" sz="2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заключает в себе возможность познавать ближайшее окружение с помощью всей группы сенсорных чувств. Манипулируя с предметами, ребенок узнает об их свойствах, качествах, а затем и назначении и функциях</a:t>
            </a:r>
            <a:endParaRPr lang="ru-RU" sz="22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3717032"/>
            <a:ext cx="8190101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Трудовая деятельность  - </a:t>
            </a:r>
            <a:r>
              <a:rPr lang="ru-RU" sz="2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ребенок рано </a:t>
            </a:r>
            <a:r>
              <a:rPr lang="ru-RU" sz="2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начинает обращать внимание на трудовые действия взрослого человека. Его привлекает то, как мама моет посуду, как папа ремонтирует стул, как бабушка печет пирожки и т. д. Ребенок начинает подражать взрослым в этих действиях не только в игре, но и в реальной жизни, делая попытки мыть, подметать, стирать и т. п.</a:t>
            </a:r>
            <a:endParaRPr lang="ru-RU" sz="22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340768"/>
            <a:ext cx="80648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«Самое большое богатство, которое отец может оставить сыну в наследство, — научить его трудиться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ьная выноска 2"/>
          <p:cNvSpPr/>
          <p:nvPr/>
        </p:nvSpPr>
        <p:spPr>
          <a:xfrm>
            <a:off x="3707904" y="404664"/>
            <a:ext cx="4176464" cy="764704"/>
          </a:xfrm>
          <a:prstGeom prst="wedgeEllipseCallou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К. Д.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Ушинский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2564904"/>
            <a:ext cx="74168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трудовая деятельность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позволяет ребенку самостоятельно обеспечивать себе жизненно важное функционирование.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3645024"/>
            <a:ext cx="75608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трудовая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деятельность способствует развитию волевых качеств, формированию умения прилагать усилия для достижения цели, что чрезвычайно важно для человека.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5085184"/>
            <a:ext cx="7200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трудовая деятельность способствует развитию творчества не только на уровне воображения, как это происходит в игре, но и на уровне получения материальн</a:t>
            </a:r>
            <a:r>
              <a:rPr lang="ru-RU" dirty="0" smtClean="0"/>
              <a:t>ых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результатов творчества.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4139952" y="3356992"/>
            <a:ext cx="432048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4139952" y="4797152"/>
            <a:ext cx="432048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620688"/>
            <a:ext cx="7128792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3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Особое место в познании ребенком социального мира занимает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наблюдение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556792"/>
            <a:ext cx="806489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Наблюдение осуществляется детьми неосознанно. Однако и дошкольник может наблюдать за событиями, конкретными проявлениями человека (его деятельность, взаимоотношения с другими людьми) осознанно. </a:t>
            </a:r>
            <a:endParaRPr lang="ru-RU" sz="2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3212976"/>
            <a:ext cx="370790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Процесс наблюдения у ребенка всегда активен, даже если внешне эта активность выражается слабо. Наблюдение обогащает социальный опыт детей.</a:t>
            </a:r>
            <a:endParaRPr lang="ru-RU" sz="2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66ba4b6b2e7de9c35d9150dafa5dfe7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2708920"/>
            <a:ext cx="3381998" cy="225813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39552" y="5589240"/>
            <a:ext cx="8208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То, что ребенок наблюдает в окружающей жизни, формирует у него оценочное отношение к социальному миру.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76672"/>
            <a:ext cx="7632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Общение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052736"/>
            <a:ext cx="482453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Общение 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объединяет взрослого и ребенка, помогает взрослому передавать малышу социальный опыт, а ребенку — принимать этот опыт</a:t>
            </a:r>
            <a:endParaRPr lang="ru-RU" sz="22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708920"/>
            <a:ext cx="4752528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Общение способно удовлетворить разнообразные потребности ребенка: в эмоциональной близости со взрослым, в его вдержке и оценке, в познании и др.</a:t>
            </a:r>
            <a:endParaRPr lang="ru-RU" sz="22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4653136"/>
            <a:ext cx="4572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Общение может проводить по поводу какой-либо деятельности, и тогда оно "провождает ее и уже не является самоцелью.</a:t>
            </a:r>
            <a:endParaRPr lang="ru-RU" sz="22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08104" y="3573016"/>
            <a:ext cx="295232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общение может быть самостоятельной деятельностью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ьная выноска 7"/>
          <p:cNvSpPr/>
          <p:nvPr/>
        </p:nvSpPr>
        <p:spPr>
          <a:xfrm>
            <a:off x="5364088" y="1916832"/>
            <a:ext cx="3312368" cy="151216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/>
              <a:t>М. И. </a:t>
            </a:r>
            <a:r>
              <a:rPr lang="ru-RU" b="1" dirty="0" err="1" smtClean="0"/>
              <a:t>Лисина</a:t>
            </a:r>
            <a:r>
              <a:rPr lang="ru-RU" b="1" dirty="0" smtClean="0"/>
              <a:t>, </a:t>
            </a:r>
            <a:r>
              <a:rPr lang="ru-RU" b="1" dirty="0" smtClean="0"/>
              <a:t>А. Г. </a:t>
            </a:r>
            <a:r>
              <a:rPr lang="ru-RU" b="1" dirty="0" smtClean="0"/>
              <a:t>Рузская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80648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процессе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обучения</a:t>
            </a: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 занятиях ребенок имеет возможность приобретать знания под руководством взрослого человека, который и организует сообщение знаний, и контролирует их усвоение детьми, вносит необходимую коррекцию.</a:t>
            </a:r>
            <a:endParaRPr lang="ru-RU" sz="22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39752" y="1916832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А. П. Усова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Она выделила </a:t>
            </a:r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четыре характерные особенности обучения дошкольников</a:t>
            </a:r>
            <a:endParaRPr lang="ru-RU" sz="20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9552" y="2996952"/>
            <a:ext cx="1944216" cy="316835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Обучение словом,—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метод, а основополагающий фактор, главное связующее звено между ребенком и социальным миром.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627784" y="2996952"/>
            <a:ext cx="1944216" cy="316835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В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обучении слово должно опираться на непосредственное восприятие ребенком действительности, его чувственный опыт.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44008" y="2996952"/>
            <a:ext cx="2088232" cy="316835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Обучение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дошкольников также должно затрагивать эмоции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ребенка способствовать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активности детей в усвоении знаний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876256" y="2996952"/>
            <a:ext cx="1944216" cy="316835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Обучение организуется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взрослым и проходит под его непосредственным руководством.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548680"/>
            <a:ext cx="7200800" cy="27959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Таким образом, каждый вид деятельности вносит вклад в процесс социализации личности в соответствии со своей спецификой и потому важен и сам по себе, и во взаимосвязи с другими видами, организованными в единый педагогический процесс.</a:t>
            </a:r>
            <a:endParaRPr lang="ru-RU" sz="2400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0_3ecf_cd7ea789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3429000"/>
            <a:ext cx="4248472" cy="29526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060848"/>
            <a:ext cx="853244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836712"/>
            <a:ext cx="62646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Деятельность является одновременно условием и средством, обеспечивающим ребенку возможность активно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познавать окружающий его мир и самому становиться часть этого мира.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3356992"/>
            <a:ext cx="53285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Деятельность дает ребенку возможность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усваивать знания, выражать свое отношение к усвоенному, при обретать практические навыки взаимодействия с окружающим миром.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ku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28184" y="1772816"/>
            <a:ext cx="2322638" cy="2996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79208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Рассмотрим деятельность как важное условие приобщения ребенка к социальной действительности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07704" y="1700808"/>
            <a:ext cx="61926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Деятельность, особенно совместная, является своего рода школой передачи социального опыта.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2780928"/>
            <a:ext cx="66967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Ребенок имеет возможность в процесс е совместной деятельности со взрослыми и сверстниками наблюдать за ними в естественных условиях.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07704" y="4221088"/>
            <a:ext cx="676875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Деятельность способствует тому, что в ней ребенок не только объект воспитания, воздействуя. Он становится субъектом этого  процесса, способным активно участвовать как в преобразовании окружающего, так и в самовоспитании.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 flipV="1">
            <a:off x="971600" y="1916832"/>
            <a:ext cx="57606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flipV="1">
            <a:off x="971600" y="3212976"/>
            <a:ext cx="57606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flipV="1">
            <a:off x="971600" y="4869160"/>
            <a:ext cx="57606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92696"/>
            <a:ext cx="439248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процессе социализации индивиды, как мы уже говорили ранее, не просто адаптируются к среде, но и проявляют себя в конкретной  содержательной деятельности как активные самостоятельные «преобразователи».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79912" y="4005064"/>
            <a:ext cx="51845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Именно такое понимание роли деятельности в развитии и социализации личности ребенка принято и разрабатывается в отечественной педагогики и психологии сегодня.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620688"/>
            <a:ext cx="3014938" cy="3573958"/>
          </a:xfrm>
          <a:prstGeom prst="rect">
            <a:avLst/>
          </a:prstGeom>
        </p:spPr>
      </p:pic>
      <p:pic>
        <p:nvPicPr>
          <p:cNvPr id="5" name="Рисунок 4" descr="deti_2c71dab25bb0f4c96ca7cf0e9a082bd9_47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4293096"/>
            <a:ext cx="2857500" cy="1619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852936"/>
            <a:ext cx="74888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Попробуйте за ребенка сделать какое-нибудь мало-мальски сложное дело - он заплачет. Он хочет сам...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кто  смолоду больше делает и думает сам, тот становится потом надежнее, крепче, умнее».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ая прямоугольная выноска 2"/>
          <p:cNvSpPr/>
          <p:nvPr/>
        </p:nvSpPr>
        <p:spPr>
          <a:xfrm>
            <a:off x="4355976" y="1340768"/>
            <a:ext cx="3528392" cy="1080120"/>
          </a:xfrm>
          <a:prstGeom prst="wedgeRoundRectCallout">
            <a:avLst>
              <a:gd name="adj1" fmla="val -20833"/>
              <a:gd name="adj2" fmla="val 7682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В. М. Шукшин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611560" y="0"/>
          <a:ext cx="8064896" cy="4293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259632" y="4365104"/>
            <a:ext cx="74888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Ребенок учится сопереживанию, переживанию, овладевает умением проявлять свое отношение и отражать его в разных доступных возрасту формах и продуктах деятельности.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620688"/>
            <a:ext cx="69127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Социализации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способствует та деятельность, которая специфична для детства и для каждого периода развития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ребенка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3491880" y="1412776"/>
            <a:ext cx="504056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5292080" y="1412776"/>
            <a:ext cx="432048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179512" y="1916832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раннего возраста —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это общение и предметная деятельность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3968" y="1916832"/>
            <a:ext cx="50627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детей старшего дошкольного</a:t>
            </a:r>
          </a:p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возраста—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игра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igr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048" y="2636912"/>
            <a:ext cx="3035551" cy="2448272"/>
          </a:xfrm>
          <a:prstGeom prst="rect">
            <a:avLst/>
          </a:prstGeom>
        </p:spPr>
      </p:pic>
      <p:pic>
        <p:nvPicPr>
          <p:cNvPr id="10" name="Рисунок 9" descr="детский-психолог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2636912"/>
            <a:ext cx="3294391" cy="2196261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115616" y="5085184"/>
            <a:ext cx="69127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Здесь полезно вспомнить закон «амплификации развития», о котором говорил А. В. Запорожец. В обоих случаях взрослый — педагог, родитель — вредит нормальному ходу социализации.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76672"/>
            <a:ext cx="75608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Можно выделить по меньшей мере три педагогические задачи, которые решаются через целенаправленную организованную деятельность детей: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2276872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закрепление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формирующихся оценок, углубление знаний, воспитание качеств личности;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3429000"/>
            <a:ext cx="74168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приобретение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ребенком опыта жизни среди людей — сверстников, взрослых; осознание им важности и необходимости владения нормами и правилами взаимодействия и деятельности;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5373216"/>
            <a:ext cx="7272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удовлетворение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стремления ребенка к образу жизни взрослых, к участию в ней.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620688"/>
            <a:ext cx="7056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 группа видов деятельности детей - 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можно отнести игру и изобразительную деятельность.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2420888"/>
            <a:ext cx="75608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</a:t>
            </a: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дает ребенку «доступные для него способы моделирования окружающей жизни, которые делают возможным освоение, казалось бы, недосягаемой для него действительности»</a:t>
            </a:r>
            <a:endParaRPr lang="ru-RU" sz="24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ьная выноска 3"/>
          <p:cNvSpPr/>
          <p:nvPr/>
        </p:nvSpPr>
        <p:spPr>
          <a:xfrm>
            <a:off x="4860032" y="1628800"/>
            <a:ext cx="2808312" cy="648072"/>
          </a:xfrm>
          <a:prstGeom prst="wedgeEllipseCallou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А. Н. Леонтьев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4437112"/>
            <a:ext cx="806489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Игровая роль 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определяет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своим содержанием действия ребенка не только по отношению к предмету, но и по отношению к другим участникам игры.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должна быть насыщена действиями, которые характеризуют положительное отношение к другим людям и вещам,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событиям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125</TotalTime>
  <Words>1212</Words>
  <Application>Microsoft Office PowerPoint</Application>
  <PresentationFormat>Экран (4:3)</PresentationFormat>
  <Paragraphs>72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Аспект</vt:lpstr>
      <vt:lpstr>ДЕЯТЕЛЬНОСТЬ КАК УСЛОВИЕ ПОЗНАНИЯ ДЕТЬМИ СОЦИАЛЬНОЙ ДЕЙСТВИТЕЛЬНОСТИ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ДЕЯТЕЛЬНОСТЬ КАК УСЛОВИЕ ПОЗНАНИЯ ДЕТЬМИ СОЦИАЛЬНОЙ ДЕЙСТВИТЕЛЬНОСТИ</dc:title>
  <dc:creator>1</dc:creator>
  <cp:lastModifiedBy>1</cp:lastModifiedBy>
  <cp:revision>14</cp:revision>
  <dcterms:created xsi:type="dcterms:W3CDTF">2015-05-18T07:16:51Z</dcterms:created>
  <dcterms:modified xsi:type="dcterms:W3CDTF">2015-05-19T12:22:43Z</dcterms:modified>
</cp:coreProperties>
</file>