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60" r:id="rId5"/>
    <p:sldId id="259" r:id="rId6"/>
    <p:sldId id="269" r:id="rId7"/>
    <p:sldId id="270" r:id="rId8"/>
    <p:sldId id="271" r:id="rId9"/>
    <p:sldId id="268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19F9"/>
    <a:srgbClr val="CBEEB4"/>
    <a:srgbClr val="AEF4C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5D4CA-E6BE-4F7E-9D8B-5D1E947652FE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750217-A4E6-44FB-8A02-AE773AF0D3B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750217-A4E6-44FB-8A02-AE773AF0D3B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mayli.ru/smile/babochkia-39.html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4.gif"/><Relationship Id="rId12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smayli.ru/smile/detia-648.html" TargetMode="External"/><Relationship Id="rId11" Type="http://schemas.openxmlformats.org/officeDocument/2006/relationships/image" Target="../media/image7.jpeg"/><Relationship Id="rId5" Type="http://schemas.openxmlformats.org/officeDocument/2006/relationships/image" Target="../media/image3.gif"/><Relationship Id="rId10" Type="http://schemas.openxmlformats.org/officeDocument/2006/relationships/image" Target="../media/image6.jpeg"/><Relationship Id="rId4" Type="http://schemas.openxmlformats.org/officeDocument/2006/relationships/hyperlink" Target="http://www.smayli.ru/smile/detia-737.html" TargetMode="External"/><Relationship Id="rId9" Type="http://schemas.openxmlformats.org/officeDocument/2006/relationships/image" Target="../media/image5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jpeg"/><Relationship Id="rId4" Type="http://schemas.openxmlformats.org/officeDocument/2006/relationships/image" Target="../media/image3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gif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smile/detia-774.html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gif"/><Relationship Id="rId4" Type="http://schemas.openxmlformats.org/officeDocument/2006/relationships/hyperlink" Target="http://www.smayli.ru/smile/detia-289.html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gif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1928802"/>
            <a:ext cx="6400800" cy="2286016"/>
          </a:xfrm>
        </p:spPr>
        <p:txBody>
          <a:bodyPr>
            <a:normAutofit/>
          </a:bodyPr>
          <a:lstStyle/>
          <a:p>
            <a:endParaRPr lang="ru-RU" sz="3600" b="1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endParaRPr lang="ru-RU" sz="5400" b="1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8200" name="Picture 8" descr="http://im7-tub.yandex.net/i?id=33079270-16-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5000636"/>
            <a:ext cx="2143140" cy="160371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208" name="Picture 16" descr="Анимашки Дети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42852"/>
            <a:ext cx="1123300" cy="1285884"/>
          </a:xfrm>
          <a:prstGeom prst="rect">
            <a:avLst/>
          </a:prstGeom>
          <a:noFill/>
        </p:spPr>
      </p:pic>
      <p:pic>
        <p:nvPicPr>
          <p:cNvPr id="8210" name="Picture 18" descr="Анимашки Дети">
            <a:hlinkClick r:id="rId6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43834" y="3714752"/>
            <a:ext cx="2190763" cy="1643074"/>
          </a:xfrm>
          <a:prstGeom prst="rect">
            <a:avLst/>
          </a:prstGeom>
          <a:noFill/>
        </p:spPr>
      </p:pic>
      <p:pic>
        <p:nvPicPr>
          <p:cNvPr id="8214" name="Picture 22" descr="Анимашки Бабочки">
            <a:hlinkClick r:id="rId8"/>
          </p:cNvPr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48496" y="4762495"/>
            <a:ext cx="2095504" cy="2095505"/>
          </a:xfrm>
          <a:prstGeom prst="rect">
            <a:avLst/>
          </a:prstGeom>
          <a:noFill/>
        </p:spPr>
      </p:pic>
      <p:pic>
        <p:nvPicPr>
          <p:cNvPr id="12" name="Рисунок 11" descr="baby_crying_small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858148" y="0"/>
            <a:ext cx="1285852" cy="154302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642918"/>
            <a:ext cx="7772400" cy="1571637"/>
          </a:xfrm>
        </p:spPr>
        <p:txBody>
          <a:bodyPr>
            <a:normAutofit fontScale="90000"/>
          </a:bodyPr>
          <a:lstStyle/>
          <a:p>
            <a:r>
              <a:rPr lang="ru-RU" sz="6600" b="1" dirty="0" smtClean="0">
                <a:latin typeface="Monotype Corsiva" pitchFamily="66" charset="0"/>
              </a:rPr>
              <a:t/>
            </a:r>
            <a:br>
              <a:rPr lang="ru-RU" sz="6600" b="1" dirty="0" smtClean="0">
                <a:latin typeface="Monotype Corsiva" pitchFamily="66" charset="0"/>
              </a:rPr>
            </a:br>
            <a:r>
              <a:rPr lang="ru-RU" sz="6600" b="1" dirty="0" err="1" smtClean="0">
                <a:latin typeface="Monotype Corsiva" pitchFamily="66" charset="0"/>
              </a:rPr>
              <a:t>Гиперактивный</a:t>
            </a:r>
            <a:r>
              <a:rPr lang="ru-RU" sz="6600" b="1" dirty="0" smtClean="0">
                <a:latin typeface="Monotype Corsiva" pitchFamily="66" charset="0"/>
              </a:rPr>
              <a:t> ребёнок</a:t>
            </a:r>
            <a:endParaRPr lang="ru-RU" sz="6600" b="1" dirty="0">
              <a:latin typeface="Monotype Corsiva" pitchFamily="66" charset="0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214290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Helvetica sans-serif"/>
                <a:ea typeface="Times New Roman" pitchFamily="18" charset="0"/>
                <a:cs typeface="Arial" pitchFamily="34" charset="0"/>
              </a:rPr>
              <a:t>Знаете ли, какой самый верный способ </a:t>
            </a:r>
            <a:b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Helvetica sans-serif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Helvetica sans-serif"/>
                <a:ea typeface="Times New Roman" pitchFamily="18" charset="0"/>
                <a:cs typeface="Arial" pitchFamily="34" charset="0"/>
              </a:rPr>
              <a:t>сделать вашего ребенка несчастным-</a:t>
            </a:r>
            <a:b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Helvetica sans-serif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Helvetica sans-serif"/>
                <a:ea typeface="Times New Roman" pitchFamily="18" charset="0"/>
                <a:cs typeface="Arial" pitchFamily="34" charset="0"/>
              </a:rPr>
              <a:t>это приучить его не встречать ни в чем отказа.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Helvetica sans-serif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Helvetica sans-serif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Helvetica sans-serif"/>
                <a:ea typeface="Times New Roman" pitchFamily="18" charset="0"/>
                <a:cs typeface="Arial" pitchFamily="34" charset="0"/>
              </a:rPr>
              <a:t>Ж-Ж. Руссо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</p:txBody>
      </p:sp>
      <p:pic>
        <p:nvPicPr>
          <p:cNvPr id="13" name="Содержимое 7" descr="IMG_3575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-142908" y="2500306"/>
            <a:ext cx="3438800" cy="1928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pic>
        <p:nvPicPr>
          <p:cNvPr id="14" name="Рисунок 13" descr="DSC05624.JPG"/>
          <p:cNvPicPr>
            <a:picLocks noChangeAspect="1"/>
          </p:cNvPicPr>
          <p:nvPr/>
        </p:nvPicPr>
        <p:blipFill>
          <a:blip r:embed="rId12" cstate="print"/>
          <a:srcRect l="30468"/>
          <a:stretch>
            <a:fillRect/>
          </a:stretch>
        </p:blipFill>
        <p:spPr>
          <a:xfrm>
            <a:off x="3786182" y="2500306"/>
            <a:ext cx="3571868" cy="28896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Любите ребенка и показывайте ему, что он Вам дорог!!!</a:t>
            </a:r>
            <a:b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                                                     </a:t>
            </a:r>
            <a:b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</a:br>
            <a:r>
              <a:rPr lang="ru-RU" sz="6000" b="1" dirty="0" smtClean="0">
                <a:solidFill>
                  <a:srgbClr val="0070C0"/>
                </a:solidFill>
                <a:latin typeface="Monotype Corsiva" pitchFamily="66" charset="0"/>
              </a:rPr>
              <a:t>Желаем Вам удачи !</a:t>
            </a:r>
            <a:br>
              <a:rPr lang="ru-RU" sz="60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endParaRPr lang="ru-RU" sz="6000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63858895_1284146902_0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76239" y="4429132"/>
            <a:ext cx="1767761" cy="2116189"/>
          </a:xfrm>
          <a:prstGeom prst="rect">
            <a:avLst/>
          </a:prstGeom>
        </p:spPr>
      </p:pic>
      <p:pic>
        <p:nvPicPr>
          <p:cNvPr id="8" name="Рисунок 7" descr="0_65f15_f26aca1c_XL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5120018"/>
            <a:ext cx="1585909" cy="1737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p43_6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14612" y="2357430"/>
            <a:ext cx="3538317" cy="2275727"/>
          </a:xfrm>
          <a:prstGeom prst="rect">
            <a:avLst/>
          </a:prstGeom>
          <a:ln>
            <a:noFill/>
          </a:ln>
          <a:effectLst>
            <a:glow rad="63500">
              <a:schemeClr val="accent2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00034" y="785794"/>
            <a:ext cx="86439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Monotype Corsiva" pitchFamily="66" charset="0"/>
              </a:rPr>
              <a:t> </a:t>
            </a:r>
            <a:endParaRPr lang="ru-RU" sz="2000" b="1" dirty="0">
              <a:latin typeface="Monotype Corsiva" pitchFamily="66" charset="0"/>
            </a:endParaRPr>
          </a:p>
        </p:txBody>
      </p:sp>
      <p:pic>
        <p:nvPicPr>
          <p:cNvPr id="6" name="Picture 2" descr="http://im4-tub.yandex.net/i?id=349811966-08-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214290"/>
            <a:ext cx="2286006" cy="16459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0"/>
            <a:ext cx="7143768" cy="6432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Признаки </a:t>
            </a:r>
            <a:r>
              <a:rPr kumimoji="0" lang="ru-RU" sz="4400" b="1" i="0" u="sng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гиперактивности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sng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Повышенная активность: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-двигательная расторможенность, подвижность;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-неумение сидеть на одном месте;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-спонтанность , необдуманность действий,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-суетливость;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-трудности при засыпании;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-неумение играть, разговаривать тихо и спокойно;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-нетерпеливость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" name="Picture 8" descr="http://im7-tub.yandex.net/i?id=67869463-20-2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9520" y="4714884"/>
            <a:ext cx="1562104" cy="19826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338" name="Picture 2" descr="D:\Documents and Settings\User\Рабочий стол\64\фото садика\DSC_198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"/>
            <a:ext cx="1309670" cy="1643050"/>
          </a:xfrm>
          <a:prstGeom prst="rect">
            <a:avLst/>
          </a:prstGeom>
          <a:noFill/>
        </p:spPr>
      </p:pic>
      <p:pic>
        <p:nvPicPr>
          <p:cNvPr id="10" name="Рисунок 4" descr="J0283652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84900" y="1928813"/>
            <a:ext cx="2630488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Анимашки Дети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4488044"/>
            <a:ext cx="1840620" cy="2020195"/>
          </a:xfrm>
          <a:prstGeom prst="rect">
            <a:avLst/>
          </a:prstGeom>
          <a:noFill/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-243408"/>
            <a:ext cx="7643834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u="sng" dirty="0" smtClean="0"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u="sng" dirty="0" smtClean="0"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u="sng" dirty="0" smtClean="0"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u="sng" dirty="0" smtClean="0"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Невнимательность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повышенная отвлекаемость;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-неумение сосредоточиться;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35000" r="-3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Анимашки Дети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72330" y="1265240"/>
            <a:ext cx="2009458" cy="2092322"/>
          </a:xfrm>
          <a:prstGeom prst="rect">
            <a:avLst/>
          </a:prstGeom>
          <a:noFill/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642910" y="0"/>
            <a:ext cx="6215106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u="sng" dirty="0" smtClean="0"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u="sng" dirty="0" smtClean="0"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Импульсивность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-эмоционален;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-вспыльчив;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-утомляемость;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-агрессивность;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-болтлив;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-нетерпелив;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</a:rPr>
              <a:t>-неустойчивость настроения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 </a:t>
            </a:r>
          </a:p>
        </p:txBody>
      </p:sp>
      <p:pic>
        <p:nvPicPr>
          <p:cNvPr id="12" name="Рисунок 11" descr="Рисунок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143768" y="4643446"/>
            <a:ext cx="1767254" cy="20310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2272955-happy-four-year-old-boy-jumping-over-whit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3861399"/>
            <a:ext cx="2000231" cy="2996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0"/>
            <a:ext cx="9144000" cy="4862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atin typeface="Comic Sans MS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atin typeface="Comic Sans MS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atin typeface="Comic Sans MS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atin typeface="Comic Sans MS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atin typeface="Comic Sans MS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Гиперактивные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дети на людях ведут себя хуже, чем дома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4" name="Рисунок 13" descr="post-230502-127579145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7554" y="428604"/>
            <a:ext cx="1790510" cy="25335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Documents and Settings\Admin\Рабочий стол\Ольга Петровна\картинки\зверюшки\мроьб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40000">
            <a:off x="34178" y="1360571"/>
            <a:ext cx="2682103" cy="2383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714356"/>
            <a:ext cx="6400800" cy="5857916"/>
          </a:xfrm>
        </p:spPr>
        <p:txBody>
          <a:bodyPr>
            <a:normAutofit fontScale="77500" lnSpcReduction="20000"/>
          </a:bodyPr>
          <a:lstStyle/>
          <a:p>
            <a:r>
              <a:rPr lang="ru-RU" sz="5700" b="1" u="sng" dirty="0" smtClean="0">
                <a:solidFill>
                  <a:srgbClr val="4419F9"/>
                </a:solidFill>
              </a:rPr>
              <a:t>Родителям важно знать:</a:t>
            </a:r>
            <a:endParaRPr lang="ru-RU" sz="5700" dirty="0" smtClean="0">
              <a:solidFill>
                <a:srgbClr val="4419F9"/>
              </a:solidFill>
            </a:endParaRPr>
          </a:p>
          <a:p>
            <a:pPr lvl="0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Процессы возбуждения в нервной системе ребёнка превалируют над процессами торможения.</a:t>
            </a:r>
            <a:endParaRPr lang="ru-RU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lvl="0"/>
            <a:r>
              <a:rPr lang="ru-RU" sz="4000" b="1" i="1" dirty="0" smtClean="0">
                <a:solidFill>
                  <a:srgbClr val="C00000"/>
                </a:solidFill>
                <a:latin typeface="Monotype Corsiva" pitchFamily="66" charset="0"/>
              </a:rPr>
              <a:t>Установите чёткий распорядок дня.</a:t>
            </a:r>
            <a:endParaRPr lang="ru-RU" sz="40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 lvl="0"/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  <a:t>Необходимо оберегать ребёнка от переутомления, от избыточного количества впечатлений, от больших скоплений людей.</a:t>
            </a:r>
            <a:endParaRPr lang="ru-RU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pPr lvl="0"/>
            <a:r>
              <a:rPr lang="ru-RU" sz="3800" b="1" i="1" dirty="0" smtClean="0">
                <a:solidFill>
                  <a:srgbClr val="002060"/>
                </a:solidFill>
                <a:latin typeface="Monotype Corsiva" pitchFamily="66" charset="0"/>
              </a:rPr>
              <a:t>Оградите от длительных просмотров телевизионных передач, занятий на компьютере.</a:t>
            </a:r>
            <a:endParaRPr lang="ru-RU" sz="3800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lvl="0"/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Основная задача в воспитании такого ребёнка – не научить его сдерживать свои порывы и импульсы, а научить его управлять собой.</a:t>
            </a:r>
            <a:endParaRPr lang="ru-RU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endParaRPr lang="ru-RU" dirty="0"/>
          </a:p>
        </p:txBody>
      </p:sp>
      <p:pic>
        <p:nvPicPr>
          <p:cNvPr id="6" name="Рисунок 5" descr="P105075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43736" y="4143380"/>
            <a:ext cx="2000264" cy="15001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273134277_vo1.png"/>
          <p:cNvPicPr>
            <a:picLocks noChangeAspect="1"/>
          </p:cNvPicPr>
          <p:nvPr/>
        </p:nvPicPr>
        <p:blipFill>
          <a:blip r:embed="rId3" cstate="print"/>
          <a:srcRect r="5000" b="9316"/>
          <a:stretch>
            <a:fillRect/>
          </a:stretch>
        </p:blipFill>
        <p:spPr>
          <a:xfrm>
            <a:off x="7858148" y="5123228"/>
            <a:ext cx="1285852" cy="17347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fontScale="92500" lnSpcReduction="20000"/>
          </a:bodyPr>
          <a:lstStyle/>
          <a:p>
            <a:pPr lvl="0" algn="ctr"/>
            <a:r>
              <a:rPr lang="ru-RU" b="1" i="1" dirty="0" smtClean="0">
                <a:solidFill>
                  <a:srgbClr val="0070C0"/>
                </a:solidFill>
                <a:latin typeface="Monotype Corsiva" pitchFamily="66" charset="0"/>
              </a:rPr>
              <a:t>Проявляйте достаточно твёрдости и последовательности в воспитании.</a:t>
            </a:r>
            <a:endParaRPr lang="ru-RU" b="1" dirty="0" smtClean="0">
              <a:solidFill>
                <a:srgbClr val="0070C0"/>
              </a:solidFill>
              <a:latin typeface="Monotype Corsiva" pitchFamily="66" charset="0"/>
            </a:endParaRPr>
          </a:p>
          <a:p>
            <a:pPr lvl="0" algn="ctr"/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Повторяйте свою просьбу одними и теми же словами много раз.</a:t>
            </a:r>
            <a:endParaRPr lang="ru-RU" sz="24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lvl="0" algn="ctr"/>
            <a:r>
              <a:rPr lang="ru-RU" b="1" i="1" dirty="0" smtClean="0">
                <a:latin typeface="Monotype Corsiva" pitchFamily="66" charset="0"/>
              </a:rPr>
              <a:t>Придумайте гибкую систему вознаграждений и наказаний.</a:t>
            </a:r>
            <a:endParaRPr lang="ru-RU" dirty="0" smtClean="0">
              <a:latin typeface="Monotype Corsiva" pitchFamily="66" charset="0"/>
            </a:endParaRPr>
          </a:p>
          <a:p>
            <a:pPr lvl="0" algn="ctr"/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      Поощряйте ребёнка за все виды деятельности,     требующие концентрации внимания (чтение, раскрашивание</a:t>
            </a:r>
            <a:r>
              <a:rPr lang="ru-RU" b="1" dirty="0" smtClean="0"/>
              <a:t>)</a:t>
            </a:r>
            <a:endParaRPr lang="ru-RU" dirty="0" smtClean="0"/>
          </a:p>
          <a:p>
            <a:pPr lvl="0" algn="ctr"/>
            <a:r>
              <a:rPr lang="ru-RU" sz="3000" b="1" i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Чтобы успокоить ребёнка, возьмите ребёнка за руку, погладьте по голове, обнимите. Хвалите его за каждое проявление сдержанности</a:t>
            </a:r>
            <a:r>
              <a:rPr lang="ru-RU" b="1" i="1" dirty="0" smtClean="0"/>
              <a:t>.</a:t>
            </a:r>
            <a:endParaRPr lang="ru-RU" dirty="0" smtClean="0"/>
          </a:p>
          <a:p>
            <a:pPr lvl="0" algn="ctr"/>
            <a:r>
              <a:rPr lang="ru-RU" sz="2800" dirty="0" smtClean="0">
                <a:latin typeface="Comic Sans MS" pitchFamily="66" charset="0"/>
              </a:rPr>
              <a:t>Чётко объясняйте правила поведения в различных ситуациях и последовательно требуйте их выполнения.</a:t>
            </a:r>
          </a:p>
          <a:p>
            <a:endParaRPr lang="ru-RU" dirty="0"/>
          </a:p>
        </p:txBody>
      </p:sp>
      <p:pic>
        <p:nvPicPr>
          <p:cNvPr id="4" name="Рисунок 3" descr="P105073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779" y="2428868"/>
            <a:ext cx="1619262" cy="121444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99FF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Рисунок 4" descr="J0283653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214346" y="0"/>
            <a:ext cx="1578148" cy="141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483113"/>
          </a:xfrm>
        </p:spPr>
        <p:txBody>
          <a:bodyPr/>
          <a:lstStyle/>
          <a:p>
            <a:pPr lvl="0" algn="ctr">
              <a:buNone/>
            </a:pPr>
            <a:r>
              <a:rPr lang="ru-RU" b="1" u="sng" dirty="0" err="1" smtClean="0"/>
              <a:t>Гиперактивность</a:t>
            </a:r>
            <a:r>
              <a:rPr lang="ru-RU" b="1" dirty="0" smtClean="0"/>
              <a:t>- это не поведенческая проблема, не </a:t>
            </a:r>
            <a:r>
              <a:rPr lang="ru-RU" b="1" dirty="0" err="1" smtClean="0"/>
              <a:t>результатат</a:t>
            </a:r>
            <a:r>
              <a:rPr lang="ru-RU" b="1" dirty="0" smtClean="0"/>
              <a:t> плохого воспитания, а </a:t>
            </a:r>
            <a:r>
              <a:rPr lang="ru-RU" b="1" u="sng" dirty="0" smtClean="0">
                <a:solidFill>
                  <a:srgbClr val="4419F9"/>
                </a:solidFill>
                <a:latin typeface="Comic Sans MS" pitchFamily="66" charset="0"/>
              </a:rPr>
              <a:t>медицинский и нейропсихологический диагноз.</a:t>
            </a:r>
            <a:endParaRPr lang="ru-RU" u="sng" dirty="0" smtClean="0">
              <a:solidFill>
                <a:srgbClr val="4419F9"/>
              </a:solidFill>
              <a:latin typeface="Comic Sans MS" pitchFamily="66" charset="0"/>
            </a:endParaRPr>
          </a:p>
          <a:p>
            <a:endParaRPr lang="ru-RU" dirty="0"/>
          </a:p>
        </p:txBody>
      </p:sp>
      <p:pic>
        <p:nvPicPr>
          <p:cNvPr id="4" name="Рисунок 3" descr="P105073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10227" y="4357670"/>
            <a:ext cx="3333773" cy="250033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FF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Рисунок 4" descr="P105066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3929066"/>
            <a:ext cx="2476518" cy="1857388"/>
          </a:xfrm>
          <a:prstGeom prst="rect">
            <a:avLst/>
          </a:prstGeom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28926" y="1857364"/>
            <a:ext cx="5529274" cy="45005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Italic" pitchFamily="2" charset="0"/>
                <a:cs typeface="Italic" pitchFamily="2" charset="0"/>
              </a:rPr>
              <a:t>Искусству ладить с ребёнком необходимо учиться, и здесь Вам помогут </a:t>
            </a:r>
            <a:r>
              <a:rPr lang="ru-RU" b="1" dirty="0" smtClean="0">
                <a:solidFill>
                  <a:srgbClr val="00B050"/>
                </a:solidFill>
                <a:latin typeface="Italic" pitchFamily="2" charset="0"/>
                <a:cs typeface="Italic" pitchFamily="2" charset="0"/>
              </a:rPr>
              <a:t>фантазия и юмор</a:t>
            </a:r>
            <a:endParaRPr lang="ru-RU" b="1" dirty="0">
              <a:solidFill>
                <a:srgbClr val="00B050"/>
              </a:solidFill>
              <a:latin typeface="Italic" pitchFamily="2" charset="0"/>
              <a:cs typeface="Italic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829</TotalTime>
  <Words>271</Words>
  <Application>Microsoft Office PowerPoint</Application>
  <PresentationFormat>Экран (4:3)</PresentationFormat>
  <Paragraphs>67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Гиперактивный ребёнок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Искусству ладить с ребёнком необходимо учиться, и здесь Вам помогут фантазия и юмор</vt:lpstr>
      <vt:lpstr>   Любите ребенка и показывайте ему, что он Вам дорог!!!                                                           Желаем Вам удачи 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ужас! В доме появился «маленький тиран» - что делать?</dc:title>
  <cp:lastModifiedBy>Admin</cp:lastModifiedBy>
  <cp:revision>89</cp:revision>
  <dcterms:modified xsi:type="dcterms:W3CDTF">2012-11-20T16:24:24Z</dcterms:modified>
</cp:coreProperties>
</file>