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897" autoAdjust="0"/>
    <p:restoredTop sz="94660"/>
  </p:normalViewPr>
  <p:slideViewPr>
    <p:cSldViewPr>
      <p:cViewPr varScale="1">
        <p:scale>
          <a:sx n="69" d="100"/>
          <a:sy n="69" d="100"/>
        </p:scale>
        <p:origin x="-117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4E91C-DD01-4E8C-B1EA-6395741F8499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8A497-CCED-48E5-A394-9884F9D62D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4E91C-DD01-4E8C-B1EA-6395741F8499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8A497-CCED-48E5-A394-9884F9D62D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4E91C-DD01-4E8C-B1EA-6395741F8499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8A497-CCED-48E5-A394-9884F9D62D01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4E91C-DD01-4E8C-B1EA-6395741F8499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8A497-CCED-48E5-A394-9884F9D62D0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4E91C-DD01-4E8C-B1EA-6395741F8499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8A497-CCED-48E5-A394-9884F9D62D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4E91C-DD01-4E8C-B1EA-6395741F8499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8A497-CCED-48E5-A394-9884F9D62D0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4E91C-DD01-4E8C-B1EA-6395741F8499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8A497-CCED-48E5-A394-9884F9D62D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4E91C-DD01-4E8C-B1EA-6395741F8499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8A497-CCED-48E5-A394-9884F9D62D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4E91C-DD01-4E8C-B1EA-6395741F8499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8A497-CCED-48E5-A394-9884F9D62D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4E91C-DD01-4E8C-B1EA-6395741F8499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8A497-CCED-48E5-A394-9884F9D62D01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4E91C-DD01-4E8C-B1EA-6395741F8499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8A497-CCED-48E5-A394-9884F9D62D0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4804E91C-DD01-4E8C-B1EA-6395741F8499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508A497-CCED-48E5-A394-9884F9D62D0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404664"/>
            <a:ext cx="6408712" cy="216024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«</a:t>
            </a:r>
            <a:r>
              <a:rPr lang="ru-RU" dirty="0" smtClean="0"/>
              <a:t>Городок на В</a:t>
            </a:r>
            <a:r>
              <a:rPr lang="ru-RU" sz="3300" dirty="0" smtClean="0"/>
              <a:t>о</a:t>
            </a:r>
            <a:r>
              <a:rPr lang="ru-RU" dirty="0" smtClean="0"/>
              <a:t>лге»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26517" y="5026877"/>
            <a:ext cx="3848472" cy="1473200"/>
          </a:xfrm>
          <a:solidFill>
            <a:schemeClr val="accent2"/>
          </a:solidFill>
        </p:spPr>
        <p:txBody>
          <a:bodyPr>
            <a:noAutofit/>
          </a:bodyPr>
          <a:lstStyle/>
          <a:p>
            <a:pPr algn="r">
              <a:lnSpc>
                <a:spcPct val="150000"/>
              </a:lnSpc>
              <a:spcAft>
                <a:spcPts val="0"/>
              </a:spcAft>
            </a:pPr>
            <a:r>
              <a:rPr lang="ru-RU" sz="1600" b="1" kern="15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/>
                <a:ea typeface="SimSun"/>
                <a:cs typeface="F"/>
              </a:rPr>
              <a:t>Автор проекта</a:t>
            </a:r>
            <a:r>
              <a:rPr lang="ru-RU" sz="1600" b="1" kern="15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/>
                <a:ea typeface="SimSun"/>
                <a:cs typeface="F"/>
              </a:rPr>
              <a:t>: Тюкова </a:t>
            </a:r>
            <a:r>
              <a:rPr lang="ru-RU" sz="1600" b="1" kern="15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/>
                <a:ea typeface="SimSun"/>
                <a:cs typeface="F"/>
              </a:rPr>
              <a:t>Т.А.</a:t>
            </a:r>
            <a:endParaRPr lang="ru-RU" sz="1600" b="1" kern="150" dirty="0" smtClean="0">
              <a:solidFill>
                <a:schemeClr val="bg1">
                  <a:lumMod val="95000"/>
                  <a:lumOff val="5000"/>
                </a:schemeClr>
              </a:solidFill>
              <a:latin typeface="Calibri"/>
              <a:ea typeface="SimSun"/>
              <a:cs typeface="F"/>
            </a:endParaRPr>
          </a:p>
          <a:p>
            <a:pPr algn="r">
              <a:lnSpc>
                <a:spcPct val="150000"/>
              </a:lnSpc>
              <a:spcAft>
                <a:spcPts val="0"/>
              </a:spcAft>
            </a:pPr>
            <a:r>
              <a:rPr lang="ru-RU" sz="1600" b="1" kern="15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/>
                <a:ea typeface="SimSun"/>
                <a:cs typeface="F"/>
              </a:rPr>
              <a:t>воспитатель ГБОУ ООШ №34</a:t>
            </a:r>
            <a:endParaRPr lang="ru-RU" sz="1600" b="1" kern="150" dirty="0" smtClean="0">
              <a:solidFill>
                <a:schemeClr val="bg1">
                  <a:lumMod val="95000"/>
                  <a:lumOff val="5000"/>
                </a:schemeClr>
              </a:solidFill>
              <a:latin typeface="Calibri"/>
              <a:ea typeface="SimSun"/>
              <a:cs typeface="F"/>
            </a:endParaRPr>
          </a:p>
          <a:p>
            <a:pPr algn="r">
              <a:lnSpc>
                <a:spcPct val="150000"/>
              </a:lnSpc>
              <a:spcAft>
                <a:spcPts val="0"/>
              </a:spcAft>
            </a:pPr>
            <a:r>
              <a:rPr lang="ru-RU" sz="1600" b="1" kern="15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/>
                <a:ea typeface="SimSun"/>
                <a:cs typeface="F"/>
              </a:rPr>
              <a:t>г. Сызрани  ДОО № 64</a:t>
            </a:r>
            <a:endParaRPr lang="ru-RU" sz="1600" b="1" kern="150" dirty="0">
              <a:solidFill>
                <a:schemeClr val="bg1">
                  <a:lumMod val="95000"/>
                  <a:lumOff val="5000"/>
                </a:schemeClr>
              </a:solidFill>
              <a:effectLst/>
              <a:latin typeface="Calibri"/>
              <a:ea typeface="SimSun"/>
              <a:cs typeface="F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37" y="2420887"/>
            <a:ext cx="8620125" cy="263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416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600" b="1" i="1" dirty="0" smtClean="0">
                <a:solidFill>
                  <a:srgbClr val="FF0000"/>
                </a:solidFill>
              </a:rPr>
              <a:t>Спасибо </a:t>
            </a:r>
            <a:br>
              <a:rPr lang="ru-RU" sz="6600" b="1" i="1" dirty="0" smtClean="0">
                <a:solidFill>
                  <a:srgbClr val="FF0000"/>
                </a:solidFill>
              </a:rPr>
            </a:br>
            <a:r>
              <a:rPr lang="ru-RU" sz="6600" b="1" i="1" dirty="0" smtClean="0">
                <a:solidFill>
                  <a:srgbClr val="FF0000"/>
                </a:solidFill>
              </a:rPr>
              <a:t>за внимание!</a:t>
            </a:r>
            <a:endParaRPr lang="ru-RU" sz="6600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8705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5040560" cy="1152128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solidFill>
                  <a:srgbClr val="FFFF00"/>
                </a:solidFill>
              </a:rPr>
              <a:t>Актуальность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6372200" y="764704"/>
            <a:ext cx="2592288" cy="4442297"/>
          </a:xfrm>
        </p:spPr>
        <p:txBody>
          <a:bodyPr>
            <a:normAutofit/>
          </a:bodyPr>
          <a:lstStyle/>
          <a:p>
            <a:r>
              <a:rPr lang="ru-RU" sz="2000" b="1" i="1" dirty="0">
                <a:solidFill>
                  <a:schemeClr val="bg1"/>
                </a:solidFill>
              </a:rPr>
              <a:t>“Любовь к родному краю, знание его истории – основа, на которой только и может осуществиться рост духовной культуры всего общества”. (Д.С. Лихачев)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3" y="2132856"/>
            <a:ext cx="619125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355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75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174112" y="355303"/>
            <a:ext cx="640871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Адресация</a:t>
            </a:r>
            <a:r>
              <a:rPr lang="ru-RU" dirty="0" smtClean="0"/>
              <a:t> </a:t>
            </a:r>
            <a:r>
              <a:rPr lang="ru-RU" sz="4000" b="1" dirty="0" smtClean="0">
                <a:solidFill>
                  <a:srgbClr val="C00000"/>
                </a:solidFill>
              </a:rPr>
              <a:t>проекта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10285322" flipV="1">
            <a:off x="1998535" y="4578646"/>
            <a:ext cx="7152067" cy="1754326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>
                    <a:lumMod val="95000"/>
                  </a:schemeClr>
                </a:solidFill>
              </a:rPr>
              <a:t>Педагоги ДОУ, работающие с детьми старшего дошкольного возраста</a:t>
            </a:r>
            <a:endParaRPr lang="ru-RU" sz="3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340768"/>
            <a:ext cx="4502274" cy="3360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71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692696"/>
            <a:ext cx="598029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Участники проекта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690336"/>
            <a:ext cx="83529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/>
              <a:t>Педагоги ДОО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/>
              <a:t>Дети старшего дошкольного возраста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/>
              <a:t>Родители воспитанников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/>
              <a:t>Сотрудники Краеведческого </a:t>
            </a:r>
            <a:r>
              <a:rPr lang="ru-RU" sz="2400" b="1" dirty="0"/>
              <a:t>музея г. </a:t>
            </a:r>
            <a:r>
              <a:rPr lang="ru-RU" sz="2400" b="1" dirty="0" smtClean="0"/>
              <a:t>Сызрани  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/>
              <a:t>Сотрудники </a:t>
            </a:r>
            <a:r>
              <a:rPr lang="ru-RU" sz="2400" b="1" dirty="0"/>
              <a:t>центральной детской библиотеки им. А. Гайдара г. Сызрани</a:t>
            </a:r>
          </a:p>
        </p:txBody>
      </p:sp>
    </p:spTree>
    <p:extLst>
      <p:ext uri="{BB962C8B-B14F-4D97-AF65-F5344CB8AC3E}">
        <p14:creationId xmlns:p14="http://schemas.microsoft.com/office/powerpoint/2010/main" val="325240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332656"/>
            <a:ext cx="83529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 smtClean="0">
                <a:solidFill>
                  <a:schemeClr val="accent2">
                    <a:lumMod val="50000"/>
                  </a:schemeClr>
                </a:solidFill>
              </a:rPr>
              <a:t>Особенности проекта</a:t>
            </a:r>
            <a:endParaRPr lang="ru-RU" sz="54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124744"/>
            <a:ext cx="820891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По характеру создаваемого продукта:</a:t>
            </a:r>
          </a:p>
          <a:p>
            <a:pPr lvl="0"/>
            <a:r>
              <a:rPr lang="ru-RU" sz="2800" dirty="0">
                <a:solidFill>
                  <a:prstClr val="black"/>
                </a:solidFill>
              </a:rPr>
              <a:t>- творчески-поисковый.</a:t>
            </a:r>
          </a:p>
          <a:p>
            <a:pPr lvl="0"/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По количеству детей, вовлечённых в проект:</a:t>
            </a:r>
          </a:p>
          <a:p>
            <a:pPr lvl="0"/>
            <a:r>
              <a:rPr lang="ru-RU" sz="2800" dirty="0">
                <a:solidFill>
                  <a:prstClr val="black"/>
                </a:solidFill>
              </a:rPr>
              <a:t>- групповой</a:t>
            </a:r>
          </a:p>
          <a:p>
            <a:pPr lvl="0"/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По продолжительности:</a:t>
            </a:r>
          </a:p>
          <a:p>
            <a:pPr lvl="0"/>
            <a:r>
              <a:rPr lang="ru-RU" sz="2800" dirty="0">
                <a:solidFill>
                  <a:prstClr val="black"/>
                </a:solidFill>
              </a:rPr>
              <a:t>- долгосрочный (1 год)</a:t>
            </a:r>
          </a:p>
          <a:p>
            <a:pPr lvl="0"/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По контактам:</a:t>
            </a:r>
          </a:p>
          <a:p>
            <a:pPr lvl="0"/>
            <a:r>
              <a:rPr lang="ru-RU" sz="2800" dirty="0">
                <a:solidFill>
                  <a:prstClr val="black"/>
                </a:solidFill>
              </a:rPr>
              <a:t>На уровне ДОУ и на уровне города (взаимодействие с музыкальным руководителем, педагогами , </a:t>
            </a:r>
            <a:r>
              <a:rPr lang="ru-RU" sz="2800" dirty="0" smtClean="0">
                <a:solidFill>
                  <a:prstClr val="black"/>
                </a:solidFill>
              </a:rPr>
              <a:t>родителями, сотрудниками Краеведческого музея г. Сызрани,  сотрудниками </a:t>
            </a:r>
            <a:r>
              <a:rPr lang="ru-RU" sz="2800" dirty="0">
                <a:solidFill>
                  <a:prstClr val="black"/>
                </a:solidFill>
              </a:rPr>
              <a:t>центральной детской библиотеки им. А. Гайдара </a:t>
            </a:r>
            <a:endParaRPr lang="ru-RU" sz="2800" dirty="0" smtClean="0">
              <a:solidFill>
                <a:prstClr val="black"/>
              </a:solidFill>
            </a:endParaRPr>
          </a:p>
          <a:p>
            <a:pPr lvl="0"/>
            <a:r>
              <a:rPr lang="ru-RU" sz="2800" dirty="0" smtClean="0">
                <a:solidFill>
                  <a:prstClr val="black"/>
                </a:solidFill>
              </a:rPr>
              <a:t>г</a:t>
            </a:r>
            <a:r>
              <a:rPr lang="ru-RU" sz="2800" dirty="0">
                <a:solidFill>
                  <a:prstClr val="black"/>
                </a:solidFill>
              </a:rPr>
              <a:t>. Сызрани).</a:t>
            </a:r>
          </a:p>
        </p:txBody>
      </p:sp>
    </p:spTree>
    <p:extLst>
      <p:ext uri="{BB962C8B-B14F-4D97-AF65-F5344CB8AC3E}">
        <p14:creationId xmlns:p14="http://schemas.microsoft.com/office/powerpoint/2010/main" val="1669511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44008" y="404664"/>
            <a:ext cx="362310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Цель </a:t>
            </a:r>
            <a:r>
              <a:rPr lang="ru-RU" sz="4800" b="1" dirty="0" smtClean="0">
                <a:solidFill>
                  <a:srgbClr val="FF0000"/>
                </a:solidFill>
              </a:rPr>
              <a:t>проекта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4316" y="1988840"/>
            <a:ext cx="7655556" cy="2554545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</a:rPr>
              <a:t>Формирование у детей любви  к родному городу и его истории, чувства ответственности за судьбу города, желания трудиться на его благо, беречь и умножать его богатства.</a:t>
            </a:r>
            <a:endParaRPr lang="ru-RU" sz="32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45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688" y="567974"/>
            <a:ext cx="59914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Задачи проекта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6163" y="2132856"/>
            <a:ext cx="8587769" cy="4524315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</a:rPr>
              <a:t>*Расширять представление детей об родном городе: его истории, символике, достопримечательностях, промышленных объектах, экологической ситуации в городе.</a:t>
            </a:r>
          </a:p>
          <a:p>
            <a:r>
              <a:rPr lang="ru-RU" sz="2400" b="1" i="1" dirty="0" smtClean="0">
                <a:solidFill>
                  <a:schemeClr val="bg1"/>
                </a:solidFill>
              </a:rPr>
              <a:t>*Развивать самостоятельность, коммуникативные качества, память, мышление, творческое воображение.</a:t>
            </a:r>
          </a:p>
          <a:p>
            <a:r>
              <a:rPr lang="ru-RU" sz="2400" b="1" i="1" dirty="0" smtClean="0">
                <a:solidFill>
                  <a:schemeClr val="bg1"/>
                </a:solidFill>
              </a:rPr>
              <a:t>*Формировать чувство сопричастности к родному краю, желание принимать участие в проведении мероприятий по охране окружающей среды, умение видеть прекрасное, гордиться им.</a:t>
            </a:r>
          </a:p>
          <a:p>
            <a:r>
              <a:rPr lang="ru-RU" sz="2400" b="1" i="1" dirty="0" smtClean="0">
                <a:solidFill>
                  <a:schemeClr val="bg1"/>
                </a:solidFill>
              </a:rPr>
              <a:t>* Обогащать детско- родительские отношения опытом совместной деятельности через формирование представлений о родном городе</a:t>
            </a:r>
            <a:endParaRPr lang="ru-RU" sz="24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11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332656"/>
            <a:ext cx="56444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Ожидаемые результаты</a:t>
            </a:r>
            <a:endParaRPr lang="ru-RU" sz="4000" b="1" dirty="0">
              <a:solidFill>
                <a:srgbClr val="C0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7803558"/>
              </p:ext>
            </p:extLst>
          </p:nvPr>
        </p:nvGraphicFramePr>
        <p:xfrm>
          <a:off x="422051" y="1018869"/>
          <a:ext cx="8326413" cy="49423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326413"/>
              </a:tblGrid>
              <a:tr h="1529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50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F"/>
                      </a:endParaRPr>
                    </a:p>
                  </a:txBody>
                  <a:tcPr marL="5481" marR="5481" marT="0" marB="0"/>
                </a:tc>
              </a:tr>
              <a:tr h="28240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u="sng" kern="150" dirty="0">
                          <a:solidFill>
                            <a:srgbClr val="7030A0"/>
                          </a:solidFill>
                          <a:effectLst/>
                        </a:rPr>
                        <a:t>- Для педагогов</a:t>
                      </a:r>
                      <a:r>
                        <a:rPr lang="ru-RU" sz="2200" b="1" kern="150" dirty="0">
                          <a:solidFill>
                            <a:srgbClr val="7030A0"/>
                          </a:solidFill>
                          <a:effectLst/>
                        </a:rPr>
                        <a:t>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kern="150" dirty="0">
                          <a:solidFill>
                            <a:schemeClr val="tx1"/>
                          </a:solidFill>
                          <a:effectLst/>
                        </a:rPr>
                        <a:t>- Повышение профессионализма.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kern="150" dirty="0">
                          <a:solidFill>
                            <a:schemeClr val="tx1"/>
                          </a:solidFill>
                          <a:effectLst/>
                        </a:rPr>
                        <a:t>-Внедрение новых методов в работе с детьми и родителями.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kern="150" dirty="0">
                          <a:solidFill>
                            <a:schemeClr val="tx1"/>
                          </a:solidFill>
                          <a:effectLst/>
                        </a:rPr>
                        <a:t>- Личностный и профессиональный рост, самореализация.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u="sng" kern="150" dirty="0">
                          <a:solidFill>
                            <a:srgbClr val="7030A0"/>
                          </a:solidFill>
                          <a:effectLst/>
                        </a:rPr>
                        <a:t>Для родителей:</a:t>
                      </a:r>
                      <a:endParaRPr lang="ru-RU" sz="2200" b="1" kern="150" dirty="0">
                        <a:solidFill>
                          <a:srgbClr val="7030A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kern="150" dirty="0">
                          <a:solidFill>
                            <a:schemeClr val="tx1"/>
                          </a:solidFill>
                          <a:effectLst/>
                        </a:rPr>
                        <a:t>- Повышение уровня личностного сознания.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kern="150" dirty="0">
                          <a:solidFill>
                            <a:schemeClr val="tx1"/>
                          </a:solidFill>
                          <a:effectLst/>
                        </a:rPr>
                        <a:t>- Укрепление взаимоотношений между детьми и родителями, самореализация.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u="sng" kern="150" dirty="0">
                          <a:solidFill>
                            <a:srgbClr val="7030A0"/>
                          </a:solidFill>
                          <a:effectLst/>
                        </a:rPr>
                        <a:t>Для детей:</a:t>
                      </a:r>
                      <a:endParaRPr lang="ru-RU" sz="2200" b="1" kern="150" dirty="0">
                        <a:solidFill>
                          <a:srgbClr val="7030A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kern="150" dirty="0">
                          <a:solidFill>
                            <a:schemeClr val="tx1"/>
                          </a:solidFill>
                          <a:effectLst/>
                        </a:rPr>
                        <a:t>- Ответственное отношение к общественно-значимым заданиям.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kern="150" dirty="0">
                          <a:solidFill>
                            <a:schemeClr val="tx1"/>
                          </a:solidFill>
                          <a:effectLst/>
                        </a:rPr>
                        <a:t>- Развитие у детей инициативы, активности, самостоятельности.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kern="150" dirty="0">
                          <a:solidFill>
                            <a:schemeClr val="tx1"/>
                          </a:solidFill>
                          <a:effectLst/>
                        </a:rPr>
                        <a:t>- Расширение знаний об истории родного города, самореализация.</a:t>
                      </a:r>
                      <a:endParaRPr lang="ru-RU" sz="2200" b="1" kern="150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F"/>
                      </a:endParaRPr>
                    </a:p>
                  </a:txBody>
                  <a:tcPr marL="5481" marR="548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684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16632"/>
            <a:ext cx="8064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C000"/>
                </a:solidFill>
              </a:rPr>
              <a:t>Этапы работы над проектом:</a:t>
            </a:r>
            <a:endParaRPr lang="ru-RU" sz="4800" b="1" dirty="0">
              <a:solidFill>
                <a:srgbClr val="FFC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196752"/>
            <a:ext cx="3817071" cy="461665"/>
          </a:xfrm>
          <a:prstGeom prst="rect">
            <a:avLst/>
          </a:prstGeom>
          <a:solidFill>
            <a:srgbClr val="0070C0"/>
          </a:solidFill>
        </p:spPr>
        <p:txBody>
          <a:bodyPr wrap="none">
            <a:spAutoFit/>
          </a:bodyPr>
          <a:lstStyle/>
          <a:p>
            <a:r>
              <a:rPr lang="ru-RU" sz="2400" b="1" dirty="0" smtClean="0"/>
              <a:t>1 этап – подготовительный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671205"/>
            <a:ext cx="381707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1.Подбор методической литературы, дидактических пособий  по теме.</a:t>
            </a:r>
          </a:p>
          <a:p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2. Составление плана работы.</a:t>
            </a:r>
          </a:p>
          <a:p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3.  Составление картотек: стихов, загадок, пословиц,  народных игр</a:t>
            </a:r>
            <a:endParaRPr lang="ru-RU" sz="20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56622" y="1910452"/>
            <a:ext cx="4787377" cy="830997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2 этап – исследовательский «Знакомство с родным городом»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356622" y="2741449"/>
            <a:ext cx="47873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Беседа с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использованием мультимедиа 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56623" y="3105835"/>
            <a:ext cx="44056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Составление  рассказов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Викторины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Чтение художественной литературы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Экскурсии в краеведческий музей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Экскурсии по городу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Организация конкурсов выставок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Оформление стендов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Продуктивная художественная деятельность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3917974"/>
            <a:ext cx="3817070" cy="461665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r>
              <a:rPr lang="ru-RU" sz="2400" b="1" dirty="0" smtClean="0"/>
              <a:t>3 этап –заключительный</a:t>
            </a:r>
            <a:endParaRPr lang="ru-RU" sz="24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4653136"/>
            <a:ext cx="38170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Создание мини-музея.                                      «Сызрань – городок на Волге».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25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162</TotalTime>
  <Words>435</Words>
  <Application>Microsoft Office PowerPoint</Application>
  <PresentationFormat>Экран (4:3)</PresentationFormat>
  <Paragraphs>61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«Городок на Волге»</vt:lpstr>
      <vt:lpstr>Актуальность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ПРОЕтемуКТ на : «Городок на Волге»</dc:title>
  <dc:creator>Windows User</dc:creator>
  <cp:lastModifiedBy>Fanclon</cp:lastModifiedBy>
  <cp:revision>14</cp:revision>
  <dcterms:created xsi:type="dcterms:W3CDTF">2014-09-17T19:46:14Z</dcterms:created>
  <dcterms:modified xsi:type="dcterms:W3CDTF">2015-10-18T11:41:20Z</dcterms:modified>
</cp:coreProperties>
</file>