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57" r:id="rId4"/>
    <p:sldId id="258" r:id="rId5"/>
    <p:sldId id="263" r:id="rId6"/>
    <p:sldId id="259" r:id="rId7"/>
    <p:sldId id="260" r:id="rId8"/>
    <p:sldId id="279" r:id="rId9"/>
    <p:sldId id="274" r:id="rId10"/>
    <p:sldId id="275" r:id="rId11"/>
    <p:sldId id="276" r:id="rId12"/>
    <p:sldId id="280" r:id="rId13"/>
    <p:sldId id="261" r:id="rId14"/>
    <p:sldId id="268" r:id="rId15"/>
    <p:sldId id="267" r:id="rId16"/>
    <p:sldId id="262" r:id="rId17"/>
    <p:sldId id="272" r:id="rId18"/>
    <p:sldId id="266" r:id="rId19"/>
    <p:sldId id="281" r:id="rId20"/>
    <p:sldId id="282" r:id="rId21"/>
    <p:sldId id="269" r:id="rId22"/>
    <p:sldId id="270" r:id="rId23"/>
    <p:sldId id="273" r:id="rId24"/>
    <p:sldId id="288" r:id="rId25"/>
    <p:sldId id="283" r:id="rId26"/>
    <p:sldId id="287" r:id="rId27"/>
    <p:sldId id="284" r:id="rId28"/>
    <p:sldId id="285" r:id="rId29"/>
    <p:sldId id="28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688CD16-6649-465F-B1D1-0F6626F43594}">
          <p14:sldIdLst>
            <p14:sldId id="278"/>
            <p14:sldId id="256"/>
            <p14:sldId id="257"/>
            <p14:sldId id="258"/>
            <p14:sldId id="263"/>
            <p14:sldId id="259"/>
            <p14:sldId id="260"/>
            <p14:sldId id="279"/>
            <p14:sldId id="274"/>
            <p14:sldId id="275"/>
            <p14:sldId id="276"/>
            <p14:sldId id="280"/>
            <p14:sldId id="261"/>
            <p14:sldId id="268"/>
            <p14:sldId id="267"/>
            <p14:sldId id="262"/>
            <p14:sldId id="272"/>
            <p14:sldId id="266"/>
            <p14:sldId id="281"/>
            <p14:sldId id="282"/>
            <p14:sldId id="269"/>
            <p14:sldId id="270"/>
          </p14:sldIdLst>
        </p14:section>
        <p14:section name="Раздел без заголовка" id="{01E2091F-0FA2-4F16-A976-BF818E4924A3}">
          <p14:sldIdLst>
            <p14:sldId id="273"/>
            <p14:sldId id="288"/>
            <p14:sldId id="283"/>
            <p14:sldId id="287"/>
            <p14:sldId id="284"/>
            <p14:sldId id="285"/>
            <p14:sldId id="286"/>
          </p14:sldIdLst>
        </p14:section>
        <p14:section name="Раздел без заголовка" id="{F1EFC191-367E-4A18-9001-97F8423919E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30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460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90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0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95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93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0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88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0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83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1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61000"/>
                <a:lumMod val="99000"/>
                <a:lumOff val="1000"/>
              </a:srgbClr>
            </a:gs>
            <a:gs pos="43000">
              <a:srgbClr val="FFC000">
                <a:alpha val="76000"/>
                <a:lumMod val="95000"/>
                <a:lumOff val="5000"/>
              </a:srgbClr>
            </a:gs>
            <a:gs pos="60000">
              <a:srgbClr val="FFFF00">
                <a:lumMod val="92000"/>
                <a:lumOff val="8000"/>
              </a:srgbClr>
            </a:gs>
            <a:gs pos="100000">
              <a:srgbClr val="FF0000">
                <a:lumMod val="89000"/>
                <a:lumOff val="11000"/>
                <a:alpha val="88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27453-3385-4C99-B3B3-E93FF34EA63A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4D036-DD69-44F2-9732-9C71AC8480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480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Органическая химия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220513"/>
              </p:ext>
            </p:extLst>
          </p:nvPr>
        </p:nvGraphicFramePr>
        <p:xfrm>
          <a:off x="939800" y="2348865"/>
          <a:ext cx="878840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4200"/>
                <a:gridCol w="4394200"/>
              </a:tblGrid>
              <a:tr h="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Углеводы</a:t>
                      </a: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Кислородсодержащие органические соединения</a:t>
                      </a:r>
                    </a:p>
                  </a:txBody>
                  <a:tcPr>
                    <a:noFill/>
                  </a:tcPr>
                </a:tc>
              </a:tr>
              <a:tr h="46799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Алканы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Спирты</a:t>
                      </a:r>
                    </a:p>
                  </a:txBody>
                  <a:tcPr>
                    <a:noFill/>
                  </a:tcPr>
                </a:tc>
              </a:tr>
              <a:tr h="35115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Алкены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Альдегиды</a:t>
                      </a:r>
                    </a:p>
                  </a:txBody>
                  <a:tcPr>
                    <a:noFill/>
                  </a:tcPr>
                </a:tc>
              </a:tr>
              <a:tr h="23642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Алкины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(Тема нашего урока)</a:t>
                      </a:r>
                    </a:p>
                  </a:txBody>
                  <a:tcPr>
                    <a:noFill/>
                  </a:tcPr>
                </a:tc>
              </a:tr>
              <a:tr h="23642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Алкадиены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3642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Арены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89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 по теме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«Спирты» и «Альдегиды»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Чем отличаются спирты от альдегидов?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7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Сравнение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093383"/>
              </p:ext>
            </p:extLst>
          </p:nvPr>
        </p:nvGraphicFramePr>
        <p:xfrm>
          <a:off x="464950" y="1825625"/>
          <a:ext cx="10888851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5470"/>
                <a:gridCol w="2548181"/>
                <a:gridCol w="3505200"/>
              </a:tblGrid>
              <a:tr h="370840">
                <a:tc>
                  <a:txBody>
                    <a:bodyPr/>
                    <a:lstStyle/>
                    <a:p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Спирты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Альдегиды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Функциональная группа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4800" b="1" dirty="0" smtClean="0">
                          <a:solidFill>
                            <a:schemeClr val="tx1"/>
                          </a:solidFill>
                        </a:rPr>
                        <a:t>OH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800" b="1" dirty="0" smtClean="0">
                          <a:solidFill>
                            <a:schemeClr val="tx1"/>
                          </a:solidFill>
                        </a:rPr>
                        <a:t>-COH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Общая формула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800" b="1" dirty="0" smtClean="0">
                          <a:solidFill>
                            <a:schemeClr val="tx1"/>
                          </a:solidFill>
                        </a:rPr>
                        <a:t>R-OH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800" b="1" dirty="0" smtClean="0">
                          <a:solidFill>
                            <a:schemeClr val="tx1"/>
                          </a:solidFill>
                        </a:rPr>
                        <a:t>R-COH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3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свойства органических кислот и нахождение в природе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4954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кислоты находятся в пробирках?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Какими физическими свойствами обладают кислоты? (Органолептическая оценка)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Как химическим путем можно определить кислоту?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Чем отличаются органические кислоты от других классов соединений?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98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684" y="4151086"/>
            <a:ext cx="4339387" cy="2052864"/>
          </a:xfrm>
          <a:prstGeom prst="rect">
            <a:avLst/>
          </a:prstGeom>
          <a:solidFill>
            <a:schemeClr val="accent4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Выведите общую формулу карбоновых кислот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5" descr="Уксусная кисло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4" y="2195284"/>
            <a:ext cx="2738212" cy="182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0" descr="Пропионовая кислот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571" y="2338160"/>
            <a:ext cx="3990227" cy="181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3810905"/>
            <a:ext cx="3272972" cy="245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92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2371" y="7715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формула одноосновных кислот предельного ряда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24746"/>
            <a:ext cx="10515600" cy="3852217"/>
          </a:xfrm>
        </p:spPr>
        <p:txBody>
          <a:bodyPr>
            <a:normAutofit fontScale="85000" lnSpcReduction="20000"/>
          </a:bodyPr>
          <a:lstStyle/>
          <a:p>
            <a:pPr algn="ctr">
              <a:buFontTx/>
              <a:buChar char="-"/>
            </a:pPr>
            <a:r>
              <a:rPr lang="en-US" sz="8800" b="1" dirty="0" smtClean="0"/>
              <a:t>COOH </a:t>
            </a:r>
            <a:endParaRPr lang="ru-RU" sz="8800" b="1" dirty="0" smtClean="0"/>
          </a:p>
          <a:p>
            <a:pPr algn="ctr">
              <a:buFontTx/>
              <a:buChar char="-"/>
            </a:pPr>
            <a:r>
              <a:rPr lang="ru-RU" sz="8800" dirty="0" smtClean="0"/>
              <a:t>карбоксильная группа</a:t>
            </a:r>
            <a:endParaRPr lang="ru-RU" sz="8800" dirty="0"/>
          </a:p>
          <a:p>
            <a:pPr marL="0" indent="0" algn="ctr">
              <a:buNone/>
            </a:pPr>
            <a:endParaRPr lang="en-US" sz="8800" dirty="0" smtClean="0"/>
          </a:p>
          <a:p>
            <a:pPr marL="0" indent="0" algn="ctr">
              <a:buNone/>
            </a:pPr>
            <a:r>
              <a:rPr lang="en-US" sz="8800" dirty="0" smtClean="0"/>
              <a:t>R- COOH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3927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Карбоновые кислоты-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органические соединения, содержащие одну или </a:t>
            </a:r>
          </a:p>
          <a:p>
            <a:pPr marL="0" indent="0">
              <a:buNone/>
            </a:pPr>
            <a:r>
              <a:rPr lang="ru-RU" sz="3600" b="1" i="1" dirty="0" smtClean="0"/>
              <a:t>несколько карбоксильных  групп- СООН</a:t>
            </a:r>
          </a:p>
          <a:p>
            <a:pPr marL="0" indent="0">
              <a:buNone/>
            </a:pPr>
            <a:r>
              <a:rPr lang="ru-RU" sz="3600" b="1" i="1" dirty="0" smtClean="0"/>
              <a:t>связанных с углеводородным радикалом</a:t>
            </a:r>
          </a:p>
          <a:p>
            <a:endParaRPr lang="ru-RU" sz="3600" dirty="0"/>
          </a:p>
        </p:txBody>
      </p:sp>
      <p:pic>
        <p:nvPicPr>
          <p:cNvPr id="4" name="Picture 3" descr="Общая формула карбоновых кисло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60281" y="3271838"/>
            <a:ext cx="4752975" cy="290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7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7300" y="-258989"/>
            <a:ext cx="6195786" cy="132556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Гомологический ряд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029" y="783771"/>
            <a:ext cx="8108310" cy="5645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6282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овая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40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соединения по систематической номенклатуре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 smtClean="0"/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5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ru-RU" sz="5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sz="5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-CH-COOH  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     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5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2-метилпентановая кислота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34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соединения по систематической номенклатуре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4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ru-RU" sz="4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-CH-CH-COOH  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|      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|     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4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4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2,3-диметилпентановая кислота</a:t>
            </a:r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4403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0"/>
            <a:ext cx="7620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7750" y="576263"/>
            <a:ext cx="9791700" cy="23876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Кислородсодержащие органические соединения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5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соединения по систематической номенклатуре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4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|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4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sz="4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sz="4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-C-CH</a:t>
            </a:r>
            <a:r>
              <a:rPr lang="ru-RU" sz="4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COOH  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       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sz="4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4000" b="1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3,3- </a:t>
            </a:r>
            <a:r>
              <a:rPr lang="ru-RU" sz="4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диметилгексановая</a:t>
            </a:r>
            <a:r>
              <a:rPr lang="ru-RU" sz="4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</a:t>
            </a:r>
            <a:endParaRPr lang="ru-RU" sz="4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35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32347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Установите соответствие между  формулами веществ и их названиями. Из букв, соответствующих правильным ответам, вы составьте название кислотного остатка уксусной кислоты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29559"/>
            <a:ext cx="10515600" cy="214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1           2           3           4            5             6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92624" y="4548752"/>
            <a:ext cx="666427" cy="44945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6514" y="4541002"/>
            <a:ext cx="759418" cy="44945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69404" y="4517754"/>
            <a:ext cx="790413" cy="44945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308529" y="4494506"/>
            <a:ext cx="712922" cy="44945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424408" y="4494505"/>
            <a:ext cx="759416" cy="44945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664270" y="4494506"/>
            <a:ext cx="650929" cy="44945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2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8352" y="365126"/>
            <a:ext cx="10005447" cy="115322"/>
          </a:xfrm>
        </p:spPr>
        <p:txBody>
          <a:bodyPr>
            <a:normAutofit fontScale="90000"/>
          </a:bodyPr>
          <a:lstStyle/>
          <a:p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939216"/>
              </p:ext>
            </p:extLst>
          </p:nvPr>
        </p:nvGraphicFramePr>
        <p:xfrm>
          <a:off x="511445" y="790414"/>
          <a:ext cx="11143280" cy="60314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48013"/>
                <a:gridCol w="6695267"/>
              </a:tblGrid>
              <a:tr h="536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1.CH</a:t>
                      </a:r>
                      <a:r>
                        <a:rPr lang="en-US" sz="32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-CH</a:t>
                      </a:r>
                      <a:r>
                        <a:rPr lang="en-US" sz="32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-COOH   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Щавелевая кислота </a:t>
                      </a: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(Т)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</a:tr>
              <a:tr h="1610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2. CH</a:t>
                      </a:r>
                      <a:r>
                        <a:rPr lang="en-US" sz="32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-CH-COOH  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             |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            CH</a:t>
                      </a:r>
                      <a:r>
                        <a:rPr lang="en-US" sz="32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Муравьиная кислота </a:t>
                      </a: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(Е)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</a:tr>
              <a:tr h="536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tx1"/>
                          </a:solidFill>
                          <a:effectLst/>
                        </a:rPr>
                        <a:t>3. H-COOH    </a:t>
                      </a:r>
                      <a:endParaRPr lang="ru-RU" sz="3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solidFill>
                            <a:schemeClr val="tx1"/>
                          </a:solidFill>
                          <a:effectLst/>
                        </a:rPr>
                        <a:t>Пропановая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 кислота </a:t>
                      </a: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(А)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</a:tr>
              <a:tr h="536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4. CH</a:t>
                      </a:r>
                      <a:r>
                        <a:rPr lang="en-US" sz="32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-COOH   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Уксусная кислота </a:t>
                      </a: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(Т)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</a:tr>
              <a:tr h="1610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5. CH</a:t>
                      </a:r>
                      <a:r>
                        <a:rPr lang="en-US" sz="32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-CH-CH-COOH   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             |      |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            CH</a:t>
                      </a:r>
                      <a:r>
                        <a:rPr lang="en-US" sz="3200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</a:rPr>
                        <a:t>CH</a:t>
                      </a:r>
                      <a:r>
                        <a:rPr lang="en-US" sz="3200" baseline="-25000" dirty="0" err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2-метиилпропановая кислота </a:t>
                      </a: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(Ц)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</a:tr>
              <a:tr h="983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chemeClr val="tx1"/>
                          </a:solidFill>
                          <a:effectLst/>
                        </a:rPr>
                        <a:t>6. HOOC-COOH    </a:t>
                      </a:r>
                      <a:endParaRPr lang="ru-RU" sz="32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2,2-диметилбутановая кислота </a:t>
                      </a:r>
                      <a:r>
                        <a:rPr lang="ru-RU" sz="3200" b="1" dirty="0">
                          <a:solidFill>
                            <a:schemeClr val="tx1"/>
                          </a:solidFill>
                          <a:effectLst/>
                        </a:rPr>
                        <a:t>(А)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88" marR="65488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051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7200" dirty="0" smtClean="0"/>
              <a:t>АЦЕТАТ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7200" dirty="0" smtClean="0">
                <a:solidFill>
                  <a:srgbClr val="C00000"/>
                </a:solidFill>
              </a:rPr>
              <a:t>CH</a:t>
            </a:r>
            <a:r>
              <a:rPr lang="en-US" sz="7200" baseline="-25000" dirty="0" smtClean="0">
                <a:solidFill>
                  <a:srgbClr val="C00000"/>
                </a:solidFill>
              </a:rPr>
              <a:t>3</a:t>
            </a:r>
            <a:r>
              <a:rPr lang="en-US" sz="7200" dirty="0" smtClean="0">
                <a:solidFill>
                  <a:srgbClr val="C00000"/>
                </a:solidFill>
              </a:rPr>
              <a:t>-COO-</a:t>
            </a:r>
            <a:r>
              <a:rPr lang="en-US" sz="7200" dirty="0" smtClean="0"/>
              <a:t>   </a:t>
            </a:r>
          </a:p>
          <a:p>
            <a:pPr marL="0" indent="0" algn="ctr">
              <a:lnSpc>
                <a:spcPct val="115000"/>
              </a:lnSpc>
              <a:buNone/>
            </a:pPr>
            <a:r>
              <a:rPr lang="en-US" sz="7200" dirty="0" smtClean="0"/>
              <a:t>CH</a:t>
            </a:r>
            <a:r>
              <a:rPr lang="en-US" sz="7200" baseline="-25000" dirty="0" smtClean="0"/>
              <a:t>3</a:t>
            </a:r>
            <a:r>
              <a:rPr lang="en-US" sz="7200" dirty="0" smtClean="0"/>
              <a:t>-COONa </a:t>
            </a:r>
            <a:r>
              <a:rPr lang="ru-RU" sz="7200" dirty="0" smtClean="0"/>
              <a:t>–ацетат натрия</a:t>
            </a:r>
            <a:r>
              <a:rPr lang="en-US" sz="7200" dirty="0" smtClean="0"/>
              <a:t>   </a:t>
            </a:r>
            <a:endParaRPr lang="ru-RU" sz="7200" dirty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endParaRPr lang="ru-RU" sz="7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0850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структурные формулы следующих карбоновых кислот: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3-этилоктановая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кислота</a:t>
            </a:r>
          </a:p>
          <a:p>
            <a:pPr marL="0" indent="0">
              <a:buNone/>
            </a:pP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метилпропановая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3,5,5 –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триметилгесановая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кислота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2-метил-3-этилгептановая кислота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2,4-диметилпентановая кислота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18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«Химические добавки в пищевой промышленности»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099" y="2533161"/>
            <a:ext cx="5673725" cy="392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знания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 fontAlgn="t">
              <a:buNone/>
            </a:pPr>
            <a:r>
              <a:rPr lang="ru-RU" b="1" dirty="0"/>
              <a:t>Эталоны ответов </a:t>
            </a:r>
            <a:endParaRPr lang="ru-RU" dirty="0"/>
          </a:p>
          <a:p>
            <a:pPr marL="0" indent="0" fontAlgn="t">
              <a:buNone/>
            </a:pPr>
            <a:r>
              <a:rPr lang="ru-RU" b="1" dirty="0" smtClean="0"/>
              <a:t>1 вариант</a:t>
            </a:r>
            <a:endParaRPr lang="ru-RU" dirty="0" smtClean="0"/>
          </a:p>
          <a:p>
            <a:pPr marL="0" indent="0" fontAlgn="t">
              <a:buNone/>
            </a:pPr>
            <a:r>
              <a:rPr lang="ru-RU" b="1" dirty="0" smtClean="0"/>
              <a:t>1-а</a:t>
            </a:r>
            <a:endParaRPr lang="ru-RU" dirty="0"/>
          </a:p>
          <a:p>
            <a:pPr marL="0" indent="0" fontAlgn="t">
              <a:buNone/>
            </a:pPr>
            <a:r>
              <a:rPr lang="ru-RU" b="1" dirty="0"/>
              <a:t>2-б</a:t>
            </a:r>
            <a:endParaRPr lang="ru-RU" dirty="0"/>
          </a:p>
          <a:p>
            <a:pPr marL="0" indent="0" fontAlgn="t">
              <a:buNone/>
            </a:pPr>
            <a:r>
              <a:rPr lang="ru-RU" b="1" dirty="0"/>
              <a:t>3-в</a:t>
            </a:r>
            <a:endParaRPr lang="ru-RU" dirty="0"/>
          </a:p>
          <a:p>
            <a:pPr marL="0" indent="0" fontAlgn="t">
              <a:buNone/>
            </a:pPr>
            <a:r>
              <a:rPr lang="ru-RU" b="1" dirty="0"/>
              <a:t>4-б</a:t>
            </a:r>
            <a:endParaRPr lang="ru-RU" dirty="0"/>
          </a:p>
          <a:p>
            <a:pPr marL="0" indent="0" fontAlgn="t">
              <a:buNone/>
            </a:pPr>
            <a:r>
              <a:rPr lang="ru-RU" b="1" dirty="0" smtClean="0"/>
              <a:t>5-б</a:t>
            </a:r>
            <a:endParaRPr lang="ru-RU" dirty="0" smtClean="0"/>
          </a:p>
          <a:p>
            <a:pPr marL="0" indent="0" fontAlgn="t">
              <a:buNone/>
            </a:pPr>
            <a:endParaRPr lang="ru-RU" b="1" dirty="0" smtClean="0"/>
          </a:p>
          <a:p>
            <a:pPr marL="0" indent="0" fontAlgn="t">
              <a:buNone/>
            </a:pPr>
            <a:endParaRPr lang="ru-RU" b="1" dirty="0"/>
          </a:p>
          <a:p>
            <a:pPr marL="0" indent="0" fontAlgn="t">
              <a:buNone/>
            </a:pPr>
            <a:r>
              <a:rPr lang="ru-RU" b="1" dirty="0" smtClean="0"/>
              <a:t>2 вариант</a:t>
            </a:r>
            <a:endParaRPr lang="ru-RU" dirty="0" smtClean="0"/>
          </a:p>
          <a:p>
            <a:pPr marL="0" indent="0" fontAlgn="t">
              <a:buNone/>
            </a:pPr>
            <a:r>
              <a:rPr lang="ru-RU" b="1" dirty="0" smtClean="0"/>
              <a:t>1-б</a:t>
            </a:r>
            <a:endParaRPr lang="ru-RU" dirty="0" smtClean="0"/>
          </a:p>
          <a:p>
            <a:pPr marL="0" indent="0" fontAlgn="t">
              <a:buNone/>
            </a:pPr>
            <a:r>
              <a:rPr lang="ru-RU" b="1" dirty="0" smtClean="0"/>
              <a:t>2-а</a:t>
            </a:r>
            <a:endParaRPr lang="ru-RU" dirty="0" smtClean="0"/>
          </a:p>
          <a:p>
            <a:pPr marL="0" indent="0" fontAlgn="t">
              <a:buNone/>
            </a:pPr>
            <a:r>
              <a:rPr lang="ru-RU" b="1" dirty="0" smtClean="0"/>
              <a:t>3-а</a:t>
            </a:r>
            <a:endParaRPr lang="ru-RU" dirty="0" smtClean="0"/>
          </a:p>
          <a:p>
            <a:pPr marL="0" indent="0" fontAlgn="t">
              <a:buNone/>
            </a:pPr>
            <a:r>
              <a:rPr lang="ru-RU" b="1" dirty="0" smtClean="0"/>
              <a:t>4-в</a:t>
            </a:r>
            <a:endParaRPr lang="ru-RU" dirty="0" smtClean="0"/>
          </a:p>
          <a:p>
            <a:pPr marL="0" indent="0" fontAlgn="t">
              <a:buNone/>
            </a:pPr>
            <a:r>
              <a:rPr lang="ru-RU" b="1" dirty="0" smtClean="0"/>
              <a:t>5-а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5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/>
              <a:t>1.Что </a:t>
            </a:r>
            <a:r>
              <a:rPr lang="ru-RU" sz="4400" dirty="0"/>
              <a:t>объединяет находящиеся на столе фрукты и вещества?</a:t>
            </a:r>
          </a:p>
          <a:p>
            <a:pPr marL="0" indent="0">
              <a:buNone/>
            </a:pPr>
            <a:r>
              <a:rPr lang="ru-RU" sz="4400" dirty="0"/>
              <a:t>2. Что такое карбоновые кислоты?</a:t>
            </a:r>
          </a:p>
          <a:p>
            <a:pPr marL="0" indent="0">
              <a:buNone/>
            </a:pPr>
            <a:r>
              <a:rPr lang="ru-RU" sz="4400" dirty="0"/>
              <a:t>3. Какими свойствами обладают кислоты?</a:t>
            </a:r>
          </a:p>
          <a:p>
            <a:pPr marL="0" indent="0">
              <a:buNone/>
            </a:pPr>
            <a:r>
              <a:rPr lang="ru-RU" sz="4400" dirty="0"/>
              <a:t>4. Что для вас было новым и интересным?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35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1.Подготовить пересказ </a:t>
            </a:r>
            <a:r>
              <a:rPr lang="ru-RU" dirty="0"/>
              <a:t>по плану конспекта урока с использованием материала </a:t>
            </a:r>
            <a:r>
              <a:rPr lang="ru-RU" dirty="0" smtClean="0"/>
              <a:t>учебника § 10.4 по </a:t>
            </a:r>
            <a:r>
              <a:rPr lang="ru-RU" dirty="0"/>
              <a:t>теме "Карбоновые кислоты</a:t>
            </a:r>
            <a:r>
              <a:rPr lang="ru-RU" dirty="0" smtClean="0"/>
              <a:t>".</a:t>
            </a:r>
          </a:p>
          <a:p>
            <a:pPr marL="0" indent="0">
              <a:buNone/>
            </a:pPr>
            <a:r>
              <a:rPr lang="ru-RU" dirty="0" smtClean="0"/>
              <a:t>2. Выучить </a:t>
            </a:r>
            <a:r>
              <a:rPr lang="ru-RU" dirty="0"/>
              <a:t>тривиальные названия низших карбоновых кислот.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 Внеаудиторная самостоятельная работа № 15- подготовить сообщение на тему «Химические добавки в пищевой промышленности»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45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успехов в учебе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1825625"/>
            <a:ext cx="7124700" cy="4351338"/>
          </a:xfrm>
        </p:spPr>
      </p:pic>
    </p:spTree>
    <p:extLst>
      <p:ext uri="{BB962C8B-B14F-4D97-AF65-F5344CB8AC3E}">
        <p14:creationId xmlns:p14="http://schemas.microsoft.com/office/powerpoint/2010/main" val="377204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806" y="1206010"/>
            <a:ext cx="11797145" cy="4351338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Спирты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Альдегиды→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эфиры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59" y="2265218"/>
            <a:ext cx="6411884" cy="4274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901" y="954564"/>
            <a:ext cx="7048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3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2150" y="301625"/>
            <a:ext cx="3333750" cy="132556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000" y="1498600"/>
            <a:ext cx="10515600" cy="4627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1. </a:t>
            </a:r>
            <a:r>
              <a:rPr lang="ru-RU" sz="3200" dirty="0" smtClean="0"/>
              <a:t>Какое вещество </a:t>
            </a:r>
            <a:r>
              <a:rPr lang="ru-RU" sz="3200" dirty="0" smtClean="0"/>
              <a:t>используют для консервирования и маринования?    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954" y="425043"/>
            <a:ext cx="6124141" cy="612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29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78996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крапива обжигает?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32" y="2247900"/>
            <a:ext cx="4605867" cy="3454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700" y="2247900"/>
            <a:ext cx="5631836" cy="353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11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карбоновые кисло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440" y="1186614"/>
            <a:ext cx="4553179" cy="50358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247" y="27406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Карбоновые кислоты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1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Физические свойства кислот и нахождение в природе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Определение. Общая формула.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Гомологический ряд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Номенклатура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Применение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020210" y="1962694"/>
            <a:ext cx="3667567" cy="4379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73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ЛОТО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142819"/>
              </p:ext>
            </p:extLst>
          </p:nvPr>
        </p:nvGraphicFramePr>
        <p:xfrm>
          <a:off x="2772870" y="1818697"/>
          <a:ext cx="6646259" cy="43632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1329"/>
                <a:gridCol w="2198378"/>
                <a:gridCol w="2196552"/>
              </a:tblGrid>
              <a:tr h="42201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60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solidFill>
                            <a:schemeClr val="tx1"/>
                          </a:solidFill>
                          <a:effectLst/>
                        </a:rPr>
                        <a:t>Этиленгликоль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CH</a:t>
                      </a:r>
                      <a:r>
                        <a:rPr lang="en-US" sz="26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COH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-OH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</a:tr>
              <a:tr h="12660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solidFill>
                            <a:schemeClr val="tx1"/>
                          </a:solidFill>
                          <a:effectLst/>
                        </a:rPr>
                        <a:t>Пропаналь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R-COH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CH</a:t>
                      </a:r>
                      <a:r>
                        <a:rPr lang="en-US" sz="26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-CH</a:t>
                      </a:r>
                      <a:r>
                        <a:rPr lang="en-US" sz="26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-OH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</a:tr>
              <a:tr h="13972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r>
                        <a:rPr lang="en-US" sz="26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600">
                          <a:solidFill>
                            <a:schemeClr val="tx1"/>
                          </a:solidFill>
                          <a:effectLst/>
                        </a:rPr>
                        <a:t>CO</a:t>
                      </a:r>
                      <a:r>
                        <a:rPr lang="en-US" sz="26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 baseline="-25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 baseline="-25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</a:rPr>
                        <a:t>Бутанол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endParaRPr lang="ru-RU" sz="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</a:rPr>
                        <a:t>CH≡CH + H</a:t>
                      </a:r>
                      <a:r>
                        <a:rPr lang="en-US" sz="26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600" dirty="0">
                          <a:solidFill>
                            <a:schemeClr val="tx1"/>
                          </a:solidFill>
                          <a:effectLst/>
                        </a:rPr>
                        <a:t>O→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299" marR="49299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7023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Химическое лото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Критерии оценки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 баллов - 8-9 правильных ответов,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 балла – 6-7 правильных ответов,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 балла -  4-5 правильных ответов.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23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508</Words>
  <Application>Microsoft Office PowerPoint</Application>
  <PresentationFormat>Широкоэкранный</PresentationFormat>
  <Paragraphs>150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Тема Office</vt:lpstr>
      <vt:lpstr>Органическая химия</vt:lpstr>
      <vt:lpstr>Кислородсодержащие органические соединения</vt:lpstr>
      <vt:lpstr>Презентация PowerPoint</vt:lpstr>
      <vt:lpstr>Загадки</vt:lpstr>
      <vt:lpstr>Презентация PowerPoint</vt:lpstr>
      <vt:lpstr>Карбоновые кислоты </vt:lpstr>
      <vt:lpstr>План</vt:lpstr>
      <vt:lpstr>ЛОТО</vt:lpstr>
      <vt:lpstr>Химическое лото</vt:lpstr>
      <vt:lpstr>Вопрос по теме  «Спирты» и «Альдегиды»</vt:lpstr>
      <vt:lpstr>Сравнение </vt:lpstr>
      <vt:lpstr>Физические свойства органических кислот и нахождение в природе</vt:lpstr>
      <vt:lpstr>Выведите общую формулу карбоновых кислот</vt:lpstr>
      <vt:lpstr>Общая формула одноосновных кислот предельного ряда</vt:lpstr>
      <vt:lpstr>Карбоновые кислоты-</vt:lpstr>
      <vt:lpstr>Гомологический ряд</vt:lpstr>
      <vt:lpstr>Номенклатура</vt:lpstr>
      <vt:lpstr>Назовите соединения по систематической номенклатуре</vt:lpstr>
      <vt:lpstr>Назовите соединения по систематической номенклатуре</vt:lpstr>
      <vt:lpstr>Назовите соединения по систематической номенклатуре</vt:lpstr>
      <vt:lpstr>Установите соответствие между  формулами веществ и их названиями. Из букв, соответствующих правильным ответам, вы составьте название кислотного остатка уксусной кислоты</vt:lpstr>
      <vt:lpstr>Презентация PowerPoint</vt:lpstr>
      <vt:lpstr>Презентация PowerPoint</vt:lpstr>
      <vt:lpstr>Составьте структурные формулы следующих карбоновых кислот:  </vt:lpstr>
      <vt:lpstr>Сообщение</vt:lpstr>
      <vt:lpstr>Проверь знания</vt:lpstr>
      <vt:lpstr>Подведение итогов</vt:lpstr>
      <vt:lpstr>Домашнее задание</vt:lpstr>
      <vt:lpstr>Желаем успехов в учебе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Кислородсодержащие органические соединения</dc:title>
  <dc:creator>Алекс</dc:creator>
  <cp:lastModifiedBy>Алекс</cp:lastModifiedBy>
  <cp:revision>46</cp:revision>
  <dcterms:created xsi:type="dcterms:W3CDTF">2015-05-25T13:04:54Z</dcterms:created>
  <dcterms:modified xsi:type="dcterms:W3CDTF">2015-05-27T01:15:02Z</dcterms:modified>
</cp:coreProperties>
</file>