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922503E-1BC8-40BB-8BFC-23D4DA2FC0F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C068490-422A-4987-B651-A4798A51FA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31432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Картотека</a:t>
            </a:r>
            <a:br>
              <a:rPr lang="ru-RU" dirty="0" smtClean="0"/>
            </a:br>
            <a:r>
              <a:rPr lang="ru-RU" dirty="0" smtClean="0"/>
              <a:t>еженедельных рекомендаций для родителей дошкольников с ЗПР</a:t>
            </a:r>
            <a:br>
              <a:rPr lang="ru-RU" dirty="0" smtClean="0"/>
            </a:br>
            <a:r>
              <a:rPr lang="ru-RU" dirty="0" smtClean="0"/>
              <a:t>(с 6  до 7 лет)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14818"/>
            <a:ext cx="7972452" cy="2000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Цель  заданий</a:t>
            </a:r>
            <a:r>
              <a:rPr lang="ru-RU" dirty="0" smtClean="0">
                <a:solidFill>
                  <a:sysClr val="windowText" lastClr="000000"/>
                </a:solidFill>
              </a:rPr>
              <a:t>:</a:t>
            </a:r>
          </a:p>
          <a:p>
            <a:r>
              <a:rPr lang="ru-RU" i="1" dirty="0" smtClean="0">
                <a:solidFill>
                  <a:sysClr val="windowText" lastClr="000000"/>
                </a:solidFill>
              </a:rPr>
              <a:t>Развиваем  мышление, память, </a:t>
            </a:r>
            <a:r>
              <a:rPr lang="ru-RU" i="1" dirty="0" smtClean="0">
                <a:solidFill>
                  <a:sysClr val="windowText" lastClr="000000"/>
                </a:solidFill>
              </a:rPr>
              <a:t>внимание.</a:t>
            </a:r>
            <a:endParaRPr lang="ru-RU" dirty="0" smtClean="0">
              <a:solidFill>
                <a:sysClr val="windowText" lastClr="000000"/>
              </a:solidFill>
            </a:endParaRPr>
          </a:p>
          <a:p>
            <a:r>
              <a:rPr lang="ru-RU" dirty="0" smtClean="0">
                <a:solidFill>
                  <a:sysClr val="windowText" lastClr="000000"/>
                </a:solidFill>
              </a:rPr>
              <a:t> </a:t>
            </a:r>
            <a:r>
              <a:rPr lang="ru-RU" i="1" dirty="0" smtClean="0">
                <a:solidFill>
                  <a:sysClr val="windowText" lastClr="000000"/>
                </a:solidFill>
              </a:rPr>
              <a:t>Формируем грамматический строй речи.</a:t>
            </a:r>
          </a:p>
          <a:p>
            <a:r>
              <a:rPr lang="ru-RU" i="1" dirty="0" smtClean="0">
                <a:solidFill>
                  <a:sysClr val="windowText" lastClr="000000"/>
                </a:solidFill>
              </a:rPr>
              <a:t>Р</a:t>
            </a:r>
            <a:r>
              <a:rPr lang="ru-RU" i="1" dirty="0" smtClean="0">
                <a:solidFill>
                  <a:sysClr val="windowText" lastClr="000000"/>
                </a:solidFill>
              </a:rPr>
              <a:t>асширяем</a:t>
            </a:r>
            <a:r>
              <a:rPr lang="ru-RU" i="1" dirty="0" smtClean="0">
                <a:solidFill>
                  <a:sysClr val="windowText" lastClr="000000"/>
                </a:solidFill>
              </a:rPr>
              <a:t>,  уточняем  словарный  запас  ребёнка</a:t>
            </a:r>
            <a:r>
              <a:rPr lang="ru-RU" i="1" dirty="0" smtClean="0">
                <a:solidFill>
                  <a:sysClr val="windowText" lastClr="00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4428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dirty="0" smtClean="0"/>
              <a:t>Продолжаем работу над темой «Лесные ягоды. Грибы». Помнят ли дети  названия </a:t>
            </a:r>
            <a:r>
              <a:rPr lang="ru-RU" b="1" dirty="0" smtClean="0"/>
              <a:t>грибов </a:t>
            </a:r>
            <a:r>
              <a:rPr lang="ru-RU" dirty="0" smtClean="0"/>
              <a:t>и </a:t>
            </a:r>
            <a:r>
              <a:rPr lang="ru-RU" b="1" dirty="0" smtClean="0"/>
              <a:t>лесных ягод? </a:t>
            </a:r>
            <a:r>
              <a:rPr lang="ru-RU" dirty="0" smtClean="0"/>
              <a:t>Предложите </a:t>
            </a:r>
            <a:r>
              <a:rPr lang="ru-RU" dirty="0" smtClean="0"/>
              <a:t>им поиграть в увлекательную игру: вы будете бросать друг другу мяч, называя при этом грибы; победит тот, кто назовет гриб последним </a:t>
            </a:r>
            <a:r>
              <a:rPr lang="ru-RU" i="1" dirty="0" smtClean="0"/>
              <a:t>(боровик, подосиновик, подберезовик, моховик, масленок, волнушка, сыроежка, лисичка, рыжик, груздь).</a:t>
            </a:r>
            <a:r>
              <a:rPr lang="ru-RU" b="1" i="1" dirty="0" smtClean="0"/>
              <a:t> </a:t>
            </a:r>
            <a:r>
              <a:rPr lang="ru-RU" dirty="0" smtClean="0"/>
              <a:t>Так же можно поиграть, называя ягоды </a:t>
            </a:r>
            <a:r>
              <a:rPr lang="ru-RU" i="1" dirty="0" smtClean="0"/>
              <a:t>(малина, чер­ника, голубика, брусника, морошка, рябина, клюква, земляника, ежевика).</a:t>
            </a: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>
              <a:lnSpc>
                <a:spcPct val="120000"/>
              </a:lnSpc>
            </a:pPr>
            <a:r>
              <a:rPr lang="ru-RU" dirty="0" smtClean="0"/>
              <a:t>Попробуйте вместе с ребенком разделить названия гри­бов и ягод на слоги, </a:t>
            </a:r>
            <a:r>
              <a:rPr lang="ru-RU" b="1" dirty="0" err="1" smtClean="0"/>
              <a:t>бо-ро-вик</a:t>
            </a:r>
            <a:r>
              <a:rPr lang="ru-RU" b="1" dirty="0" smtClean="0"/>
              <a:t>, </a:t>
            </a:r>
            <a:r>
              <a:rPr lang="ru-RU" b="1" dirty="0" err="1" smtClean="0"/>
              <a:t>по-до-си-но-вик</a:t>
            </a:r>
            <a:r>
              <a:rPr lang="ru-RU" b="1" dirty="0" smtClean="0"/>
              <a:t>, </a:t>
            </a:r>
            <a:r>
              <a:rPr lang="ru-RU" b="1" dirty="0" err="1" smtClean="0"/>
              <a:t>под-бе-ре-зо-вик</a:t>
            </a:r>
            <a:r>
              <a:rPr lang="ru-RU" b="1" dirty="0" smtClean="0"/>
              <a:t>, </a:t>
            </a:r>
            <a:r>
              <a:rPr lang="ru-RU" b="1" dirty="0" err="1" smtClean="0"/>
              <a:t>мо-хо-вик</a:t>
            </a:r>
            <a:r>
              <a:rPr lang="ru-RU" b="1" dirty="0" smtClean="0"/>
              <a:t>, </a:t>
            </a:r>
            <a:r>
              <a:rPr lang="ru-RU" b="1" dirty="0" err="1" smtClean="0"/>
              <a:t>мас-ле-нок</a:t>
            </a:r>
            <a:r>
              <a:rPr lang="ru-RU" b="1" dirty="0" smtClean="0"/>
              <a:t>, </a:t>
            </a:r>
            <a:r>
              <a:rPr lang="ru-RU" b="1" dirty="0" err="1" smtClean="0"/>
              <a:t>вол-нуш-ка</a:t>
            </a:r>
            <a:r>
              <a:rPr lang="ru-RU" b="1" dirty="0" smtClean="0"/>
              <a:t>, </a:t>
            </a:r>
            <a:r>
              <a:rPr lang="ru-RU" b="1" dirty="0" err="1" smtClean="0"/>
              <a:t>сы-ро-еж-ка</a:t>
            </a:r>
            <a:r>
              <a:rPr lang="ru-RU" b="1" dirty="0" smtClean="0"/>
              <a:t>, </a:t>
            </a:r>
            <a:r>
              <a:rPr lang="ru-RU" b="1" dirty="0" err="1" smtClean="0"/>
              <a:t>ли-сич-ка</a:t>
            </a:r>
            <a:r>
              <a:rPr lang="ru-RU" b="1" dirty="0" smtClean="0"/>
              <a:t>, </a:t>
            </a:r>
            <a:r>
              <a:rPr lang="ru-RU" b="1" dirty="0" err="1" smtClean="0"/>
              <a:t>ры-жик</a:t>
            </a:r>
            <a:r>
              <a:rPr lang="ru-RU" b="1" dirty="0" smtClean="0"/>
              <a:t>, груздь; </a:t>
            </a:r>
            <a:r>
              <a:rPr lang="ru-RU" b="1" dirty="0" err="1" smtClean="0"/>
              <a:t>ма-ли-на</a:t>
            </a:r>
            <a:r>
              <a:rPr lang="ru-RU" b="1" dirty="0" smtClean="0"/>
              <a:t>, </a:t>
            </a:r>
            <a:r>
              <a:rPr lang="ru-RU" b="1" dirty="0" err="1" smtClean="0"/>
              <a:t>чер-ни-ка</a:t>
            </a:r>
            <a:r>
              <a:rPr lang="ru-RU" b="1" dirty="0" smtClean="0"/>
              <a:t>, </a:t>
            </a:r>
            <a:r>
              <a:rPr lang="ru-RU" b="1" dirty="0" err="1" smtClean="0"/>
              <a:t>го-лу-би-ка</a:t>
            </a:r>
            <a:r>
              <a:rPr lang="ru-RU" b="1" dirty="0" smtClean="0"/>
              <a:t>, </a:t>
            </a:r>
            <a:r>
              <a:rPr lang="ru-RU" b="1" dirty="0" err="1" smtClean="0"/>
              <a:t>брус-ни-ка</a:t>
            </a:r>
            <a:r>
              <a:rPr lang="ru-RU" b="1" dirty="0" smtClean="0"/>
              <a:t>, </a:t>
            </a:r>
            <a:r>
              <a:rPr lang="ru-RU" b="1" dirty="0" err="1" smtClean="0"/>
              <a:t>мо-рош-ка</a:t>
            </a:r>
            <a:r>
              <a:rPr lang="ru-RU" b="1" dirty="0" smtClean="0"/>
              <a:t>, </a:t>
            </a:r>
            <a:r>
              <a:rPr lang="ru-RU" b="1" dirty="0" err="1" smtClean="0"/>
              <a:t>ря-би-на</a:t>
            </a:r>
            <a:r>
              <a:rPr lang="ru-RU" b="1" dirty="0" smtClean="0"/>
              <a:t>, </a:t>
            </a:r>
            <a:r>
              <a:rPr lang="ru-RU" b="1" dirty="0" err="1" smtClean="0"/>
              <a:t>клю-ква</a:t>
            </a:r>
            <a:r>
              <a:rPr lang="ru-RU" b="1" dirty="0" smtClean="0"/>
              <a:t>, </a:t>
            </a:r>
            <a:r>
              <a:rPr lang="ru-RU" b="1" dirty="0" err="1" smtClean="0"/>
              <a:t>зем-ля-ни-ка</a:t>
            </a:r>
            <a:r>
              <a:rPr lang="ru-RU" b="1" dirty="0" smtClean="0"/>
              <a:t>, </a:t>
            </a:r>
            <a:r>
              <a:rPr lang="ru-RU" b="1" dirty="0" err="1" smtClean="0"/>
              <a:t>е-же-ви-ка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lvl="0"/>
            <a:r>
              <a:rPr lang="ru-RU" dirty="0" smtClean="0"/>
              <a:t>Выясните, почему в слове </a:t>
            </a:r>
            <a:r>
              <a:rPr lang="ru-RU" i="1" dirty="0" smtClean="0"/>
              <a:t>груздь </a:t>
            </a:r>
            <a:r>
              <a:rPr lang="ru-RU" dirty="0" smtClean="0"/>
              <a:t>только один слог (потому что в нем один гласный звук).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Проверьте, как развиты память и фонематический слух вашего ребенка. Назовет ли он гриб и ягоду, названия, которых начинаются со звука [Б]? Это </a:t>
            </a:r>
            <a:r>
              <a:rPr lang="ru-RU" i="1" dirty="0" smtClean="0"/>
              <a:t>боровик</a:t>
            </a:r>
            <a:r>
              <a:rPr lang="ru-RU" b="1" i="1" dirty="0" smtClean="0"/>
              <a:t> </a:t>
            </a:r>
            <a:r>
              <a:rPr lang="ru-RU" dirty="0" smtClean="0"/>
              <a:t>и </a:t>
            </a:r>
            <a:r>
              <a:rPr lang="ru-RU" i="1" dirty="0" smtClean="0"/>
              <a:t>брусника.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dirty="0" smtClean="0"/>
              <a:t>Сможет ли вспомнить названия грибов и ягод, начинающиеся со звука [М]? Это </a:t>
            </a:r>
            <a:r>
              <a:rPr lang="ru-RU" i="1" dirty="0" smtClean="0"/>
              <a:t>моховик, масленок, малина, морошка.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 </a:t>
            </a:r>
            <a:r>
              <a:rPr lang="ru-RU" i="1" dirty="0" smtClean="0"/>
              <a:t>Помогите ребенку составить рассказы-описания об </a:t>
            </a:r>
            <a:r>
              <a:rPr lang="ru-RU" i="1" dirty="0" smtClean="0"/>
              <a:t>одном </a:t>
            </a:r>
            <a:r>
              <a:rPr lang="ru-RU" i="1" dirty="0" smtClean="0"/>
              <a:t>из грибов и об одной из ягод по плану.</a:t>
            </a:r>
          </a:p>
          <a:p>
            <a:pPr>
              <a:buNone/>
            </a:pPr>
            <a:r>
              <a:rPr lang="ru-RU" dirty="0" smtClean="0"/>
              <a:t>                                                  </a:t>
            </a:r>
            <a:r>
              <a:rPr lang="ru-RU" dirty="0" smtClean="0"/>
              <a:t>РАССКАЗ О ГРИБЕ</a:t>
            </a:r>
          </a:p>
          <a:p>
            <a:pPr lvl="0">
              <a:buNone/>
            </a:pPr>
            <a:r>
              <a:rPr lang="ru-RU" dirty="0" smtClean="0"/>
              <a:t>Как называется этот гриб?</a:t>
            </a:r>
          </a:p>
          <a:p>
            <a:pPr lvl="0">
              <a:buNone/>
            </a:pPr>
            <a:r>
              <a:rPr lang="ru-RU" dirty="0" smtClean="0"/>
              <a:t>Он съедобный или несъедобный?</a:t>
            </a:r>
          </a:p>
          <a:p>
            <a:pPr lvl="0">
              <a:buNone/>
            </a:pPr>
            <a:r>
              <a:rPr lang="ru-RU" dirty="0" smtClean="0"/>
              <a:t>Как выглядит ножка гриба?</a:t>
            </a:r>
          </a:p>
          <a:p>
            <a:pPr lvl="0">
              <a:buNone/>
            </a:pPr>
            <a:r>
              <a:rPr lang="ru-RU" dirty="0" smtClean="0"/>
              <a:t>Какая у него шляпка?</a:t>
            </a:r>
          </a:p>
          <a:p>
            <a:pPr lvl="0">
              <a:buNone/>
            </a:pPr>
            <a:r>
              <a:rPr lang="ru-RU" dirty="0" smtClean="0"/>
              <a:t>Что можно из него приготовить?</a:t>
            </a:r>
          </a:p>
          <a:p>
            <a:pPr algn="ctr">
              <a:buNone/>
            </a:pPr>
            <a:r>
              <a:rPr lang="ru-RU" dirty="0" smtClean="0"/>
              <a:t>РАССКАЗ О ЛЕСНОЙ ЯГОДЕ</a:t>
            </a:r>
          </a:p>
          <a:p>
            <a:pPr lvl="0">
              <a:buNone/>
            </a:pPr>
            <a:r>
              <a:rPr lang="ru-RU" dirty="0" smtClean="0"/>
              <a:t>Как называется ягода?</a:t>
            </a:r>
          </a:p>
          <a:p>
            <a:pPr lvl="0">
              <a:buNone/>
            </a:pPr>
            <a:r>
              <a:rPr lang="ru-RU" dirty="0" smtClean="0"/>
              <a:t>Где она растет?</a:t>
            </a:r>
          </a:p>
          <a:p>
            <a:pPr lvl="0">
              <a:buNone/>
            </a:pPr>
            <a:r>
              <a:rPr lang="ru-RU" dirty="0" smtClean="0"/>
              <a:t>Какая она на вид, на вкус, по запаху?</a:t>
            </a:r>
          </a:p>
          <a:p>
            <a:pPr lvl="0">
              <a:buNone/>
            </a:pPr>
            <a:r>
              <a:rPr lang="ru-RU" dirty="0" smtClean="0"/>
              <a:t>Что из нее готовят?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57232"/>
            <a:ext cx="4114800" cy="557216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Это </a:t>
            </a:r>
            <a:r>
              <a:rPr lang="ru-RU" b="1" dirty="0" smtClean="0"/>
              <a:t>подосиновик, </a:t>
            </a:r>
            <a:r>
              <a:rPr lang="ru-RU" dirty="0" smtClean="0"/>
              <a:t>съедобный гриб. Он растет в березовом, осиновом или еловом лесу. У него толстая прямая ножка с серым налетом и крепкая оранжевая шляпка. Из него можно приготовить жаркое или сварить суп, его можно мариновать.</a:t>
            </a:r>
          </a:p>
          <a:p>
            <a:endParaRPr lang="ru-RU" dirty="0"/>
          </a:p>
        </p:txBody>
      </p:sp>
      <p:pic>
        <p:nvPicPr>
          <p:cNvPr id="5" name="Picture 2" descr="D:\ноут диск д\КНИГИ\ЗНАКОМСТВО С ОКРУЖАЮЩИМ МИРОМ\ГРИБЫ\подосиновик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4786314" y="1285860"/>
            <a:ext cx="3829092" cy="4860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57232"/>
            <a:ext cx="4114800" cy="5572164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Это </a:t>
            </a:r>
            <a:r>
              <a:rPr lang="ru-RU" b="1" dirty="0" smtClean="0"/>
              <a:t>малина. </a:t>
            </a:r>
            <a:r>
              <a:rPr lang="ru-RU" dirty="0" smtClean="0"/>
              <a:t>Она растет в лесу на высоких кустах. Она красная, овальная, мягкая, сочная, душистая. Из нее можно сварить малиновое варенье, приготовить желе, ком­пот, джем.</a:t>
            </a:r>
          </a:p>
          <a:p>
            <a:endParaRPr lang="ru-RU" dirty="0"/>
          </a:p>
        </p:txBody>
      </p:sp>
      <p:pic>
        <p:nvPicPr>
          <p:cNvPr id="17410" name="Picture 2" descr="D:\ноут диск д\КНИГИ\ЗНАКОМСТВО С ОКРУЖАЮЩИМ МИРОМ\ягоды\малина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4572000" y="1428736"/>
            <a:ext cx="4000528" cy="4680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442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dirty="0" smtClean="0"/>
              <a:t>Побеседуйте с ребенком о том, какие заготовки можно сделать из лесных ягод и грибов. Знает ли он, как называется варенье из земляники </a:t>
            </a:r>
            <a:r>
              <a:rPr lang="ru-RU" i="1" dirty="0" smtClean="0"/>
              <a:t>(земляничное),</a:t>
            </a:r>
            <a:r>
              <a:rPr lang="ru-RU" b="1" i="1" dirty="0" smtClean="0"/>
              <a:t> </a:t>
            </a:r>
            <a:r>
              <a:rPr lang="ru-RU" dirty="0" smtClean="0"/>
              <a:t>желе из малины </a:t>
            </a:r>
            <a:r>
              <a:rPr lang="ru-RU" i="1" dirty="0" smtClean="0"/>
              <a:t>(</a:t>
            </a:r>
            <a:r>
              <a:rPr lang="ru-RU" i="1" dirty="0" smtClean="0"/>
              <a:t>малиновое</a:t>
            </a:r>
            <a:r>
              <a:rPr lang="ru-RU" i="1" dirty="0" smtClean="0"/>
              <a:t>),</a:t>
            </a:r>
            <a:r>
              <a:rPr lang="ru-RU" b="1" i="1" dirty="0" smtClean="0"/>
              <a:t> </a:t>
            </a:r>
            <a:r>
              <a:rPr lang="ru-RU" dirty="0" smtClean="0"/>
              <a:t>джем из черники </a:t>
            </a:r>
            <a:r>
              <a:rPr lang="ru-RU" i="1" dirty="0" smtClean="0"/>
              <a:t>(черничный),</a:t>
            </a:r>
            <a:r>
              <a:rPr lang="ru-RU" b="1" i="1" dirty="0" smtClean="0"/>
              <a:t> </a:t>
            </a:r>
            <a:r>
              <a:rPr lang="ru-RU" dirty="0" smtClean="0"/>
              <a:t>повидло из брусники </a:t>
            </a:r>
            <a:r>
              <a:rPr lang="ru-RU" i="1" dirty="0" smtClean="0"/>
              <a:t>(</a:t>
            </a:r>
            <a:r>
              <a:rPr lang="ru-RU" i="1" dirty="0" smtClean="0"/>
              <a:t>брусничное</a:t>
            </a:r>
            <a:r>
              <a:rPr lang="ru-RU" i="1" dirty="0" smtClean="0"/>
              <a:t>),</a:t>
            </a:r>
            <a:r>
              <a:rPr lang="ru-RU" b="1" i="1" dirty="0" smtClean="0"/>
              <a:t> </a:t>
            </a:r>
            <a:r>
              <a:rPr lang="ru-RU" dirty="0" smtClean="0"/>
              <a:t>компот из ежевики </a:t>
            </a:r>
            <a:r>
              <a:rPr lang="ru-RU" i="1" dirty="0" smtClean="0"/>
              <a:t>(ежевичный).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Lenovo\Desktop\Babushkino-varen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857232"/>
            <a:ext cx="2928000" cy="2196000"/>
          </a:xfrm>
          <a:prstGeom prst="rect">
            <a:avLst/>
          </a:prstGeom>
          <a:noFill/>
        </p:spPr>
      </p:pic>
      <p:pic>
        <p:nvPicPr>
          <p:cNvPr id="18435" name="Picture 3" descr="C:\Users\Lenovo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714884"/>
            <a:ext cx="2476500" cy="1809750"/>
          </a:xfrm>
          <a:prstGeom prst="rect">
            <a:avLst/>
          </a:prstGeom>
          <a:noFill/>
        </p:spPr>
      </p:pic>
      <p:pic>
        <p:nvPicPr>
          <p:cNvPr id="18436" name="Picture 4" descr="C:\Users\Lenovo\Desktop\chernika-golubika-1024x5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357694"/>
            <a:ext cx="3356937" cy="1944000"/>
          </a:xfrm>
          <a:prstGeom prst="rect">
            <a:avLst/>
          </a:prstGeom>
          <a:noFill/>
        </p:spPr>
      </p:pic>
      <p:pic>
        <p:nvPicPr>
          <p:cNvPr id="18437" name="Picture 5" descr="C:\Users\Lenovo\Desktop\11454-nochnye-koshmary-i-zabolevanie-pecheni-u-detey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0" y="3286124"/>
            <a:ext cx="2487748" cy="2340000"/>
          </a:xfrm>
          <a:prstGeom prst="rect">
            <a:avLst/>
          </a:prstGeom>
          <a:noFill/>
        </p:spPr>
      </p:pic>
      <p:pic>
        <p:nvPicPr>
          <p:cNvPr id="18438" name="Picture 6" descr="C:\Users\Lenovo\Desktop\aromatnyj-kompot-iz-ezheviki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857232"/>
            <a:ext cx="3069979" cy="234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1800" dirty="0" smtClean="0"/>
              <a:t>Выучите с ребенком и используйте в качестве </a:t>
            </a:r>
            <a:r>
              <a:rPr lang="ru-RU" sz="1800" dirty="0" smtClean="0"/>
              <a:t>физкультурной </a:t>
            </a:r>
            <a:r>
              <a:rPr lang="ru-RU" sz="1800" dirty="0" smtClean="0"/>
              <a:t>паузы во время домашних занятий следующее </a:t>
            </a:r>
            <a:r>
              <a:rPr lang="ru-RU" sz="1800" dirty="0" smtClean="0"/>
              <a:t>упражнение</a:t>
            </a:r>
            <a:r>
              <a:rPr lang="ru-RU" sz="18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5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ЗА ГРИБАМИ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Все зверушки на опушке                               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Маршируем </a:t>
            </a:r>
            <a:r>
              <a:rPr lang="ru-RU" i="1" dirty="0" smtClean="0"/>
              <a:t>на месте.</a:t>
            </a:r>
            <a:r>
              <a:rPr lang="ru-RU" dirty="0" smtClean="0"/>
              <a:t>                                                                                                                                         Ищут грузди и волнушки.</a:t>
            </a:r>
          </a:p>
          <a:p>
            <a:pPr algn="ctr">
              <a:buNone/>
            </a:pPr>
            <a:r>
              <a:rPr lang="ru-RU" dirty="0" smtClean="0"/>
              <a:t>Белочки скакали,</a:t>
            </a:r>
            <a:r>
              <a:rPr lang="ru-RU" i="1" dirty="0" smtClean="0"/>
              <a:t>                                      </a:t>
            </a: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Скачем вприсядку, собирая вообра­жаемые грибы.</a:t>
            </a: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Рыжики срывали.                                                                                                                                                                                          Лисички бежали     </a:t>
            </a:r>
            <a:r>
              <a:rPr lang="ru-RU" i="1" dirty="0" smtClean="0"/>
              <a:t>                                   </a:t>
            </a: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Бежим, собирая воображаемые грибы.                                      </a:t>
            </a:r>
            <a:r>
              <a:rPr lang="ru-RU" dirty="0" smtClean="0"/>
              <a:t>        Лисички собирали.                                                                                                                                                                                           Скакали </a:t>
            </a:r>
            <a:r>
              <a:rPr lang="ru-RU" dirty="0" err="1" smtClean="0"/>
              <a:t>зайчатки</a:t>
            </a:r>
            <a:r>
              <a:rPr lang="ru-RU" dirty="0" smtClean="0"/>
              <a:t>,</a:t>
            </a:r>
            <a:r>
              <a:rPr lang="ru-RU" b="1" i="1" dirty="0" smtClean="0"/>
              <a:t>                                     </a:t>
            </a: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 </a:t>
            </a:r>
            <a:r>
              <a:rPr lang="ru-RU" i="1" dirty="0" smtClean="0"/>
              <a:t>Скачем на прямых ногах, собирая воображаемые грибы.</a:t>
            </a:r>
            <a:r>
              <a:rPr lang="ru-RU" b="1" dirty="0" smtClean="0"/>
              <a:t>                                                                                                                                                                                       </a:t>
            </a:r>
            <a:r>
              <a:rPr lang="ru-RU" dirty="0" smtClean="0"/>
              <a:t>Срывали </a:t>
            </a:r>
            <a:r>
              <a:rPr lang="ru-RU" dirty="0" err="1" smtClean="0"/>
              <a:t>опятки</a:t>
            </a:r>
            <a:r>
              <a:rPr lang="ru-RU" dirty="0" smtClean="0"/>
              <a:t>.                                                                                                                                                                                                               Медведь проходил</a:t>
            </a:r>
            <a:r>
              <a:rPr lang="ru-RU" i="1" dirty="0" smtClean="0"/>
              <a:t>                                 </a:t>
            </a:r>
            <a:endParaRPr lang="ru-RU" i="1" dirty="0" smtClean="0"/>
          </a:p>
          <a:p>
            <a:pPr algn="ctr">
              <a:buNone/>
            </a:pPr>
            <a:r>
              <a:rPr lang="ru-RU" i="1" dirty="0" smtClean="0"/>
              <a:t>   </a:t>
            </a:r>
            <a:r>
              <a:rPr lang="ru-RU" i="1" dirty="0" smtClean="0"/>
              <a:t>Идем вперевалку, в конце строки топаем ногой.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Мухомор раздавил.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571504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dirty="0" smtClean="0">
                <a:solidFill>
                  <a:sysClr val="windowText" lastClr="000000"/>
                </a:solidFill>
              </a:rPr>
              <a:t>Конструирование из счётных палочек, развитие логического мышления.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D:\ноут диск д\КНИГИ\мелкая моторика\весёлые палочки!!!!!!!\06.04.2011 20;41;59.jpg"/>
          <p:cNvPicPr/>
          <p:nvPr/>
        </p:nvPicPr>
        <p:blipFill>
          <a:blip r:embed="rId2"/>
          <a:srcRect l="61865" t="13849" r="8808" b="24101"/>
          <a:stretch>
            <a:fillRect/>
          </a:stretch>
        </p:blipFill>
        <p:spPr bwMode="auto">
          <a:xfrm>
            <a:off x="5357818" y="1785926"/>
            <a:ext cx="2857520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428596" y="2000240"/>
            <a:ext cx="4357718" cy="2357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Стоит Антошка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одной ножке.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Его ищут,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он не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откликается.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1071538" y="2643182"/>
            <a:ext cx="3900486" cy="3141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642910" y="2285992"/>
            <a:ext cx="3900486" cy="2712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71604" y="1571612"/>
            <a:ext cx="243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Отгадай загадку.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Lenovo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7827169" cy="5508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ysClr val="windowText" lastClr="000000"/>
                </a:solidFill>
              </a:rPr>
              <a:t>ГРИБЫ: боровик, маслёнок, лисичка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D:\ноут диск д\КНИГИ\ЗНАКОМСТВО С ОКРУЖАЮЩИМ МИРОМ\ГРИБЫ\белый гриб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57158" y="1857364"/>
            <a:ext cx="2868579" cy="324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2" name="Picture 2" descr="D:\ноут диск д\КНИГИ\ЗНАКОМСТВО С ОКРУЖАЮЩИМ МИРОМ\ГРИБЫ\маслёнок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500430" y="3071810"/>
            <a:ext cx="2441025" cy="324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483" name="Picture 3" descr="D:\ноут диск д\КНИГИ\ЗНАКОМСТВО С ОКРУЖАЮЩИМ МИРОМ\ГРИБЫ\лисичка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286512" y="1857364"/>
            <a:ext cx="2454165" cy="324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ноут диск д\КНИГИ\ЗНАКОМСТВО С ОКРУЖАЮЩИМ МИРОМ\ГРИБЫ\подосиновик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57158" y="928670"/>
            <a:ext cx="2640089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07" name="Picture 3" descr="D:\ноут диск д\КНИГИ\ЗНАКОМСТВО С ОКРУЖАЮЩИМ МИРОМ\ГРИБЫ\моховик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000760" y="857232"/>
            <a:ext cx="2934313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08" name="Picture 4" descr="D:\ноут диск д\КНИГИ\ЗНАКОМСТВО С ОКРУЖАЮЩИМ МИРОМ\ГРИБЫ\сыроежка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214678" y="3143248"/>
            <a:ext cx="2544053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ноут диск д\КНИГИ\ЗНАКОМСТВО С ОКРУЖАЮЩИМ МИРОМ\ГРИБЫ\подберёзовик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57158" y="785794"/>
            <a:ext cx="2613403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1" name="Picture 3" descr="D:\ноут диск д\КНИГИ\ЗНАКОМСТВО С ОКРУЖАЮЩИМ МИРОМ\ГРИБЫ\рыжик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072198" y="857232"/>
            <a:ext cx="2840168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2" name="Picture 4" descr="C:\Users\Lenovo\Desktop\gryzd1.jpg"/>
          <p:cNvPicPr>
            <a:picLocks noChangeAspect="1" noChangeArrowheads="1"/>
          </p:cNvPicPr>
          <p:nvPr/>
        </p:nvPicPr>
        <p:blipFill>
          <a:blip r:embed="rId4">
            <a:lum bright="-10000" contrast="30000"/>
          </a:blip>
          <a:srcRect/>
          <a:stretch>
            <a:fillRect/>
          </a:stretch>
        </p:blipFill>
        <p:spPr bwMode="auto">
          <a:xfrm>
            <a:off x="3214678" y="4000504"/>
            <a:ext cx="2540000" cy="254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Lenovo\Desktop\volny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3490908" cy="43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5" name="Picture 3" descr="D:\ноут диск д\КНИГИ\ЗНАКОМСТВО С ОКРУЖАЮЩИМ МИРОМ\ГРИБЫ\мухомор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5072066" y="1357298"/>
            <a:ext cx="3263363" cy="43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ЯГОДЫ.</a:t>
            </a:r>
            <a:endParaRPr lang="ru-RU" dirty="0"/>
          </a:p>
        </p:txBody>
      </p:sp>
      <p:pic>
        <p:nvPicPr>
          <p:cNvPr id="24578" name="Picture 2" descr="D:\ноут диск д\КНИГИ\ЗНАКОМСТВО С ОКРУЖАЮЩИМ МИРОМ\ягоды\малина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428596" y="1500174"/>
            <a:ext cx="2589368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79" name="Picture 3" descr="D:\ноут диск д\КНИГИ\ЗНАКОМСТВО С ОКРУЖАЮЩИМ МИРОМ\ягоды\черника 002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072198" y="1571612"/>
            <a:ext cx="2699835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80" name="Picture 4" descr="D:\ноут диск д\КНИГИ\ЗНАКОМСТВО С ОКРУЖАЮЩИМ МИРОМ\ягоды\голубика 002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214678" y="3143248"/>
            <a:ext cx="2664947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ноут диск д\КНИГИ\ЗНАКОМСТВО С ОКРУЖАЮЩИМ МИРОМ\ягоды\брусника 002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428596" y="857232"/>
            <a:ext cx="2690531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603" name="Picture 3" descr="D:\ноут диск д\КНИГИ\ЗНАКОМСТВО С ОКРУЖАЮЩИМ МИРОМ\ягоды\земляника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286512" y="785794"/>
            <a:ext cx="2562198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604" name="Picture 4" descr="D:\ноут диск д\КНИГИ\ЗНАКОМСТВО С ОКРУЖАЮЩИМ МИРОМ\ягоды\клюква 001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357554" y="3071810"/>
            <a:ext cx="2689985" cy="34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Lenovo\Desktop\ежевика11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3128231" cy="288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627" name="Picture 3" descr="C:\Users\Lenovo\Desktop\yagodyi-Ryabina1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5929322" y="785794"/>
            <a:ext cx="2827000" cy="288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628" name="Picture 4" descr="C:\Users\Lenovo\Desktop\cHWnr4s3I1s.jpg"/>
          <p:cNvPicPr>
            <a:picLocks noChangeAspect="1" noChangeArrowheads="1"/>
          </p:cNvPicPr>
          <p:nvPr/>
        </p:nvPicPr>
        <p:blipFill>
          <a:blip r:embed="rId4">
            <a:lum bright="-10000" contrast="30000"/>
          </a:blip>
          <a:srcRect/>
          <a:stretch>
            <a:fillRect/>
          </a:stretch>
        </p:blipFill>
        <p:spPr bwMode="auto">
          <a:xfrm>
            <a:off x="2857488" y="3929066"/>
            <a:ext cx="3571486" cy="2592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Грибы. Лесные ягоды.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472518" cy="464347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 Развитие речевого дыхания. «</a:t>
            </a:r>
            <a:r>
              <a:rPr lang="ru-RU" b="1" dirty="0" smtClean="0"/>
              <a:t>Шум леса»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И.п.: о.с. 1 — вдох; 2 — на выдохе произносить: «</a:t>
            </a:r>
            <a:r>
              <a:rPr lang="ru-RU" dirty="0" err="1" smtClean="0"/>
              <a:t>С-с-с</a:t>
            </a:r>
            <a:r>
              <a:rPr lang="ru-RU" dirty="0" smtClean="0"/>
              <a:t>!»;</a:t>
            </a:r>
          </a:p>
          <a:p>
            <a:pPr>
              <a:buNone/>
            </a:pPr>
            <a:r>
              <a:rPr lang="ru-RU" dirty="0" smtClean="0"/>
              <a:t>                   3 — вдох; 4 — на выдохе произносить: «</a:t>
            </a:r>
            <a:r>
              <a:rPr lang="ru-RU" dirty="0" err="1" smtClean="0"/>
              <a:t>Ш-ш-ш</a:t>
            </a:r>
            <a:r>
              <a:rPr lang="ru-RU" dirty="0" smtClean="0"/>
              <a:t>!»;</a:t>
            </a:r>
          </a:p>
          <a:p>
            <a:pPr>
              <a:buNone/>
            </a:pPr>
            <a:r>
              <a:rPr lang="ru-RU" dirty="0" smtClean="0"/>
              <a:t>Повторить 2 раза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Артикуляционная гимнастика «ГРИБ»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 </a:t>
            </a:r>
            <a:r>
              <a:rPr lang="ru-RU" dirty="0" smtClean="0"/>
              <a:t>берёзой, у дорожки</a:t>
            </a:r>
          </a:p>
          <a:p>
            <a:pPr>
              <a:buNone/>
            </a:pPr>
            <a:r>
              <a:rPr lang="ru-RU" dirty="0" smtClean="0"/>
              <a:t>Гриб растёт на толстой ножке.</a:t>
            </a:r>
          </a:p>
          <a:p>
            <a:pPr>
              <a:buNone/>
            </a:pPr>
            <a:r>
              <a:rPr lang="ru-RU" dirty="0" smtClean="0"/>
              <a:t>Мимо мы пройти не сможем,</a:t>
            </a:r>
          </a:p>
          <a:p>
            <a:pPr>
              <a:buNone/>
            </a:pPr>
            <a:r>
              <a:rPr lang="ru-RU" dirty="0" smtClean="0"/>
              <a:t>Гриб в лукошко мы положим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(удержать до 6 -8 - 10)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C:\Users\Lenovo\Desktop\1793_html_m76a2db4b.jpg"/>
          <p:cNvPicPr/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5214942" y="3714752"/>
            <a:ext cx="3500462" cy="207170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</TotalTime>
  <Words>485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Картотека еженедельных рекомендаций для родителей дошкольников с ЗПР (с 6  до 7 лет)</vt:lpstr>
      <vt:lpstr>ГРИБЫ: боровик, маслёнок, лисичка.</vt:lpstr>
      <vt:lpstr>Слайд 3</vt:lpstr>
      <vt:lpstr>Слайд 4</vt:lpstr>
      <vt:lpstr>Слайд 5</vt:lpstr>
      <vt:lpstr>ЯГОДЫ.</vt:lpstr>
      <vt:lpstr>Слайд 7</vt:lpstr>
      <vt:lpstr>Слайд 8</vt:lpstr>
      <vt:lpstr>Грибы. Лесные ягоды.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Выучите с ребенком и используйте в качестве физкультурной паузы во время домашних занятий следующее упражнение. </vt:lpstr>
      <vt:lpstr>Конструирование из счётных палочек, развитие логического мышления. 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еженедельных рекомендаций для родителей дошкольников с ЗПР (с 6  до 7 лет)</dc:title>
  <dc:creator>Lenovo</dc:creator>
  <cp:lastModifiedBy>Lenovo</cp:lastModifiedBy>
  <cp:revision>17</cp:revision>
  <dcterms:created xsi:type="dcterms:W3CDTF">2015-10-18T11:24:35Z</dcterms:created>
  <dcterms:modified xsi:type="dcterms:W3CDTF">2015-10-18T12:35:58Z</dcterms:modified>
</cp:coreProperties>
</file>