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3" r:id="rId5"/>
    <p:sldId id="264" r:id="rId6"/>
    <p:sldId id="265" r:id="rId7"/>
    <p:sldId id="266" r:id="rId8"/>
    <p:sldId id="267" r:id="rId9"/>
  </p:sldIdLst>
  <p:sldSz cx="6858000" cy="9144000" type="screen4x3"/>
  <p:notesSz cx="6669088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398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3C81-9ED7-4F74-9F9F-1B5D37DEB233}" type="datetimeFigureOut">
              <a:rPr lang="ru-RU" smtClean="0"/>
              <a:pPr/>
              <a:t>22.09.2015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EC5E-157D-4E7E-BF3F-8EB365AEF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3C81-9ED7-4F74-9F9F-1B5D37DEB233}" type="datetimeFigureOut">
              <a:rPr lang="ru-RU" smtClean="0"/>
              <a:pPr/>
              <a:t>22.09.2015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EC5E-157D-4E7E-BF3F-8EB365AEF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3C81-9ED7-4F74-9F9F-1B5D37DEB233}" type="datetimeFigureOut">
              <a:rPr lang="ru-RU" smtClean="0"/>
              <a:pPr/>
              <a:t>22.09.2015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EC5E-157D-4E7E-BF3F-8EB365AEF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3C81-9ED7-4F74-9F9F-1B5D37DEB233}" type="datetimeFigureOut">
              <a:rPr lang="ru-RU" smtClean="0"/>
              <a:pPr/>
              <a:t>22.09.2015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EC5E-157D-4E7E-BF3F-8EB365AEF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3C81-9ED7-4F74-9F9F-1B5D37DEB233}" type="datetimeFigureOut">
              <a:rPr lang="ru-RU" smtClean="0"/>
              <a:pPr/>
              <a:t>22.09.2015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EC5E-157D-4E7E-BF3F-8EB365AEF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3C81-9ED7-4F74-9F9F-1B5D37DEB233}" type="datetimeFigureOut">
              <a:rPr lang="ru-RU" smtClean="0"/>
              <a:pPr/>
              <a:t>22.09.2015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EC5E-157D-4E7E-BF3F-8EB365AEF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3C81-9ED7-4F74-9F9F-1B5D37DEB233}" type="datetimeFigureOut">
              <a:rPr lang="ru-RU" smtClean="0"/>
              <a:pPr/>
              <a:t>22.09.2015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EC5E-157D-4E7E-BF3F-8EB365AEF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3C81-9ED7-4F74-9F9F-1B5D37DEB233}" type="datetimeFigureOut">
              <a:rPr lang="ru-RU" smtClean="0"/>
              <a:pPr/>
              <a:t>22.09.2015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EC5E-157D-4E7E-BF3F-8EB365AEF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3C81-9ED7-4F74-9F9F-1B5D37DEB233}" type="datetimeFigureOut">
              <a:rPr lang="ru-RU" smtClean="0"/>
              <a:pPr/>
              <a:t>22.09.2015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EC5E-157D-4E7E-BF3F-8EB365AEF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3C81-9ED7-4F74-9F9F-1B5D37DEB233}" type="datetimeFigureOut">
              <a:rPr lang="ru-RU" smtClean="0"/>
              <a:pPr/>
              <a:t>22.09.2015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EC5E-157D-4E7E-BF3F-8EB365AEF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3C81-9ED7-4F74-9F9F-1B5D37DEB233}" type="datetimeFigureOut">
              <a:rPr lang="ru-RU" smtClean="0"/>
              <a:pPr/>
              <a:t>22.09.2015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EC5E-157D-4E7E-BF3F-8EB365AEF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53000" r="-5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33C81-9ED7-4F74-9F9F-1B5D37DEB233}" type="datetimeFigureOut">
              <a:rPr lang="ru-RU" smtClean="0"/>
              <a:pPr/>
              <a:t>22.09.2015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1EC5E-157D-4E7E-BF3F-8EB365AEF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ricolor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08520"/>
            <a:ext cx="6858000" cy="91440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TextBox 1"/>
          <p:cNvSpPr txBox="1"/>
          <p:nvPr/>
        </p:nvSpPr>
        <p:spPr>
          <a:xfrm>
            <a:off x="714356" y="500034"/>
            <a:ext cx="59830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i="1" dirty="0" smtClean="0">
                <a:latin typeface="Constantia" pitchFamily="18" charset="0"/>
              </a:rPr>
              <a:t>      </a:t>
            </a:r>
            <a:r>
              <a:rPr lang="ru-RU" sz="2000" b="1" dirty="0" smtClean="0">
                <a:latin typeface="Constantia" pitchFamily="18" charset="0"/>
              </a:rPr>
              <a:t>Муниципальное </a:t>
            </a:r>
            <a:r>
              <a:rPr lang="ru-RU" sz="2000" b="1" dirty="0" smtClean="0">
                <a:latin typeface="Constantia" pitchFamily="18" charset="0"/>
              </a:rPr>
              <a:t>автономное </a:t>
            </a:r>
            <a:r>
              <a:rPr lang="ru-RU" sz="2000" b="1" dirty="0" smtClean="0">
                <a:latin typeface="Constantia" pitchFamily="18" charset="0"/>
              </a:rPr>
              <a:t>дошкольное  </a:t>
            </a:r>
          </a:p>
          <a:p>
            <a:pPr algn="ctr"/>
            <a:r>
              <a:rPr lang="ru-RU" sz="2000" b="1" dirty="0">
                <a:latin typeface="Constantia" pitchFamily="18" charset="0"/>
              </a:rPr>
              <a:t> </a:t>
            </a:r>
            <a:r>
              <a:rPr lang="ru-RU" sz="2000" b="1" dirty="0" smtClean="0">
                <a:latin typeface="Constantia" pitchFamily="18" charset="0"/>
              </a:rPr>
              <a:t> общеобразовательное учреждение </a:t>
            </a:r>
            <a:endParaRPr lang="ru-RU" sz="2000" b="1" dirty="0" smtClean="0">
              <a:latin typeface="Constantia" pitchFamily="18" charset="0"/>
            </a:endParaRPr>
          </a:p>
          <a:p>
            <a:pPr algn="ctr"/>
            <a:r>
              <a:rPr lang="ru-RU" sz="2000" b="1" dirty="0" smtClean="0">
                <a:latin typeface="Constantia" pitchFamily="18" charset="0"/>
              </a:rPr>
              <a:t>«Д</a:t>
            </a:r>
            <a:r>
              <a:rPr lang="ru-RU" sz="2000" b="1" dirty="0" smtClean="0">
                <a:latin typeface="Constantia" pitchFamily="18" charset="0"/>
              </a:rPr>
              <a:t>етский сад №20 «Золушка»</a:t>
            </a:r>
            <a:endParaRPr lang="ru-RU" sz="2000" b="1" dirty="0">
              <a:latin typeface="Constant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7286644"/>
            <a:ext cx="6858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Constantia" pitchFamily="18" charset="0"/>
              </a:rPr>
              <a:t>       </a:t>
            </a:r>
            <a:r>
              <a:rPr lang="ru-RU" sz="2400" b="1" i="1" dirty="0" smtClean="0">
                <a:latin typeface="Constantia" pitchFamily="18" charset="0"/>
              </a:rPr>
              <a:t>ПРОЕКТ </a:t>
            </a:r>
            <a:r>
              <a:rPr lang="ru-RU" sz="2400" b="1" i="1" dirty="0">
                <a:latin typeface="Constantia" pitchFamily="18" charset="0"/>
              </a:rPr>
              <a:t>ПО </a:t>
            </a:r>
            <a:r>
              <a:rPr lang="ru-RU" sz="2400" b="1" i="1" dirty="0" smtClean="0">
                <a:latin typeface="Constantia" pitchFamily="18" charset="0"/>
              </a:rPr>
              <a:t>ПАТРИОТИЧЕСКОМУ </a:t>
            </a:r>
            <a:r>
              <a:rPr lang="ru-RU" sz="2400" b="1" i="1" dirty="0">
                <a:latin typeface="Constantia" pitchFamily="18" charset="0"/>
              </a:rPr>
              <a:t/>
            </a:r>
            <a:br>
              <a:rPr lang="ru-RU" sz="2400" b="1" i="1" dirty="0">
                <a:latin typeface="Constantia" pitchFamily="18" charset="0"/>
              </a:rPr>
            </a:br>
            <a:r>
              <a:rPr lang="ru-RU" sz="2400" b="1" i="1" dirty="0">
                <a:latin typeface="Constantia" pitchFamily="18" charset="0"/>
              </a:rPr>
              <a:t>                </a:t>
            </a:r>
            <a:r>
              <a:rPr lang="ru-RU" sz="2400" b="1" i="1" dirty="0" smtClean="0">
                <a:latin typeface="Constantia" pitchFamily="18" charset="0"/>
              </a:rPr>
              <a:t>             ВОСПИТАНИЮ</a:t>
            </a:r>
            <a:endParaRPr lang="ru-RU" sz="2400" i="1" dirty="0">
              <a:latin typeface="Constantia" pitchFamily="18" charset="0"/>
            </a:endParaRPr>
          </a:p>
          <a:p>
            <a:r>
              <a:rPr lang="ru-RU" sz="2400" b="1" i="1" dirty="0" smtClean="0">
                <a:latin typeface="Constantia" pitchFamily="18" charset="0"/>
              </a:rPr>
              <a:t> «</a:t>
            </a:r>
            <a:r>
              <a:rPr lang="ru-RU" sz="2400" b="1" i="1" dirty="0">
                <a:latin typeface="Constantia" pitchFamily="18" charset="0"/>
              </a:rPr>
              <a:t>Маленький Гражданин </a:t>
            </a:r>
            <a:r>
              <a:rPr lang="ru-RU" sz="2400" b="1" i="1" dirty="0" smtClean="0">
                <a:latin typeface="Constantia" pitchFamily="18" charset="0"/>
              </a:rPr>
              <a:t>Великой  страны!» </a:t>
            </a:r>
          </a:p>
          <a:p>
            <a:r>
              <a:rPr lang="ru-RU" sz="2400" b="1" i="1" dirty="0" smtClean="0">
                <a:latin typeface="Constantia" pitchFamily="18" charset="0"/>
              </a:rPr>
              <a:t>    Воспитатель: </a:t>
            </a:r>
            <a:r>
              <a:rPr lang="ru-RU" sz="2400" b="1" i="1" dirty="0" err="1" smtClean="0">
                <a:latin typeface="Constantia" pitchFamily="18" charset="0"/>
              </a:rPr>
              <a:t>Янбердина</a:t>
            </a:r>
            <a:r>
              <a:rPr lang="ru-RU" sz="2400" b="1" i="1" smtClean="0">
                <a:latin typeface="Constantia" pitchFamily="18" charset="0"/>
              </a:rPr>
              <a:t> Л.Т. </a:t>
            </a:r>
            <a:endParaRPr lang="ru-RU" sz="2400" i="1" dirty="0">
              <a:latin typeface="Constantia" pitchFamily="18" charset="0"/>
            </a:endParaRPr>
          </a:p>
          <a:p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8368553.jpg"/>
          <p:cNvPicPr/>
          <p:nvPr/>
        </p:nvPicPr>
        <p:blipFill>
          <a:blip r:embed="rId2" cstate="print"/>
          <a:srcRect b="7874"/>
          <a:stretch>
            <a:fillRect/>
          </a:stretch>
        </p:blipFill>
        <p:spPr>
          <a:xfrm>
            <a:off x="1" y="0"/>
            <a:ext cx="6858000" cy="914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8" y="714348"/>
            <a:ext cx="6286544" cy="8525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Constantia" pitchFamily="18" charset="0"/>
                <a:cs typeface="Times New Roman" pitchFamily="18" charset="0"/>
              </a:rPr>
              <a:t>ПАСПОРТ ПРОЕКТА</a:t>
            </a:r>
          </a:p>
          <a:p>
            <a:r>
              <a:rPr lang="ru-RU" sz="2000" i="1" dirty="0" smtClean="0">
                <a:latin typeface="Constantia" pitchFamily="18" charset="0"/>
                <a:cs typeface="Times New Roman" pitchFamily="18" charset="0"/>
              </a:rPr>
              <a:t>  </a:t>
            </a:r>
            <a:r>
              <a:rPr lang="ru-RU" sz="2800" b="1" i="1" dirty="0" smtClean="0">
                <a:latin typeface="Constantia" pitchFamily="18" charset="0"/>
                <a:cs typeface="Times New Roman" pitchFamily="18" charset="0"/>
              </a:rPr>
              <a:t>Название проекта: </a:t>
            </a:r>
            <a:r>
              <a:rPr lang="ru-RU" sz="2000" i="1" dirty="0" smtClean="0">
                <a:latin typeface="Constantia" pitchFamily="18" charset="0"/>
                <a:cs typeface="Times New Roman" pitchFamily="18" charset="0"/>
              </a:rPr>
              <a:t>«Маленький </a:t>
            </a:r>
            <a:r>
              <a:rPr lang="ru-RU" sz="2000" b="1" i="1" dirty="0" smtClean="0">
                <a:latin typeface="Constantia" pitchFamily="18" charset="0"/>
                <a:cs typeface="Times New Roman" pitchFamily="18" charset="0"/>
              </a:rPr>
              <a:t>Гражданин Великой страны!»</a:t>
            </a:r>
          </a:p>
          <a:p>
            <a:r>
              <a:rPr lang="ru-RU" sz="2000" b="1" i="1" dirty="0" smtClean="0">
                <a:latin typeface="Constantia" pitchFamily="18" charset="0"/>
                <a:cs typeface="Times New Roman" pitchFamily="18" charset="0"/>
              </a:rPr>
              <a:t>  </a:t>
            </a:r>
            <a:r>
              <a:rPr lang="ru-RU" sz="2800" b="1" i="1" dirty="0" smtClean="0">
                <a:latin typeface="Constantia" pitchFamily="18" charset="0"/>
                <a:cs typeface="Times New Roman" pitchFamily="18" charset="0"/>
              </a:rPr>
              <a:t>Проблема: </a:t>
            </a:r>
            <a:r>
              <a:rPr lang="ru-RU" b="1" i="1" dirty="0" smtClean="0">
                <a:latin typeface="Constantia" pitchFamily="18" charset="0"/>
                <a:cs typeface="Times New Roman" pitchFamily="18" charset="0"/>
              </a:rPr>
              <a:t>В настоящее время на историческую арену выходит новый социальный тип личности. Российскому обществу требуются люди деловые, уверенные в себе, независимые, с яркой индивидуальностью. В то же время в обществе ощущается «дефицит нравственности»: как у отдельных личностей, так и во взаимоотношениях между людьми. Одним из характерных проявлений духовной опустошенности и низкой культуры выступило утрачивание патриотизма как одной из духовных ценностей нашего народа. В последние годы наблюдается отчуждение подрастающего поколения от отечественной культуры, общественно-исторического опыта своего народа. </a:t>
            </a:r>
          </a:p>
          <a:p>
            <a:r>
              <a:rPr lang="ru-RU" b="1" i="1" dirty="0" smtClean="0">
                <a:latin typeface="Constantia" pitchFamily="18" charset="0"/>
                <a:cs typeface="Times New Roman" pitchFamily="18" charset="0"/>
              </a:rPr>
              <a:t>Условия, в которых находится сегодня российское общество, в целом пока  неблагоприятны для формирования у подрастающего поколения патриотического самосознания, ориентированного на высокие гражданские идеалы. Поэтому, патриотическое воспитание в детском саду - проблема </a:t>
            </a:r>
            <a:r>
              <a:rPr lang="ru-RU" b="1" i="1" dirty="0" err="1" smtClean="0">
                <a:latin typeface="Constantia" pitchFamily="18" charset="0"/>
                <a:cs typeface="Times New Roman" pitchFamily="18" charset="0"/>
              </a:rPr>
              <a:t>архисложная</a:t>
            </a:r>
            <a:r>
              <a:rPr lang="ru-RU" b="1" i="1" dirty="0" smtClean="0">
                <a:latin typeface="Constantia" pitchFamily="18" charset="0"/>
                <a:cs typeface="Times New Roman" pitchFamily="18" charset="0"/>
              </a:rPr>
              <a:t> в условиях современной России.</a:t>
            </a:r>
          </a:p>
          <a:p>
            <a:r>
              <a:rPr lang="ru-RU" sz="2000" i="1" dirty="0" smtClean="0">
                <a:latin typeface="Constantia" pitchFamily="18" charset="0"/>
                <a:cs typeface="Times New Roman" pitchFamily="18" charset="0"/>
              </a:rPr>
              <a:t/>
            </a:r>
            <a:br>
              <a:rPr lang="ru-RU" sz="2000" i="1" dirty="0" smtClean="0">
                <a:latin typeface="Constantia" pitchFamily="18" charset="0"/>
                <a:cs typeface="Times New Roman" pitchFamily="18" charset="0"/>
              </a:rPr>
            </a:br>
            <a:endParaRPr lang="ru-RU" sz="2000" i="1" dirty="0">
              <a:latin typeface="Constantia" pitchFamily="18" charset="0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8368553.jpg"/>
          <p:cNvPicPr/>
          <p:nvPr/>
        </p:nvPicPr>
        <p:blipFill>
          <a:blip r:embed="rId2" cstate="print"/>
          <a:srcRect b="7874"/>
          <a:stretch>
            <a:fillRect/>
          </a:stretch>
        </p:blipFill>
        <p:spPr>
          <a:xfrm>
            <a:off x="1" y="0"/>
            <a:ext cx="6858000" cy="914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604" y="1214414"/>
            <a:ext cx="6000792" cy="7386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Constantia" pitchFamily="18" charset="0"/>
                <a:cs typeface="Times New Roman" pitchFamily="18" charset="0"/>
              </a:rPr>
              <a:t>Цели:</a:t>
            </a:r>
          </a:p>
          <a:p>
            <a:pPr lvl="0"/>
            <a:r>
              <a:rPr lang="ru-RU" sz="2400" b="1" i="1" dirty="0" smtClean="0">
                <a:latin typeface="Constantia" pitchFamily="18" charset="0"/>
                <a:cs typeface="Times New Roman" pitchFamily="18" charset="0"/>
              </a:rPr>
              <a:t>Воспитание основ патриотизма детей младшего дошкольного возраста в тесном контакте с семьей.</a:t>
            </a:r>
          </a:p>
          <a:p>
            <a:r>
              <a:rPr lang="ru-RU" sz="2400" b="1" i="1" dirty="0" smtClean="0">
                <a:latin typeface="Constantia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Constantia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Constantia" pitchFamily="18" charset="0"/>
                <a:cs typeface="Times New Roman" pitchFamily="18" charset="0"/>
              </a:rPr>
              <a:t>Задачи: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b="1" i="1" dirty="0" smtClean="0">
                <a:latin typeface="Constantia" pitchFamily="18" charset="0"/>
                <a:cs typeface="Times New Roman" pitchFamily="18" charset="0"/>
              </a:rPr>
              <a:t>Развитие интереса к русскому народному творчеству через продуктивную деятельность;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b="1" i="1" dirty="0" smtClean="0">
                <a:latin typeface="Constantia" pitchFamily="18" charset="0"/>
                <a:cs typeface="Times New Roman" pitchFamily="18" charset="0"/>
              </a:rPr>
              <a:t>Знакомство детей с государственной символикой: гербом, флагом, гимном;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b="1" i="1" dirty="0" smtClean="0">
                <a:latin typeface="Constantia" pitchFamily="18" charset="0"/>
                <a:cs typeface="Times New Roman" pitchFamily="18" charset="0"/>
              </a:rPr>
              <a:t>Воспитание уважительного отношения к старшему поколению;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b="1" i="1" dirty="0" smtClean="0">
                <a:latin typeface="Constantia" pitchFamily="18" charset="0"/>
                <a:cs typeface="Times New Roman" pitchFamily="18" charset="0"/>
              </a:rPr>
              <a:t>Воспитание эстетически нравственных норм поведения и моральных качеств ребенка.  </a:t>
            </a:r>
          </a:p>
          <a:p>
            <a:endParaRPr lang="ru-RU" sz="2400" dirty="0">
              <a:latin typeface="Constantia" pitchFamily="18" charset="0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51" y="214282"/>
          <a:ext cx="6500859" cy="8643998"/>
        </p:xfrm>
        <a:graphic>
          <a:graphicData uri="http://schemas.openxmlformats.org/drawingml/2006/table">
            <a:tbl>
              <a:tblPr/>
              <a:tblGrid>
                <a:gridCol w="1271593"/>
                <a:gridCol w="1207801"/>
                <a:gridCol w="1312548"/>
                <a:gridCol w="2708917"/>
              </a:tblGrid>
              <a:tr h="1568458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06.03.2015</a:t>
                      </a:r>
                    </a:p>
                  </a:txBody>
                  <a:tcPr marL="36576" marR="3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Культурно  –патриотическая деятельность</a:t>
                      </a:r>
                    </a:p>
                  </a:txBody>
                  <a:tcPr marL="36576" marR="3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Художественно-эстетическое развитие;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Физическое развитие</a:t>
                      </a:r>
                    </a:p>
                  </a:txBody>
                  <a:tcPr marL="36576" marR="3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49225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Мероприятие посвященное Международному женскому дню «В кругу семьи»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49225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Обогащение содержательной деятельности путем включения культурно-исторического, духовно-нравственного, </a:t>
                      </a:r>
                      <a:r>
                        <a:rPr lang="ru-RU" sz="1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социально-психологичекого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и других компонентов.</a:t>
                      </a:r>
                    </a:p>
                  </a:txBody>
                  <a:tcPr marL="36576" marR="3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7921">
                <a:tc>
                  <a:txBody>
                    <a:bodyPr/>
                    <a:lstStyle/>
                    <a:p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12.02.2015</a:t>
                      </a:r>
                    </a:p>
                  </a:txBody>
                  <a:tcPr marL="36576" marR="3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Продуктивная деятельность</a:t>
                      </a:r>
                    </a:p>
                  </a:txBody>
                  <a:tcPr marL="36576" marR="3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Художественно-эстетическое развитие</a:t>
                      </a:r>
                    </a:p>
                  </a:txBody>
                  <a:tcPr marL="36576" marR="3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Работа с родителями «Оформление стенгазет ко Дню Защитников Отечества»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побуждать детей совместно с родителями выражать свои чувства через художественное творчество.</a:t>
                      </a:r>
                    </a:p>
                  </a:txBody>
                  <a:tcPr marL="36576" marR="3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4229">
                <a:tc>
                  <a:txBody>
                    <a:bodyPr/>
                    <a:lstStyle/>
                    <a:p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19.02.2015</a:t>
                      </a:r>
                    </a:p>
                  </a:txBody>
                  <a:tcPr marL="36576" marR="3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Культурно  –патриотическая деятельность.</a:t>
                      </a:r>
                    </a:p>
                  </a:txBody>
                  <a:tcPr marL="36576" marR="3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Художественно-эстетическое развитие</a:t>
                      </a:r>
                    </a:p>
                  </a:txBody>
                  <a:tcPr marL="36576" marR="3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49225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Прослушивание песен времен Великой Отечественной войны.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49225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воспитывать музыкальный вкус и любовь к народной музыке.</a:t>
                      </a:r>
                    </a:p>
                  </a:txBody>
                  <a:tcPr marL="36576" marR="3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1612">
                <a:tc>
                  <a:txBody>
                    <a:bodyPr/>
                    <a:lstStyle/>
                    <a:p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27.02.2015</a:t>
                      </a:r>
                    </a:p>
                  </a:txBody>
                  <a:tcPr marL="36576" marR="3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Патриотическая деятельность</a:t>
                      </a:r>
                    </a:p>
                  </a:txBody>
                  <a:tcPr marL="36576" marR="3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Познавательное развитие;</a:t>
                      </a:r>
                    </a:p>
                    <a:p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Социально-коммуникативное развитие</a:t>
                      </a:r>
                    </a:p>
                  </a:txBody>
                  <a:tcPr marL="36576" marR="3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49225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Рассматривание альбома «Военная техника времен Великой Отечественной войны».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49225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ознакомление детей с названиями боевой техники, ее назначением; воспитывать любовь к Родине, интерес к ее героической истории.</a:t>
                      </a:r>
                    </a:p>
                  </a:txBody>
                  <a:tcPr marL="36576" marR="3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46">
                <a:tc>
                  <a:txBody>
                    <a:bodyPr/>
                    <a:lstStyle/>
                    <a:p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30.03.2015</a:t>
                      </a:r>
                    </a:p>
                  </a:txBody>
                  <a:tcPr marL="36576" marR="3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49225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Мастер-класс с родителями «Военная техника-Танк»</a:t>
                      </a:r>
                    </a:p>
                  </a:txBody>
                  <a:tcPr marL="36576" marR="3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5269">
                <a:tc>
                  <a:txBody>
                    <a:bodyPr/>
                    <a:lstStyle/>
                    <a:p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31.03.2015</a:t>
                      </a:r>
                    </a:p>
                  </a:txBody>
                  <a:tcPr marL="36576" marR="3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Выставка детских работ 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«Военная техника России»</a:t>
                      </a:r>
                    </a:p>
                  </a:txBody>
                  <a:tcPr marL="36576" marR="3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61448">
                <a:tc>
                  <a:txBody>
                    <a:bodyPr/>
                    <a:lstStyle/>
                    <a:p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20.02.2015</a:t>
                      </a:r>
                    </a:p>
                  </a:txBody>
                  <a:tcPr marL="36576" marR="3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Продуктивная деятельность</a:t>
                      </a:r>
                    </a:p>
                  </a:txBody>
                  <a:tcPr marL="36576" marR="3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Художественно-эстетическое развитие</a:t>
                      </a:r>
                    </a:p>
                  </a:txBody>
                  <a:tcPr marL="36576" marR="3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49225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Аппликация «Флаг России».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49225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способствовать закреплению знания флага своей страны.</a:t>
                      </a:r>
                    </a:p>
                  </a:txBody>
                  <a:tcPr marL="36576" marR="3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Рисунок 5" descr="48368553.jpg"/>
          <p:cNvPicPr>
            <a:picLocks noChangeAspect="1" noChangeArrowheads="1"/>
          </p:cNvPicPr>
          <p:nvPr/>
        </p:nvPicPr>
        <p:blipFill>
          <a:blip r:embed="rId2" cstate="print"/>
          <a:srcRect b="7874"/>
          <a:stretch>
            <a:fillRect/>
          </a:stretch>
        </p:blipFill>
        <p:spPr bwMode="auto">
          <a:xfrm>
            <a:off x="-228600" y="-527050"/>
            <a:ext cx="7458075" cy="10668000"/>
          </a:xfrm>
          <a:prstGeom prst="rect">
            <a:avLst/>
          </a:prstGeom>
          <a:noFill/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65" y="714349"/>
          <a:ext cx="6286546" cy="8031508"/>
        </p:xfrm>
        <a:graphic>
          <a:graphicData uri="http://schemas.openxmlformats.org/drawingml/2006/table">
            <a:tbl>
              <a:tblPr/>
              <a:tblGrid>
                <a:gridCol w="1347388"/>
                <a:gridCol w="1257436"/>
                <a:gridCol w="1166850"/>
                <a:gridCol w="1257436"/>
                <a:gridCol w="1257436"/>
              </a:tblGrid>
              <a:tr h="1270010">
                <a:tc rowSpan="6">
                  <a:txBody>
                    <a:bodyPr/>
                    <a:lstStyle/>
                    <a:p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«Наша Родина - Россия»</a:t>
                      </a:r>
                    </a:p>
                    <a:p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Цель: Знакомство с государственной символикой и символикой нашего села (флаг, герб, гимн).</a:t>
                      </a: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20.02.2015</a:t>
                      </a: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Продуктивная деятельность</a:t>
                      </a: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Художественно-эстетическое развитие</a:t>
                      </a: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49225" algn="l"/>
                        </a:tabLs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Аппликация «Флаг России».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49225" algn="l"/>
                        </a:tabLs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способствовать закреплению знания флага своей страны.</a:t>
                      </a: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18.03.2015</a:t>
                      </a: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Нравственно- патриотическая деятельность</a:t>
                      </a: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Познавательное развитие;</a:t>
                      </a:r>
                    </a:p>
                    <a:p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Социально-коммуникативное развитие</a:t>
                      </a: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49225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Беседы «Мы такие разные».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49225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знакомить детей с различными народами, населяющими наше село.</a:t>
                      </a: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24.03.2015</a:t>
                      </a: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Культурно –патриотическая деятельность.</a:t>
                      </a: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Познавательное развитие;</a:t>
                      </a:r>
                    </a:p>
                    <a:p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Социально-коммуникативное развитие</a:t>
                      </a: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49225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Рассматривание фотографий с изображением памятников с.Еткуль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49225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Д/игра «Где находится памятник?»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49225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знакомить детей с памятниками, учить ориентироваться в родном селе.</a:t>
                      </a: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25.03.2015</a:t>
                      </a: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Гражданско-патриотическая деятельность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Познавательное развитие;</a:t>
                      </a:r>
                    </a:p>
                    <a:p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Социально-коммуникативное развитие</a:t>
                      </a: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49225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Д/игра «Герб села Еткуль».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49225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Цель: закреплять представление о гербе родного села; уметь видеть герб родного села из других знаков.</a:t>
                      </a: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26.03.2015</a:t>
                      </a: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49225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Коллективная работа «Салют Победы!»</a:t>
                      </a: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10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">
                          <a:latin typeface="Calibri"/>
                          <a:ea typeface="Times New Roman"/>
                        </a:rPr>
                        <a:t>31.03.2015</a:t>
                      </a:r>
                      <a:endParaRPr lang="ru-RU" sz="700">
                        <a:latin typeface="Calibri"/>
                        <a:ea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543" marR="435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то с фотоаппарата\108___02\IMG_10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87" y="827584"/>
            <a:ext cx="6525344" cy="724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9814180"/>
      </p:ext>
    </p:extLst>
  </p:cSld>
  <p:clrMapOvr>
    <a:masterClrMapping/>
  </p:clrMapOvr>
  <p:transition spd="slow">
    <p:whee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фото с фотоаппарата\108___02\IMG_11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48" y="0"/>
            <a:ext cx="6264696" cy="8990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4568391"/>
      </p:ext>
    </p:extLst>
  </p:cSld>
  <p:clrMapOvr>
    <a:masterClrMapping/>
  </p:clrMapOvr>
  <p:transition spd="slow">
    <p:whee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фото с фотоаппарата\108___02\IMG_106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72" y="388088"/>
            <a:ext cx="6110421" cy="825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8953422"/>
      </p:ext>
    </p:extLst>
  </p:cSld>
  <p:clrMapOvr>
    <a:masterClrMapping/>
  </p:clrMapOvr>
  <p:transition spd="slow">
    <p:wheel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480</Words>
  <Application>Microsoft Office PowerPoint</Application>
  <PresentationFormat>Экран (4:3)</PresentationFormat>
  <Paragraphs>79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29</cp:revision>
  <cp:lastPrinted>2015-09-22T12:42:47Z</cp:lastPrinted>
  <dcterms:created xsi:type="dcterms:W3CDTF">2015-04-13T11:39:10Z</dcterms:created>
  <dcterms:modified xsi:type="dcterms:W3CDTF">2015-09-22T12:44:03Z</dcterms:modified>
</cp:coreProperties>
</file>