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D5"/>
    <a:srgbClr val="8C1CCA"/>
    <a:srgbClr val="187A8A"/>
    <a:srgbClr val="543DA9"/>
    <a:srgbClr val="41BD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91" d="100"/>
          <a:sy n="91" d="100"/>
        </p:scale>
        <p:origin x="-9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F6853-2F64-4AC7-A108-D205CAC20C70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72D70-7AFA-4760-BE11-36778D8E5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DBD8E-C487-4FDD-8842-6EE54C1C66F9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66B62-0DC9-461D-874E-2CA0E0015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18D65-26AC-4B4C-9A8B-5DEE0484D49E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DF252-D5E9-484F-9D36-A7189C3EB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8349E-554A-47C5-ACC8-77821A7AD9F1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00E80-7E0A-4331-91E3-4A94E6B82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62E5B-A6E3-4CA6-84CF-1B90A0CE99D3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EC945-CC1F-4D5B-A8E7-B87794EA9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7D566-5D39-4B87-953E-95A8AC7D0414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3F2F-2219-4DB2-9DF2-2E9CAAB12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A8761-A166-46AA-A44E-F772C08CB498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6AB98-06C3-4D21-AF5E-AC8EEC886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1FBC4-D94F-4A2A-AA6B-F4612FC1358B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99A6C-02F0-4B17-A706-0D20D7882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F0ED2-F2D5-4D00-9307-DB6918565A85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C5B1C-3142-4C53-84D0-3EBC2CF01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9925D-F53B-4007-9861-9690F00B505F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2CDF-9FDB-4B9E-9F4E-0380A1C46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6C8E6-1659-4D8E-BD23-3D4E842FA57C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03CF5-CC15-4D14-9E8B-FFC5657F2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160600-081B-4378-B340-6779C67EFE8C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A07A5F-B19A-4CD3-8E7E-32DA020AB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80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</a:t>
            </a:r>
            <a:r>
              <a:rPr lang="en-US" sz="60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Atmungsorgane</a:t>
            </a:r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54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дыхания)</a:t>
            </a:r>
            <a:endParaRPr lang="ru-RU" sz="54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2060575"/>
            <a:ext cx="4679950" cy="4537075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3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620713"/>
            <a:ext cx="3035300" cy="5505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b="1" smtClean="0"/>
              <a:t>Die grösseren Luftröhren sind von Knorpelringen umgeben, so dass sie stets offenstehen. Am oberen Ende ist die Luftröhre vom Kehlkopf</a:t>
            </a:r>
            <a:r>
              <a:rPr lang="ru-RU" sz="2000" b="1" smtClean="0"/>
              <a:t>  </a:t>
            </a:r>
            <a:r>
              <a:rPr lang="en-US" sz="2000" b="1" smtClean="0"/>
              <a:t>verchlossen</a:t>
            </a:r>
            <a:r>
              <a:rPr lang="en-US" sz="2000" smtClean="0"/>
              <a:t>. 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ru-RU" sz="2000" b="1" smtClean="0"/>
              <a:t>Более крупные дыхательные трубки окружены хрящевыми кольцами, таким образом, они постоянно открыты. На верхнем конце трахея замыкается гортанью.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35375" y="549275"/>
            <a:ext cx="4968875" cy="554355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762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908050"/>
            <a:ext cx="3251200" cy="5184775"/>
          </a:xfrm>
        </p:spPr>
        <p:txBody>
          <a:bodyPr/>
          <a:lstStyle/>
          <a:p>
            <a:pPr eaLnBrk="1" hangingPunct="1"/>
            <a:endParaRPr lang="ru-RU" sz="2400" b="1" smtClean="0"/>
          </a:p>
          <a:p>
            <a:pPr eaLnBrk="1" hangingPunct="1"/>
            <a:r>
              <a:rPr lang="de-DE" sz="2400" b="1" smtClean="0"/>
              <a:t>Die rechte Lunge hat drei Lungenlappen, die linke Lunge hat zwei Lungenlappen</a:t>
            </a:r>
            <a:r>
              <a:rPr lang="ru-RU" sz="2400" b="1" smtClean="0"/>
              <a:t>.</a:t>
            </a:r>
          </a:p>
          <a:p>
            <a:pPr eaLnBrk="1" hangingPunct="1"/>
            <a:endParaRPr lang="ru-RU" sz="2400" b="1" smtClean="0"/>
          </a:p>
          <a:p>
            <a:pPr eaLnBrk="1" hangingPunct="1"/>
            <a:r>
              <a:rPr lang="ru-RU" sz="2400" b="1" smtClean="0"/>
              <a:t>Правое легкое имеет три легочные доли, левое легкое имеет две легочные доли.</a:t>
            </a:r>
            <a:endParaRPr lang="en-US" sz="2400" b="1" smtClean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24300" y="620713"/>
            <a:ext cx="4679950" cy="5761037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</a:t>
            </a:r>
            <a:r>
              <a:rPr lang="en-US" sz="66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Atmung</a:t>
            </a:r>
            <a:r>
              <a:rPr lang="en-US" sz="66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дыхание)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dirty="0" smtClean="0">
                <a:solidFill>
                  <a:srgbClr val="1111D5"/>
                </a:solidFill>
              </a:rPr>
              <a:t>Die</a:t>
            </a:r>
            <a:r>
              <a:rPr lang="ru-RU" sz="3200" b="1" dirty="0" smtClean="0">
                <a:solidFill>
                  <a:srgbClr val="1111D5"/>
                </a:solidFill>
              </a:rPr>
              <a:t> </a:t>
            </a:r>
            <a:r>
              <a:rPr lang="en-US" sz="3200" b="1" dirty="0" err="1" smtClean="0">
                <a:solidFill>
                  <a:srgbClr val="1111D5"/>
                </a:solidFill>
              </a:rPr>
              <a:t>Gewebsatmung</a:t>
            </a:r>
            <a:r>
              <a:rPr lang="en-US" sz="3200" b="1" dirty="0" smtClean="0">
                <a:solidFill>
                  <a:srgbClr val="1111D5"/>
                </a:solidFill>
              </a:rPr>
              <a:t> </a:t>
            </a:r>
            <a:endParaRPr lang="ru-RU" sz="3200" b="1" dirty="0">
              <a:solidFill>
                <a:srgbClr val="1111D5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3200" b="1" i="1" dirty="0" smtClean="0">
                <a:solidFill>
                  <a:srgbClr val="1111D5"/>
                </a:solidFill>
              </a:rPr>
              <a:t>Die </a:t>
            </a:r>
            <a:r>
              <a:rPr lang="en-US" sz="3200" b="1" i="1" dirty="0" err="1" smtClean="0">
                <a:solidFill>
                  <a:srgbClr val="1111D5"/>
                </a:solidFill>
              </a:rPr>
              <a:t>Lungenatmung</a:t>
            </a:r>
            <a:endParaRPr lang="ru-RU" sz="3200" b="1" i="1" dirty="0">
              <a:solidFill>
                <a:srgbClr val="1111D5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420938"/>
            <a:ext cx="4105275" cy="3960812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2349500"/>
            <a:ext cx="3959225" cy="4032250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i="1" dirty="0" smtClean="0">
                <a:solidFill>
                  <a:srgbClr val="8C1CC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Тканевое дыхание</a:t>
            </a:r>
            <a:endParaRPr lang="ru-RU" sz="6600" i="1" dirty="0">
              <a:solidFill>
                <a:srgbClr val="8C1CC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457200" y="1600200"/>
            <a:ext cx="8075613" cy="4421188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Den Austausch in den Geweben</a:t>
            </a:r>
            <a:r>
              <a:rPr lang="ru-RU" smtClean="0"/>
              <a:t> </a:t>
            </a:r>
            <a:r>
              <a:rPr lang="en-US" smtClean="0"/>
              <a:t>nennt man </a:t>
            </a:r>
            <a:r>
              <a:rPr lang="en-US" sz="4000" b="1" smtClean="0">
                <a:solidFill>
                  <a:srgbClr val="C00000"/>
                </a:solidFill>
              </a:rPr>
              <a:t>innere Atmung </a:t>
            </a:r>
            <a:r>
              <a:rPr lang="en-US" smtClean="0"/>
              <a:t>oder </a:t>
            </a:r>
            <a:r>
              <a:rPr lang="en-US" sz="4000" b="1" smtClean="0">
                <a:solidFill>
                  <a:srgbClr val="03495C"/>
                </a:solidFill>
              </a:rPr>
              <a:t>Gewebsatmung.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Обмен в тканях называется </a:t>
            </a:r>
            <a:r>
              <a:rPr lang="ru-RU" sz="4000" b="1" smtClean="0">
                <a:solidFill>
                  <a:srgbClr val="C00000"/>
                </a:solidFill>
              </a:rPr>
              <a:t>внутренним</a:t>
            </a:r>
            <a:r>
              <a:rPr lang="ru-RU" smtClean="0"/>
              <a:t> </a:t>
            </a:r>
            <a:r>
              <a:rPr lang="ru-RU" sz="4000" b="1" smtClean="0">
                <a:solidFill>
                  <a:srgbClr val="C00000"/>
                </a:solidFill>
              </a:rPr>
              <a:t>дыханием</a:t>
            </a:r>
            <a:r>
              <a:rPr lang="ru-RU" smtClean="0"/>
              <a:t> или </a:t>
            </a:r>
            <a:r>
              <a:rPr lang="ru-RU" sz="4000" b="1" smtClean="0">
                <a:solidFill>
                  <a:srgbClr val="03495C"/>
                </a:solidFill>
              </a:rPr>
              <a:t>тканевым дыханием.</a:t>
            </a:r>
            <a:endParaRPr lang="en-US" sz="4000" b="1" smtClean="0">
              <a:solidFill>
                <a:srgbClr val="03495C"/>
              </a:solidFill>
            </a:endParaRPr>
          </a:p>
          <a:p>
            <a:pPr eaLnBrk="1" hangingPunct="1"/>
            <a:endParaRPr lang="en-US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750" y="273050"/>
            <a:ext cx="2925763" cy="3476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765175"/>
            <a:ext cx="3106738" cy="5360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smtClean="0"/>
              <a:t>Der Sauerstoff wird wiederum vom Blut  in alle  Gewebe geführt.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smtClean="0"/>
              <a:t>Kohlensäure wird aus dem Körper ausgeschieden.</a:t>
            </a:r>
            <a:r>
              <a:rPr lang="en-US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Кислород в свою очередь из крови доставляется во все ткани.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Углекислота выводится из организма.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5050" y="908050"/>
            <a:ext cx="5245100" cy="5184775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Als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Transportmittel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dient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das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Blut</a:t>
            </a:r>
            <a:r>
              <a:rPr lang="en-US" sz="40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.</a:t>
            </a:r>
            <a:endParaRPr lang="ru-RU" sz="40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33513" y="1600200"/>
            <a:ext cx="6276975" cy="4708525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i="1" dirty="0" smtClean="0">
                <a:solidFill>
                  <a:srgbClr val="8C1CC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Легочное дыхание </a:t>
            </a:r>
            <a:endParaRPr lang="ru-RU" sz="6000" i="1" dirty="0">
              <a:solidFill>
                <a:srgbClr val="8C1CC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613" cy="4525963"/>
          </a:xfrm>
        </p:spPr>
        <p:txBody>
          <a:bodyPr/>
          <a:lstStyle/>
          <a:p>
            <a:pPr eaLnBrk="1" hangingPunct="1"/>
            <a:r>
              <a:rPr lang="en-US" smtClean="0"/>
              <a:t>Den Austausch in den Lungen </a:t>
            </a:r>
            <a:r>
              <a:rPr lang="ru-RU" smtClean="0"/>
              <a:t> </a:t>
            </a:r>
            <a:r>
              <a:rPr lang="en-US" smtClean="0"/>
              <a:t>nennt man </a:t>
            </a:r>
            <a:r>
              <a:rPr lang="en-US" sz="4000" b="1" smtClean="0">
                <a:solidFill>
                  <a:srgbClr val="C00000"/>
                </a:solidFill>
              </a:rPr>
              <a:t>äussere Atmung </a:t>
            </a:r>
            <a:r>
              <a:rPr lang="en-US" smtClean="0"/>
              <a:t>oder </a:t>
            </a:r>
            <a:r>
              <a:rPr lang="en-US" sz="4000" b="1" smtClean="0">
                <a:solidFill>
                  <a:srgbClr val="03495C"/>
                </a:solidFill>
              </a:rPr>
              <a:t>Lungenatmung.</a:t>
            </a:r>
            <a:r>
              <a:rPr lang="en-US" smtClean="0">
                <a:solidFill>
                  <a:srgbClr val="03495C"/>
                </a:solidFill>
              </a:rPr>
              <a:t> </a:t>
            </a:r>
          </a:p>
          <a:p>
            <a:pPr eaLnBrk="1" hangingPunct="1"/>
            <a:r>
              <a:rPr lang="ru-RU" smtClean="0"/>
              <a:t>Обмен в легких называется </a:t>
            </a:r>
            <a:r>
              <a:rPr lang="ru-RU" sz="4000" b="1" smtClean="0">
                <a:solidFill>
                  <a:srgbClr val="C00000"/>
                </a:solidFill>
              </a:rPr>
              <a:t>внешним</a:t>
            </a:r>
            <a:r>
              <a:rPr lang="ru-RU" smtClean="0"/>
              <a:t> </a:t>
            </a:r>
            <a:r>
              <a:rPr lang="ru-RU" sz="4000" b="1" smtClean="0">
                <a:solidFill>
                  <a:srgbClr val="C00000"/>
                </a:solidFill>
              </a:rPr>
              <a:t>дыханием</a:t>
            </a:r>
            <a:r>
              <a:rPr lang="ru-RU" smtClean="0"/>
              <a:t> или </a:t>
            </a:r>
            <a:r>
              <a:rPr lang="ru-RU" sz="4000" b="1" smtClean="0">
                <a:solidFill>
                  <a:srgbClr val="03495C"/>
                </a:solidFill>
              </a:rPr>
              <a:t>легочным</a:t>
            </a:r>
            <a:r>
              <a:rPr lang="ru-RU" sz="4000" b="1" smtClean="0">
                <a:solidFill>
                  <a:srgbClr val="0070C0"/>
                </a:solidFill>
              </a:rPr>
              <a:t> </a:t>
            </a:r>
            <a:r>
              <a:rPr lang="ru-RU" sz="4000" b="1" smtClean="0">
                <a:solidFill>
                  <a:srgbClr val="03495C"/>
                </a:solidFill>
              </a:rPr>
              <a:t>дыханием.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921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39750" y="981075"/>
            <a:ext cx="2890838" cy="5327650"/>
          </a:xfrm>
        </p:spPr>
        <p:txBody>
          <a:bodyPr/>
          <a:lstStyle/>
          <a:p>
            <a:pPr eaLnBrk="1" hangingPunct="1"/>
            <a:r>
              <a:rPr lang="en-US" sz="2000" b="1" smtClean="0"/>
              <a:t>Die Lunge besteht aus kleinen Bläschen. Man nennt sie Lungenbläschen. Diese Haut ist von einem Blutgefässnetz umsponnen.</a:t>
            </a:r>
          </a:p>
          <a:p>
            <a:pPr eaLnBrk="1" hangingPunct="1"/>
            <a:endParaRPr lang="en-US" sz="2000" b="1" smtClean="0"/>
          </a:p>
          <a:p>
            <a:pPr eaLnBrk="1" hangingPunct="1"/>
            <a:r>
              <a:rPr lang="ru-RU" sz="2000" b="1" smtClean="0"/>
              <a:t>Легкое состоит из маленьких альвеол. Их называют легочными пузырьками. Эта оболочка оплетается сетью кровеносных сосудов.</a:t>
            </a:r>
            <a:endParaRPr lang="en-US" sz="2000" b="1" smtClean="0"/>
          </a:p>
          <a:p>
            <a:pPr eaLnBrk="1" hangingPunct="1"/>
            <a:endParaRPr lang="en-US" sz="2400" i="1" smtClean="0"/>
          </a:p>
          <a:p>
            <a:pPr eaLnBrk="1" hangingPunct="1"/>
            <a:endParaRPr lang="ru-RU" sz="2400" smtClean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00" y="692150"/>
            <a:ext cx="5327650" cy="554513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chemeClr val="tx1"/>
                </a:solidFill>
              </a:rPr>
              <a:t>Durch</a:t>
            </a:r>
            <a:r>
              <a:rPr lang="en-US" sz="3200" dirty="0" smtClean="0">
                <a:solidFill>
                  <a:schemeClr val="tx1"/>
                </a:solidFill>
              </a:rPr>
              <a:t> die </a:t>
            </a:r>
            <a:r>
              <a:rPr lang="en-US" sz="3200" dirty="0" err="1" smtClean="0">
                <a:solidFill>
                  <a:schemeClr val="tx1"/>
                </a:solidFill>
              </a:rPr>
              <a:t>zarte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Schleimhaut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hindurch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wird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Kohlensaure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mit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Sauerstoff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ausgetauscht</a:t>
            </a:r>
            <a:r>
              <a:rPr lang="en-US" sz="3200" dirty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989138"/>
            <a:ext cx="7561263" cy="4103687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762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23850" y="836613"/>
            <a:ext cx="3168650" cy="5289550"/>
          </a:xfrm>
        </p:spPr>
        <p:txBody>
          <a:bodyPr/>
          <a:lstStyle/>
          <a:p>
            <a:pPr eaLnBrk="1" hangingPunct="1"/>
            <a:r>
              <a:rPr lang="en-US" sz="2400" b="1" smtClean="0"/>
              <a:t>Durch ein Röhrensystem stehen die Lungenbläschen mit der Aussenluft in Verbindung. </a:t>
            </a:r>
          </a:p>
          <a:p>
            <a:pPr eaLnBrk="1" hangingPunct="1"/>
            <a:endParaRPr lang="en-US" sz="2400" b="1" smtClean="0"/>
          </a:p>
          <a:p>
            <a:pPr eaLnBrk="1" hangingPunct="1"/>
            <a:r>
              <a:rPr lang="ru-RU" sz="2400" b="1" smtClean="0"/>
              <a:t>Через систему дыхательных трубок легочные пузырьки находятся в контакте с внешней атмосферой.</a:t>
            </a:r>
            <a:r>
              <a:rPr lang="ru-RU" sz="2400" i="1" smtClean="0"/>
              <a:t> </a:t>
            </a:r>
            <a:endParaRPr lang="en-US" sz="2400" i="1" smtClean="0"/>
          </a:p>
          <a:p>
            <a:pPr eaLnBrk="1" hangingPunct="1"/>
            <a:endParaRPr lang="en-US" sz="2400" b="1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ru-RU" sz="2000" smtClean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5050" y="642938"/>
            <a:ext cx="5111750" cy="511175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410</TotalTime>
  <Words>192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Atmungsorgane</dc:title>
  <dc:creator>Татьяна</dc:creator>
  <cp:lastModifiedBy>STOSCOMP</cp:lastModifiedBy>
  <cp:revision>46</cp:revision>
  <dcterms:created xsi:type="dcterms:W3CDTF">2014-10-18T19:49:21Z</dcterms:created>
  <dcterms:modified xsi:type="dcterms:W3CDTF">2015-10-13T08:16:16Z</dcterms:modified>
</cp:coreProperties>
</file>