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3" r:id="rId17"/>
    <p:sldId id="274" r:id="rId18"/>
    <p:sldId id="275" r:id="rId19"/>
    <p:sldId id="276" r:id="rId20"/>
    <p:sldId id="278" r:id="rId21"/>
    <p:sldId id="277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4E8DB1-342C-469F-AB8F-07EEB416EBBD}" type="datetimeFigureOut">
              <a:rPr lang="ru-RU" smtClean="0"/>
              <a:t>12.03.2013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C847F7-B910-4348-8C88-DB6F65478E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38609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847F7-B910-4348-8C88-DB6F65478E4D}" type="slidenum">
              <a:rPr lang="ru-RU" smtClean="0"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49966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159801D-C1DB-4E13-B44E-527946224D5C}" type="datetimeFigureOut">
              <a:rPr lang="ru-RU" smtClean="0"/>
              <a:t>12.03.2013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241C7907-8429-4AAF-AA40-2B310393423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9801D-C1DB-4E13-B44E-527946224D5C}" type="datetimeFigureOut">
              <a:rPr lang="ru-RU" smtClean="0"/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C7907-8429-4AAF-AA40-2B31039342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9801D-C1DB-4E13-B44E-527946224D5C}" type="datetimeFigureOut">
              <a:rPr lang="ru-RU" smtClean="0"/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C7907-8429-4AAF-AA40-2B31039342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159801D-C1DB-4E13-B44E-527946224D5C}" type="datetimeFigureOut">
              <a:rPr lang="ru-RU" smtClean="0"/>
              <a:t>12.03.2013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41C7907-8429-4AAF-AA40-2B310393423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1159801D-C1DB-4E13-B44E-527946224D5C}" type="datetimeFigureOut">
              <a:rPr lang="ru-RU" smtClean="0"/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241C7907-8429-4AAF-AA40-2B310393423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9801D-C1DB-4E13-B44E-527946224D5C}" type="datetimeFigureOut">
              <a:rPr lang="ru-RU" smtClean="0"/>
              <a:t>12.03.2013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C7907-8429-4AAF-AA40-2B310393423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9801D-C1DB-4E13-B44E-527946224D5C}" type="datetimeFigureOut">
              <a:rPr lang="ru-RU" smtClean="0"/>
              <a:t>12.03.2013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C7907-8429-4AAF-AA40-2B310393423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159801D-C1DB-4E13-B44E-527946224D5C}" type="datetimeFigureOut">
              <a:rPr lang="ru-RU" smtClean="0"/>
              <a:t>12.03.2013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41C7907-8429-4AAF-AA40-2B310393423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9801D-C1DB-4E13-B44E-527946224D5C}" type="datetimeFigureOut">
              <a:rPr lang="ru-RU" smtClean="0"/>
              <a:t>12.03.2013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C7907-8429-4AAF-AA40-2B31039342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159801D-C1DB-4E13-B44E-527946224D5C}" type="datetimeFigureOut">
              <a:rPr lang="ru-RU" smtClean="0"/>
              <a:t>12.03.2013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41C7907-8429-4AAF-AA40-2B310393423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159801D-C1DB-4E13-B44E-527946224D5C}" type="datetimeFigureOut">
              <a:rPr lang="ru-RU" smtClean="0"/>
              <a:t>12.03.2013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41C7907-8429-4AAF-AA40-2B310393423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159801D-C1DB-4E13-B44E-527946224D5C}" type="datetimeFigureOut">
              <a:rPr lang="ru-RU" smtClean="0"/>
              <a:t>12.03.2013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241C7907-8429-4AAF-AA40-2B310393423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hyperlink" Target="file:///C:\Program%20Files\Drofa\Nav_bio_11\data\@000828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file:///C:\Program%20Files\Drofa\Nav_bio_11\data\@000829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file:///C:\Program%20Files\Drofa\Nav_bio_11\data\@000830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Пищевые связи. Круговорот веществ и превращение энергии в экосистемах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87911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/>
              <a:t>Второй трофический уровень</a:t>
            </a:r>
            <a:r>
              <a:rPr lang="ru-RU" dirty="0"/>
              <a:t> занимают первичные </a:t>
            </a:r>
            <a:r>
              <a:rPr lang="ru-RU" dirty="0" err="1"/>
              <a:t>консументы</a:t>
            </a:r>
            <a:r>
              <a:rPr lang="ru-RU" dirty="0"/>
              <a:t>, или </a:t>
            </a:r>
            <a:r>
              <a:rPr lang="ru-RU" dirty="0" err="1"/>
              <a:t>консументы</a:t>
            </a:r>
            <a:r>
              <a:rPr lang="ru-RU" dirty="0"/>
              <a:t> первого порядка. К ним относят травоядных животных: на суше — птицы, звери, многие насекомые; в воде — моллюски, личинки, ракообразные, мальки рыб. </a:t>
            </a:r>
            <a:r>
              <a:rPr lang="ru-RU" dirty="0" err="1"/>
              <a:t>Консументами</a:t>
            </a:r>
            <a:r>
              <a:rPr lang="ru-RU" dirty="0"/>
              <a:t> первого порядка являются также паразиты растений. </a:t>
            </a: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Трофические уровни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80000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/>
              <a:t>На </a:t>
            </a:r>
            <a:r>
              <a:rPr lang="ru-RU" b="1" dirty="0"/>
              <a:t>третьем трофическом уровне</a:t>
            </a:r>
            <a:r>
              <a:rPr lang="ru-RU" dirty="0"/>
              <a:t> находятся </a:t>
            </a:r>
            <a:r>
              <a:rPr lang="ru-RU" dirty="0" err="1"/>
              <a:t>консументы</a:t>
            </a:r>
            <a:r>
              <a:rPr lang="ru-RU" dirty="0"/>
              <a:t> второго порядка — это хищники, которые питаются травоядными организмами. Третий уровень в пищевой цепи могут занимать как крупные, так и мелкие хищники, которые также порой становятся жертвами более крупных животных. </a:t>
            </a: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Трофические уровни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15146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/>
              <a:t>Четвёртый трофический уровень могут занимать при наличии их в экосистеме крупные хищники. </a:t>
            </a: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Трофические уровни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805164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/>
              <a:t>Пятый трофический уровень</a:t>
            </a:r>
            <a:r>
              <a:rPr lang="ru-RU" dirty="0"/>
              <a:t> могут занимать хищники высокого уровня или организмы, паразитирующие на хищниках. Это могут быть как </a:t>
            </a:r>
            <a:r>
              <a:rPr lang="ru-RU" dirty="0" err="1"/>
              <a:t>экзопаразиты</a:t>
            </a:r>
            <a:r>
              <a:rPr lang="ru-RU" dirty="0"/>
              <a:t> — различные клещи, </a:t>
            </a:r>
            <a:r>
              <a:rPr lang="ru-RU" dirty="0" err="1"/>
              <a:t>власоеды</a:t>
            </a:r>
            <a:r>
              <a:rPr lang="ru-RU" dirty="0"/>
              <a:t>, вши и т. д., так и эндопаразиты — черви и простейшие.</a:t>
            </a: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Трофические уровни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01285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Пищевая цепь</a:t>
            </a:r>
            <a:endParaRPr lang="ru-RU" dirty="0"/>
          </a:p>
        </p:txBody>
      </p:sp>
      <p:pic>
        <p:nvPicPr>
          <p:cNvPr id="6146" name="Picture 2" descr="http://www.ebio.ru/images/eko02-0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44824"/>
            <a:ext cx="9190822" cy="5013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90567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Пищевая сеть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266" name="Picture 2" descr="http://oadk.at.ua/_bd/1/4830385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487" y="1484785"/>
            <a:ext cx="9136975" cy="5377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59283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http://uadocs.exdat.com/pars_docs/tw_refs/67/66263/66263_html_4fc3e4c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052736"/>
            <a:ext cx="8676456" cy="7635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36438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026570"/>
          </a:xfrm>
        </p:spPr>
        <p:txBody>
          <a:bodyPr>
            <a:noAutofit/>
          </a:bodyPr>
          <a:lstStyle/>
          <a:p>
            <a:pPr algn="just"/>
            <a:r>
              <a:rPr lang="ru-RU" sz="3200" b="1" dirty="0"/>
              <a:t>Экологическая пирамида</a:t>
            </a:r>
            <a:r>
              <a:rPr lang="ru-RU" sz="3200" dirty="0"/>
              <a:t> — соотношение каких-либо характеристик экосистем (количество особей, биомасса различных пищевых уровней и количество энергии), выраженное графически.</a:t>
            </a:r>
          </a:p>
        </p:txBody>
      </p:sp>
    </p:spTree>
    <p:extLst>
      <p:ext uri="{BB962C8B-B14F-4D97-AF65-F5344CB8AC3E}">
        <p14:creationId xmlns:p14="http://schemas.microsoft.com/office/powerpoint/2010/main" val="127437925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Пирамида численности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i="1" dirty="0">
                <a:hlinkClick r:id="rId2" tooltip="=&gt; Пирамида численности"/>
              </a:rPr>
              <a:t>Пирамиды численности</a:t>
            </a:r>
            <a:r>
              <a:rPr lang="ru-RU" dirty="0"/>
              <a:t> отражают количество организмов (отдельных особей) на каждом трофическом уровне. </a:t>
            </a:r>
          </a:p>
        </p:txBody>
      </p:sp>
      <p:pic>
        <p:nvPicPr>
          <p:cNvPr id="14338" name="Picture 2" descr="http://rudocs.exdat.com/pars_docs/tw_refs/72/71199/71199_html_m4a9b1086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738375"/>
            <a:ext cx="5311147" cy="4119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4089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Пирамида биомассы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i="1" dirty="0">
                <a:hlinkClick r:id="rId2" tooltip="=&gt; Пирамида биомассы"/>
              </a:rPr>
              <a:t>Пирамиды биомассы</a:t>
            </a:r>
            <a:r>
              <a:rPr lang="ru-RU" dirty="0"/>
              <a:t> рассчитываются не по количеству особей на каждом трофическом уровне, а по их суммарной массе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endParaRPr lang="ru-RU" dirty="0" smtClean="0"/>
          </a:p>
        </p:txBody>
      </p:sp>
      <p:pic>
        <p:nvPicPr>
          <p:cNvPr id="15364" name="Picture 4" descr="http://vmede.org/sait/content/Biologija_pexov_2010/16_files/mb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6444" y="2828925"/>
            <a:ext cx="5048250" cy="4029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52577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0" y="260648"/>
            <a:ext cx="7467600" cy="6597352"/>
          </a:xfrm>
        </p:spPr>
        <p:txBody>
          <a:bodyPr>
            <a:normAutofit/>
          </a:bodyPr>
          <a:lstStyle/>
          <a:p>
            <a:pPr algn="just"/>
            <a:r>
              <a:rPr lang="ru-RU" b="1" dirty="0"/>
              <a:t>Пищевым поведением</a:t>
            </a:r>
            <a:r>
              <a:rPr lang="ru-RU" dirty="0"/>
              <a:t> принято считать поведение животных при добывании и потреблении пищи. </a:t>
            </a:r>
            <a:endParaRPr lang="ru-RU" dirty="0" smtClean="0"/>
          </a:p>
          <a:p>
            <a:pPr algn="just"/>
            <a:endParaRPr lang="ru-RU" dirty="0"/>
          </a:p>
          <a:p>
            <a:pPr algn="just"/>
            <a:endParaRPr lang="ru-RU" dirty="0" smtClean="0"/>
          </a:p>
          <a:p>
            <a:pPr algn="just"/>
            <a:endParaRPr lang="ru-RU" dirty="0"/>
          </a:p>
          <a:p>
            <a:pPr algn="just"/>
            <a:endParaRPr lang="ru-RU" dirty="0" smtClean="0"/>
          </a:p>
          <a:p>
            <a:pPr algn="just"/>
            <a:endParaRPr lang="ru-RU" dirty="0"/>
          </a:p>
          <a:p>
            <a:pPr algn="just"/>
            <a:endParaRPr lang="ru-RU" dirty="0" smtClean="0"/>
          </a:p>
          <a:p>
            <a:pPr algn="just"/>
            <a:endParaRPr lang="ru-RU" dirty="0"/>
          </a:p>
          <a:p>
            <a:pPr algn="just"/>
            <a:endParaRPr lang="ru-RU" dirty="0" smtClean="0"/>
          </a:p>
          <a:p>
            <a:pPr algn="just"/>
            <a:endParaRPr lang="ru-RU" dirty="0"/>
          </a:p>
          <a:p>
            <a:pPr algn="just"/>
            <a:r>
              <a:rPr lang="ru-RU" dirty="0" smtClean="0"/>
              <a:t>Для </a:t>
            </a:r>
            <a:r>
              <a:rPr lang="ru-RU" dirty="0"/>
              <a:t>травоядных характерно спокойное поедание растительной пищи</a:t>
            </a:r>
          </a:p>
        </p:txBody>
      </p:sp>
      <p:pic>
        <p:nvPicPr>
          <p:cNvPr id="1026" name="Picture 2" descr="C:\Program Files\Drofa\Nav_bio_11\data\objects\_pischevoe__00000690\konsument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412775"/>
            <a:ext cx="5227340" cy="3920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93955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i="1" dirty="0">
                <a:hlinkClick r:id="rId2" tooltip="=&gt; Пирамида энергии"/>
              </a:rPr>
              <a:t>Пирамида энергии</a:t>
            </a:r>
            <a:r>
              <a:rPr lang="ru-RU" dirty="0"/>
              <a:t> — разновидность пирамиды биомасс, в которой представлено количество энергии, заключённое на каждом трофическом уровне или проходящее через все уровни экосистемы. </a:t>
            </a:r>
          </a:p>
          <a:p>
            <a:endParaRPr lang="ru-RU" dirty="0"/>
          </a:p>
        </p:txBody>
      </p:sp>
      <p:pic>
        <p:nvPicPr>
          <p:cNvPr id="16386" name="Picture 2" descr="http://bono-esse.ru/blizzard/img/A/bc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501008"/>
            <a:ext cx="6389442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034298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labstend.ru/site/index/folies/school/ecolog/Ecolog73_000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89467" y="566"/>
            <a:ext cx="9562602" cy="6092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71573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27. Производители органических веществ в экосистеме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А) продуценты</a:t>
            </a:r>
            <a:br>
              <a:rPr lang="ru-RU" dirty="0"/>
            </a:br>
            <a:r>
              <a:rPr lang="ru-RU" dirty="0"/>
              <a:t>Б) </a:t>
            </a:r>
            <a:r>
              <a:rPr lang="ru-RU" dirty="0" err="1"/>
              <a:t>консументы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В) </a:t>
            </a:r>
            <a:r>
              <a:rPr lang="ru-RU" dirty="0" err="1"/>
              <a:t>редуценты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Г) хищники</a:t>
            </a:r>
          </a:p>
          <a:p>
            <a:r>
              <a:rPr lang="ru-RU" b="1" dirty="0"/>
              <a:t>62. Продуценты в экосистеме луга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А) потребляют готовые органические вещества</a:t>
            </a:r>
            <a:br>
              <a:rPr lang="ru-RU" dirty="0"/>
            </a:br>
            <a:r>
              <a:rPr lang="ru-RU" dirty="0"/>
              <a:t>Б) создают органические вещества</a:t>
            </a:r>
            <a:br>
              <a:rPr lang="ru-RU" dirty="0"/>
            </a:br>
            <a:r>
              <a:rPr lang="ru-RU" dirty="0"/>
              <a:t>В) обеспечивают процесс гниения</a:t>
            </a:r>
            <a:br>
              <a:rPr lang="ru-RU" dirty="0"/>
            </a:br>
            <a:r>
              <a:rPr lang="ru-RU" dirty="0"/>
              <a:t>Г) разлагают органические вещества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391236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/>
              <a:t>199. К какой группе относятся микроорганизмы, обитающие в почве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А) продуценты</a:t>
            </a:r>
            <a:br>
              <a:rPr lang="ru-RU" dirty="0"/>
            </a:br>
            <a:r>
              <a:rPr lang="ru-RU" dirty="0"/>
              <a:t>Б) </a:t>
            </a:r>
            <a:r>
              <a:rPr lang="ru-RU" dirty="0" err="1"/>
              <a:t>консументы</a:t>
            </a:r>
            <a:r>
              <a:rPr lang="ru-RU" dirty="0"/>
              <a:t> I порядка</a:t>
            </a:r>
            <a:br>
              <a:rPr lang="ru-RU" dirty="0"/>
            </a:br>
            <a:r>
              <a:rPr lang="ru-RU" dirty="0"/>
              <a:t>В) </a:t>
            </a:r>
            <a:r>
              <a:rPr lang="ru-RU" dirty="0" err="1"/>
              <a:t>консументы</a:t>
            </a:r>
            <a:r>
              <a:rPr lang="ru-RU" dirty="0"/>
              <a:t> II порядка</a:t>
            </a:r>
            <a:br>
              <a:rPr lang="ru-RU" dirty="0"/>
            </a:br>
            <a:r>
              <a:rPr lang="ru-RU" dirty="0"/>
              <a:t>Г) </a:t>
            </a:r>
            <a:r>
              <a:rPr lang="ru-RU" dirty="0" err="1"/>
              <a:t>редуценты</a:t>
            </a:r>
            <a:endParaRPr lang="ru-RU" dirty="0"/>
          </a:p>
          <a:p>
            <a:r>
              <a:rPr lang="ru-RU" b="1" dirty="0"/>
              <a:t>375. Потеря энергии в цепи питания от растений к растительноядным животным, а от них к последующим звеньям называется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А) правилом экологической пирамиды</a:t>
            </a:r>
            <a:br>
              <a:rPr lang="ru-RU" dirty="0"/>
            </a:br>
            <a:r>
              <a:rPr lang="ru-RU" dirty="0"/>
              <a:t>Б) круговоротом веществ</a:t>
            </a:r>
            <a:br>
              <a:rPr lang="ru-RU" dirty="0"/>
            </a:br>
            <a:r>
              <a:rPr lang="ru-RU" dirty="0"/>
              <a:t>В) колебанием численности популяций</a:t>
            </a:r>
            <a:br>
              <a:rPr lang="ru-RU" dirty="0"/>
            </a:br>
            <a:r>
              <a:rPr lang="ru-RU" dirty="0"/>
              <a:t>Г) </a:t>
            </a:r>
            <a:r>
              <a:rPr lang="ru-RU" dirty="0" err="1"/>
              <a:t>саморегуляцией</a:t>
            </a:r>
            <a:r>
              <a:rPr lang="ru-RU" dirty="0"/>
              <a:t> численности </a:t>
            </a:r>
            <a:r>
              <a:rPr lang="ru-RU" dirty="0" smtClean="0"/>
              <a:t>популяций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1185165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ru-RU" b="1" dirty="0"/>
              <a:t>420. Назовите животное, которое следует включить в пищевую цепь: трава → ... → волк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А) тигр</a:t>
            </a:r>
            <a:br>
              <a:rPr lang="ru-RU" dirty="0"/>
            </a:br>
            <a:r>
              <a:rPr lang="ru-RU" dirty="0"/>
              <a:t>Б) ястреб</a:t>
            </a:r>
            <a:br>
              <a:rPr lang="ru-RU" dirty="0"/>
            </a:br>
            <a:r>
              <a:rPr lang="ru-RU" dirty="0"/>
              <a:t>В) заяц</a:t>
            </a:r>
            <a:br>
              <a:rPr lang="ru-RU" dirty="0"/>
            </a:br>
            <a:r>
              <a:rPr lang="ru-RU" dirty="0"/>
              <a:t>Г) белка</a:t>
            </a:r>
          </a:p>
          <a:p>
            <a:r>
              <a:rPr lang="ru-RU" b="1" dirty="0"/>
              <a:t>625. Соотношение количества органического вещества живых организмов, занимающих разное положение в пищевой цепи, называют пирамидой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А) биоразнообразия</a:t>
            </a:r>
            <a:br>
              <a:rPr lang="ru-RU" dirty="0"/>
            </a:br>
            <a:r>
              <a:rPr lang="ru-RU" dirty="0"/>
              <a:t>Б) численности</a:t>
            </a:r>
            <a:br>
              <a:rPr lang="ru-RU" dirty="0"/>
            </a:br>
            <a:r>
              <a:rPr lang="ru-RU" dirty="0"/>
              <a:t>В) энергии</a:t>
            </a:r>
            <a:br>
              <a:rPr lang="ru-RU" dirty="0"/>
            </a:br>
            <a:r>
              <a:rPr lang="ru-RU" dirty="0"/>
              <a:t>Г) биомассы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1684692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889. Определите верно составленную пищевую цепь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А) еж → растение → кузнечик → лягушка</a:t>
            </a:r>
            <a:br>
              <a:rPr lang="ru-RU" dirty="0"/>
            </a:br>
            <a:r>
              <a:rPr lang="ru-RU" dirty="0"/>
              <a:t>Б) кузнечик → растение → еж → лягушка</a:t>
            </a:r>
            <a:br>
              <a:rPr lang="ru-RU" dirty="0"/>
            </a:br>
            <a:r>
              <a:rPr lang="ru-RU" dirty="0"/>
              <a:t>В) растение → кузнечик → лягушка → еж</a:t>
            </a:r>
            <a:br>
              <a:rPr lang="ru-RU" dirty="0"/>
            </a:br>
            <a:r>
              <a:rPr lang="ru-RU" dirty="0"/>
              <a:t>Г) еж → лягушка → кузнечик → растение</a:t>
            </a:r>
          </a:p>
          <a:p>
            <a:r>
              <a:rPr lang="ru-RU" b="1" dirty="0"/>
              <a:t>901. В экосистеме хвойного леса к </a:t>
            </a:r>
            <a:r>
              <a:rPr lang="ru-RU" b="1" dirty="0" err="1"/>
              <a:t>консументам</a:t>
            </a:r>
            <a:r>
              <a:rPr lang="ru-RU" b="1" dirty="0"/>
              <a:t> 2-го порядка относят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А) ель обыкновенную</a:t>
            </a:r>
            <a:br>
              <a:rPr lang="ru-RU" dirty="0"/>
            </a:br>
            <a:r>
              <a:rPr lang="ru-RU" dirty="0"/>
              <a:t>Б) лесных мышей</a:t>
            </a:r>
            <a:br>
              <a:rPr lang="ru-RU" dirty="0"/>
            </a:br>
            <a:r>
              <a:rPr lang="ru-RU" dirty="0"/>
              <a:t>В) таежных клещей</a:t>
            </a:r>
            <a:br>
              <a:rPr lang="ru-RU" dirty="0"/>
            </a:br>
            <a:r>
              <a:rPr lang="ru-RU" dirty="0"/>
              <a:t>Г) почвенных </a:t>
            </a:r>
            <a:r>
              <a:rPr lang="ru-RU" dirty="0" smtClean="0"/>
              <a:t>бактерий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618864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/>
              <a:t>980. Растения производят органические вещества из неорганических, поэтому играют в пищевых цепях роль 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А) конечного звена </a:t>
            </a:r>
            <a:br>
              <a:rPr lang="ru-RU" dirty="0"/>
            </a:br>
            <a:r>
              <a:rPr lang="ru-RU" dirty="0"/>
              <a:t>Б) начального звена</a:t>
            </a:r>
            <a:br>
              <a:rPr lang="ru-RU" dirty="0"/>
            </a:br>
            <a:r>
              <a:rPr lang="ru-RU" dirty="0"/>
              <a:t>В) организмов-потребителей</a:t>
            </a:r>
            <a:br>
              <a:rPr lang="ru-RU" dirty="0"/>
            </a:br>
            <a:r>
              <a:rPr lang="ru-RU" dirty="0"/>
              <a:t>Г) организмов-разрушителей</a:t>
            </a:r>
          </a:p>
          <a:p>
            <a:r>
              <a:rPr lang="ru-RU" b="1" dirty="0"/>
              <a:t>1431. Бактерии и грибы в круговороте веществ выполняют роль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А) производителей органических веществ</a:t>
            </a:r>
            <a:br>
              <a:rPr lang="ru-RU" dirty="0"/>
            </a:br>
            <a:r>
              <a:rPr lang="ru-RU" dirty="0"/>
              <a:t>Б) потребителей органических веществ</a:t>
            </a:r>
            <a:br>
              <a:rPr lang="ru-RU" dirty="0"/>
            </a:br>
            <a:r>
              <a:rPr lang="ru-RU" dirty="0"/>
              <a:t>В) разрушителей органических веществ</a:t>
            </a:r>
            <a:br>
              <a:rPr lang="ru-RU" dirty="0"/>
            </a:br>
            <a:r>
              <a:rPr lang="ru-RU" dirty="0"/>
              <a:t>Г) разрушителей неорганических </a:t>
            </a:r>
            <a:r>
              <a:rPr lang="ru-RU" dirty="0" smtClean="0"/>
              <a:t>веществ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969668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ru-RU" b="1" dirty="0"/>
              <a:t>1688. Определите правильно составленную пищевую цепь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А) ястреб → синица → личинки насекомых → сосна</a:t>
            </a:r>
            <a:br>
              <a:rPr lang="ru-RU" dirty="0"/>
            </a:br>
            <a:r>
              <a:rPr lang="ru-RU" dirty="0"/>
              <a:t>Б) сосна → синица → личинки насекомых → ястреб</a:t>
            </a:r>
            <a:br>
              <a:rPr lang="ru-RU" dirty="0"/>
            </a:br>
            <a:r>
              <a:rPr lang="ru-RU" dirty="0"/>
              <a:t>В) сосна → личинки насекомых → синица → ястреб</a:t>
            </a:r>
            <a:br>
              <a:rPr lang="ru-RU" dirty="0"/>
            </a:br>
            <a:r>
              <a:rPr lang="ru-RU" dirty="0"/>
              <a:t>Г) личинки насекомых → сосна → синица → ястреб</a:t>
            </a:r>
          </a:p>
          <a:p>
            <a:r>
              <a:rPr lang="ru-RU" b="1" dirty="0"/>
              <a:t>1721. Определите, какое животное надо включить в пищевую цепь: злаки → ? → уж → коршун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А) лягушка</a:t>
            </a:r>
            <a:br>
              <a:rPr lang="ru-RU" dirty="0"/>
            </a:br>
            <a:r>
              <a:rPr lang="ru-RU" dirty="0"/>
              <a:t>Б) ёж</a:t>
            </a:r>
            <a:br>
              <a:rPr lang="ru-RU" dirty="0"/>
            </a:br>
            <a:r>
              <a:rPr lang="ru-RU" dirty="0"/>
              <a:t>В) мышь</a:t>
            </a:r>
            <a:br>
              <a:rPr lang="ru-RU" dirty="0"/>
            </a:br>
            <a:r>
              <a:rPr lang="ru-RU" dirty="0"/>
              <a:t>Г) </a:t>
            </a:r>
            <a:r>
              <a:rPr lang="ru-RU" dirty="0" smtClean="0"/>
              <a:t>жаворонок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808700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/>
              <a:t>1775. В процессе круговорота веществ в биосфере </a:t>
            </a:r>
            <a:r>
              <a:rPr lang="ru-RU" b="1" dirty="0" err="1"/>
              <a:t>редуценты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А) участвуют в образовании органических веществ из неорганических</a:t>
            </a:r>
            <a:br>
              <a:rPr lang="ru-RU" dirty="0"/>
            </a:br>
            <a:r>
              <a:rPr lang="ru-RU" dirty="0"/>
              <a:t>Б) используют солнечный свет для синтеза питательных веществ</a:t>
            </a:r>
            <a:br>
              <a:rPr lang="ru-RU" dirty="0"/>
            </a:br>
            <a:r>
              <a:rPr lang="ru-RU" dirty="0"/>
              <a:t>В) разлагают органические остатки и используют заключенную в них энергию</a:t>
            </a:r>
            <a:br>
              <a:rPr lang="ru-RU" dirty="0"/>
            </a:br>
            <a:r>
              <a:rPr lang="ru-RU" dirty="0"/>
              <a:t>Г) поглощают углекислый газ и кислород</a:t>
            </a:r>
          </a:p>
          <a:p>
            <a:r>
              <a:rPr lang="ru-RU" b="1" dirty="0"/>
              <a:t>1789. </a:t>
            </a:r>
            <a:r>
              <a:rPr lang="ru-RU" b="1" dirty="0" err="1"/>
              <a:t>Консументы</a:t>
            </a:r>
            <a:r>
              <a:rPr lang="ru-RU" b="1" dirty="0"/>
              <a:t> в процессе круговорота веществ в биосфере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А) создают органические вещества из минеральных</a:t>
            </a:r>
            <a:br>
              <a:rPr lang="ru-RU" dirty="0"/>
            </a:br>
            <a:r>
              <a:rPr lang="ru-RU" dirty="0"/>
              <a:t>Б) разлагают органические вещества до минеральных</a:t>
            </a:r>
            <a:br>
              <a:rPr lang="ru-RU" dirty="0"/>
            </a:br>
            <a:r>
              <a:rPr lang="ru-RU" dirty="0"/>
              <a:t>В) разлагают минеральные вещества</a:t>
            </a:r>
            <a:br>
              <a:rPr lang="ru-RU" dirty="0"/>
            </a:br>
            <a:r>
              <a:rPr lang="ru-RU" dirty="0"/>
              <a:t>Г) потребляют готовые органические вещества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6149767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1806. Определите правильно составленную пищевую цепь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А) чайка → окунь → мальки рыб → водоросли</a:t>
            </a:r>
            <a:br>
              <a:rPr lang="ru-RU" dirty="0"/>
            </a:br>
            <a:r>
              <a:rPr lang="ru-RU" dirty="0"/>
              <a:t>Б) водоросли → чайка → окунь → мальки рыб</a:t>
            </a:r>
            <a:br>
              <a:rPr lang="ru-RU" dirty="0"/>
            </a:br>
            <a:r>
              <a:rPr lang="ru-RU" dirty="0"/>
              <a:t>В) мальки рыб → водоросли → окунь → чайка</a:t>
            </a:r>
            <a:br>
              <a:rPr lang="ru-RU" dirty="0"/>
            </a:br>
            <a:r>
              <a:rPr lang="ru-RU" dirty="0"/>
              <a:t>Г) водоросли → мальки рыб → окунь → чайка</a:t>
            </a:r>
          </a:p>
          <a:p>
            <a:r>
              <a:rPr lang="ru-RU" b="1" dirty="0"/>
              <a:t>1896. Хищники в биоценозе выполняют функции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А) продуцентов</a:t>
            </a:r>
            <a:br>
              <a:rPr lang="ru-RU" dirty="0"/>
            </a:br>
            <a:r>
              <a:rPr lang="ru-RU" dirty="0"/>
              <a:t>Б) </a:t>
            </a:r>
            <a:r>
              <a:rPr lang="ru-RU" dirty="0" err="1"/>
              <a:t>редуцентов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В) </a:t>
            </a:r>
            <a:r>
              <a:rPr lang="ru-RU" dirty="0" err="1"/>
              <a:t>консументов</a:t>
            </a:r>
            <a:r>
              <a:rPr lang="ru-RU" dirty="0"/>
              <a:t> 2-го порядка</a:t>
            </a:r>
            <a:br>
              <a:rPr lang="ru-RU" dirty="0"/>
            </a:br>
            <a:r>
              <a:rPr lang="ru-RU" dirty="0"/>
              <a:t>Г) </a:t>
            </a:r>
            <a:r>
              <a:rPr lang="ru-RU" dirty="0" err="1"/>
              <a:t>консументов</a:t>
            </a:r>
            <a:r>
              <a:rPr lang="ru-RU" dirty="0"/>
              <a:t> 1-го порядка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66541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755576" y="35527"/>
            <a:ext cx="7467600" cy="1449257"/>
          </a:xfrm>
        </p:spPr>
        <p:txBody>
          <a:bodyPr>
            <a:normAutofit/>
          </a:bodyPr>
          <a:lstStyle/>
          <a:p>
            <a:pPr algn="just"/>
            <a:r>
              <a:rPr lang="ru-RU" dirty="0"/>
              <a:t>Хищникам свойственны различные способы охоты: засада и терпеливое ожидание или погоня. </a:t>
            </a:r>
            <a:r>
              <a:rPr lang="ru-RU" dirty="0" smtClean="0"/>
              <a:t> </a:t>
            </a:r>
            <a:endParaRPr lang="ru-RU" dirty="0"/>
          </a:p>
          <a:p>
            <a:pPr algn="just"/>
            <a:endParaRPr lang="ru-RU" dirty="0"/>
          </a:p>
        </p:txBody>
      </p:sp>
      <p:pic>
        <p:nvPicPr>
          <p:cNvPr id="2051" name="Picture 3" descr="C:\Program Files\Drofa\Nav_bio_11\data\objects\_pischevoe__00000690\lich_plavunts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18140"/>
            <a:ext cx="4719813" cy="3539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Program Files\Drofa\Nav_bio_11\data\objects\_pischevoe__00000690\snake-02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7509" y="908720"/>
            <a:ext cx="4416491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7818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404664"/>
            <a:ext cx="7467600" cy="6069288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/>
              <a:t>2200. Продолжите цепь питания: пшеница → мышь → ...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А) крот</a:t>
            </a:r>
            <a:br>
              <a:rPr lang="ru-RU" dirty="0"/>
            </a:br>
            <a:r>
              <a:rPr lang="ru-RU" dirty="0"/>
              <a:t>Б) суслик</a:t>
            </a:r>
            <a:br>
              <a:rPr lang="ru-RU" dirty="0"/>
            </a:br>
            <a:r>
              <a:rPr lang="ru-RU" dirty="0"/>
              <a:t>В) лисица</a:t>
            </a:r>
            <a:br>
              <a:rPr lang="ru-RU" dirty="0"/>
            </a:br>
            <a:r>
              <a:rPr lang="ru-RU" dirty="0"/>
              <a:t>Г) тритон</a:t>
            </a:r>
          </a:p>
          <a:p>
            <a:r>
              <a:rPr lang="ru-RU" b="1" dirty="0"/>
              <a:t>2304. Определите </a:t>
            </a:r>
            <a:r>
              <a:rPr lang="ru-RU" b="1" dirty="0" err="1"/>
              <a:t>консумент</a:t>
            </a:r>
            <a:r>
              <a:rPr lang="ru-RU" b="1" dirty="0"/>
              <a:t> II порядка в цепи питания:</a:t>
            </a:r>
            <a:br>
              <a:rPr lang="ru-RU" b="1" dirty="0"/>
            </a:br>
            <a:r>
              <a:rPr lang="ru-RU" b="1" dirty="0"/>
              <a:t>хлорелла → дафнии → головастик → окунь → щука 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А) дафнии</a:t>
            </a:r>
            <a:br>
              <a:rPr lang="ru-RU" dirty="0"/>
            </a:br>
            <a:r>
              <a:rPr lang="ru-RU" dirty="0"/>
              <a:t>Б) головастик</a:t>
            </a:r>
            <a:br>
              <a:rPr lang="ru-RU" dirty="0"/>
            </a:br>
            <a:r>
              <a:rPr lang="ru-RU" dirty="0"/>
              <a:t>В) окунь</a:t>
            </a:r>
            <a:br>
              <a:rPr lang="ru-RU" dirty="0"/>
            </a:br>
            <a:r>
              <a:rPr lang="ru-RU" dirty="0"/>
              <a:t>Г) хлорелла</a:t>
            </a:r>
          </a:p>
          <a:p>
            <a:r>
              <a:rPr lang="ru-RU" b="1" dirty="0"/>
              <a:t>2362. Продуценты – это организмы в экосистеме,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А) создающие органические вещества из неорганических</a:t>
            </a:r>
            <a:br>
              <a:rPr lang="ru-RU" dirty="0"/>
            </a:br>
            <a:r>
              <a:rPr lang="ru-RU" dirty="0"/>
              <a:t>Б) разлагающие органические вещества до минеральных</a:t>
            </a:r>
            <a:br>
              <a:rPr lang="ru-RU" dirty="0"/>
            </a:br>
            <a:r>
              <a:rPr lang="ru-RU" dirty="0"/>
              <a:t>В) вступающие в симбиотические взаимоотношения</a:t>
            </a:r>
            <a:br>
              <a:rPr lang="ru-RU" dirty="0"/>
            </a:br>
            <a:r>
              <a:rPr lang="ru-RU" dirty="0"/>
              <a:t>Г) потребляющие готовые органические вещества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036938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/>
              <a:t>1974. В каком направлении идут пищевые и энергетические связи в</a:t>
            </a:r>
            <a:br>
              <a:rPr lang="ru-RU" b="1" dirty="0"/>
            </a:br>
            <a:r>
              <a:rPr lang="ru-RU" b="1" dirty="0"/>
              <a:t>экосистеме?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1) </a:t>
            </a:r>
            <a:r>
              <a:rPr lang="ru-RU" dirty="0" err="1"/>
              <a:t>редуценты</a:t>
            </a:r>
            <a:r>
              <a:rPr lang="ru-RU" dirty="0"/>
              <a:t> → продуценты → </a:t>
            </a:r>
            <a:r>
              <a:rPr lang="ru-RU" dirty="0" err="1"/>
              <a:t>консументы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2) </a:t>
            </a:r>
            <a:r>
              <a:rPr lang="ru-RU" dirty="0" err="1"/>
              <a:t>консументы</a:t>
            </a:r>
            <a:r>
              <a:rPr lang="ru-RU" dirty="0"/>
              <a:t> → продуценты → </a:t>
            </a:r>
            <a:r>
              <a:rPr lang="ru-RU" dirty="0" err="1"/>
              <a:t>редуценты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3) </a:t>
            </a:r>
            <a:r>
              <a:rPr lang="ru-RU" dirty="0" err="1"/>
              <a:t>консументы</a:t>
            </a:r>
            <a:r>
              <a:rPr lang="ru-RU" dirty="0"/>
              <a:t> → </a:t>
            </a:r>
            <a:r>
              <a:rPr lang="ru-RU" dirty="0" err="1"/>
              <a:t>редуценты</a:t>
            </a:r>
            <a:r>
              <a:rPr lang="ru-RU" dirty="0"/>
              <a:t> → продуценты</a:t>
            </a:r>
            <a:br>
              <a:rPr lang="ru-RU" dirty="0"/>
            </a:br>
            <a:r>
              <a:rPr lang="ru-RU" dirty="0"/>
              <a:t>4) продуценты → </a:t>
            </a:r>
            <a:r>
              <a:rPr lang="ru-RU" dirty="0" err="1"/>
              <a:t>консументы</a:t>
            </a:r>
            <a:r>
              <a:rPr lang="ru-RU" dirty="0"/>
              <a:t> → </a:t>
            </a:r>
            <a:r>
              <a:rPr lang="ru-RU" dirty="0" err="1"/>
              <a:t>редуценты</a:t>
            </a:r>
            <a:endParaRPr lang="ru-RU" dirty="0"/>
          </a:p>
          <a:p>
            <a:r>
              <a:rPr lang="ru-RU" b="1" dirty="0"/>
              <a:t>2108. </a:t>
            </a:r>
            <a:r>
              <a:rPr lang="ru-RU" b="1" dirty="0" err="1"/>
              <a:t>Редуценты</a:t>
            </a:r>
            <a:r>
              <a:rPr lang="ru-RU" b="1" dirty="0"/>
              <a:t> в процессе круговорота веществ способствуют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А) накоплению кислорода в атмосфере</a:t>
            </a:r>
            <a:br>
              <a:rPr lang="ru-RU" dirty="0"/>
            </a:br>
            <a:r>
              <a:rPr lang="ru-RU" dirty="0"/>
              <a:t>Б) синтезу минеральных веществ</a:t>
            </a:r>
            <a:br>
              <a:rPr lang="ru-RU" dirty="0"/>
            </a:br>
            <a:r>
              <a:rPr lang="ru-RU" dirty="0"/>
              <a:t>В) разложению органических веществ</a:t>
            </a:r>
            <a:br>
              <a:rPr lang="ru-RU" dirty="0"/>
            </a:br>
            <a:r>
              <a:rPr lang="ru-RU" dirty="0"/>
              <a:t>Г) усвоению углекислого </a:t>
            </a:r>
            <a:r>
              <a:rPr lang="ru-RU" dirty="0" smtClean="0"/>
              <a:t>газа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910708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Д/з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2.5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4587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Пищевые взаимоотношения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http://ftl1.ru/tl_files/presentations/Pimenov/%D0%92%D0%A3%D0%97%204.%20%D0%9E%D0%B1%D1%89%D0%B0%D1%8F/1.%20%D0%AD%D0%B2%D0%BE%D0%BB%D1%8E%D1%86%D0%B8%D1%8F/3.%20%D0%A2%D0%B5%D1%81%D1%82%D0%B8%D1%80%D0%BE%D0%B2%D0%B0%D0%BD%D0%B8%D0%B5%2010/JData/%D0%9F%D0%BE%D0%B4%D0%B3%D0%BE%D1%82%D0%BE%D0%B2%D0%BA%D0%B0%20%D0%B2%20%D0%92%D0%A3%D0%97.%20%D0%9E%D0%B1%D1%89%D0%B0%D1%8F%20%D0%B1%D0%B8%D0%BE%D0%BB%D0%BE%D0%B3%D0%B8%D1%8F/10.%20%D0%9E%D1%81%D0%BD%D0%BE%D0%B2%D1%8B%20%D1%8D%D0%BA%D0%BE%D0%BB%D0%BE%D0%B3%D0%B8%D0%B8/%D0%A1%D0%B5%D1%82%D0%B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516081"/>
            <a:ext cx="6994401" cy="5322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75439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Устойчивость экосистемы</a:t>
            </a:r>
            <a:r>
              <a:rPr lang="ru-RU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— это способность экосистемы сохранять свою структуру и функции под воздействием внешних и внутренних факторов.</a:t>
            </a:r>
            <a:br>
              <a:rPr lang="ru-RU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endParaRPr lang="ru-RU" sz="2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Устойчивость </a:t>
            </a:r>
            <a:r>
              <a:rPr lang="ru-RU" dirty="0"/>
              <a:t>экосистемы обеспечивается:</a:t>
            </a:r>
          </a:p>
          <a:p>
            <a:r>
              <a:rPr lang="ru-RU" dirty="0"/>
              <a:t>биологическим разнообразием;</a:t>
            </a:r>
          </a:p>
          <a:p>
            <a:r>
              <a:rPr lang="ru-RU" dirty="0"/>
              <a:t>сложностью трофических связей организмов, входящих в её состав;</a:t>
            </a:r>
          </a:p>
          <a:p>
            <a:r>
              <a:rPr lang="ru-RU" dirty="0"/>
              <a:t>генетическим разнообразием особей популяций.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22479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2400" dirty="0"/>
              <a:t>В экосистемах происходит постоянный </a:t>
            </a:r>
            <a:r>
              <a:rPr lang="ru-RU" sz="2400" b="1" dirty="0"/>
              <a:t>перенос вещества и энергии</a:t>
            </a:r>
            <a:r>
              <a:rPr lang="ru-RU" sz="2400" dirty="0"/>
              <a:t>, заключённой в пище, от одних организмов к другим.</a:t>
            </a:r>
          </a:p>
        </p:txBody>
      </p:sp>
      <p:pic>
        <p:nvPicPr>
          <p:cNvPr id="4100" name="Picture 4" descr="http://900igr.net/datai/ekologija/Razvitie-ekologii/0052-104-Potoki-energii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348880"/>
            <a:ext cx="7620000" cy="4162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32306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ru-RU" b="1" dirty="0"/>
              <a:t>Круговорот веществ</a:t>
            </a:r>
            <a:r>
              <a:rPr lang="ru-RU" dirty="0"/>
              <a:t> — это совокупность повторяющихся процессов превращения и перемещения вещества в природе. В круговороте веществ принимают участие все живые организмы, поглощающие из внешней среды одни вещества и выделяющие в неё другие.</a:t>
            </a:r>
          </a:p>
        </p:txBody>
      </p:sp>
    </p:spTree>
    <p:extLst>
      <p:ext uri="{BB962C8B-B14F-4D97-AF65-F5344CB8AC3E}">
        <p14:creationId xmlns:p14="http://schemas.microsoft.com/office/powerpoint/2010/main" val="30877205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/>
              <a:t>Трофический уровень</a:t>
            </a:r>
            <a:r>
              <a:rPr lang="ru-RU" dirty="0"/>
              <a:t> — отдельное звено в трофической цепи, совокупность организмов, получающих в пищу преобразованную энергию Солнца одинаковым числом посредников трофической цепи. </a:t>
            </a:r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b="1" dirty="0"/>
              <a:t>Трофическое звено</a:t>
            </a:r>
            <a:r>
              <a:rPr lang="ru-RU" dirty="0"/>
              <a:t> — группа организмов, конкретные биологические виды, занимающие определённое место в трофической цепи. Из трофических звеньев строится пищевая цепь. </a:t>
            </a:r>
          </a:p>
        </p:txBody>
      </p:sp>
    </p:spTree>
    <p:extLst>
      <p:ext uri="{BB962C8B-B14F-4D97-AF65-F5344CB8AC3E}">
        <p14:creationId xmlns:p14="http://schemas.microsoft.com/office/powerpoint/2010/main" val="22084204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2792"/>
            <a:ext cx="7467600" cy="1143000"/>
          </a:xfrm>
        </p:spPr>
        <p:txBody>
          <a:bodyPr/>
          <a:lstStyle/>
          <a:p>
            <a:r>
              <a:rPr lang="ru-RU" dirty="0" smtClean="0"/>
              <a:t>Трофические уровни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07504" y="1124744"/>
            <a:ext cx="7467600" cy="4873752"/>
          </a:xfrm>
        </p:spPr>
        <p:txBody>
          <a:bodyPr/>
          <a:lstStyle/>
          <a:p>
            <a:pPr algn="just"/>
            <a:r>
              <a:rPr lang="ru-RU" dirty="0"/>
              <a:t>На </a:t>
            </a:r>
            <a:r>
              <a:rPr lang="ru-RU" b="1" dirty="0"/>
              <a:t>первом трофическом уровне</a:t>
            </a:r>
            <a:r>
              <a:rPr lang="ru-RU" dirty="0"/>
              <a:t> располагаются первичные продуценты — это в основном зелёные растения. Производить органическое вещество способны также отдельные бактерии и </a:t>
            </a:r>
            <a:r>
              <a:rPr lang="ru-RU" dirty="0" err="1"/>
              <a:t>синезелёные</a:t>
            </a:r>
            <a:r>
              <a:rPr lang="ru-RU" dirty="0"/>
              <a:t> водоросли. На суше продуценты — это растения лугов и лесов. В воде — зелёные водоросли.</a:t>
            </a:r>
          </a:p>
        </p:txBody>
      </p:sp>
      <p:pic>
        <p:nvPicPr>
          <p:cNvPr id="5122" name="Picture 2" descr="C:\Program Files\Drofa\Nav_bio_11\data\objects\_pervyj_tro_00000734\ves_les_moj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3750907"/>
            <a:ext cx="5796136" cy="308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524394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60</TotalTime>
  <Words>571</Words>
  <Application>Microsoft Office PowerPoint</Application>
  <PresentationFormat>Экран (4:3)</PresentationFormat>
  <Paragraphs>67</Paragraphs>
  <Slides>32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Эркер</vt:lpstr>
      <vt:lpstr>Пищевые связи. Круговорот веществ и превращение энергии в экосистемах</vt:lpstr>
      <vt:lpstr>Презентация PowerPoint</vt:lpstr>
      <vt:lpstr>Презентация PowerPoint</vt:lpstr>
      <vt:lpstr>Пищевые взаимоотношения</vt:lpstr>
      <vt:lpstr>Устойчивость экосистемы — это способность экосистемы сохранять свою структуру и функции под воздействием внешних и внутренних факторов. </vt:lpstr>
      <vt:lpstr>В экосистемах происходит постоянный перенос вещества и энергии, заключённой в пище, от одних организмов к другим.</vt:lpstr>
      <vt:lpstr>Презентация PowerPoint</vt:lpstr>
      <vt:lpstr>Презентация PowerPoint</vt:lpstr>
      <vt:lpstr>Трофические уровни</vt:lpstr>
      <vt:lpstr>Трофические уровни</vt:lpstr>
      <vt:lpstr>Трофические уровни</vt:lpstr>
      <vt:lpstr>Трофические уровни</vt:lpstr>
      <vt:lpstr>Трофические уровни</vt:lpstr>
      <vt:lpstr>Пищевая цепь</vt:lpstr>
      <vt:lpstr>Пищевая сеть</vt:lpstr>
      <vt:lpstr>Презентация PowerPoint</vt:lpstr>
      <vt:lpstr>Экологическая пирамида — соотношение каких-либо характеристик экосистем (количество особей, биомасса различных пищевых уровней и количество энергии), выраженное графически.</vt:lpstr>
      <vt:lpstr>Пирамида численности</vt:lpstr>
      <vt:lpstr>Пирамида биомассы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Д/з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Пищевые связи. Круговорот веществ и превращение энергии в экосистемах</dc:title>
  <dc:creator>настя</dc:creator>
  <cp:lastModifiedBy>настя</cp:lastModifiedBy>
  <cp:revision>6</cp:revision>
  <dcterms:created xsi:type="dcterms:W3CDTF">2013-03-12T06:00:17Z</dcterms:created>
  <dcterms:modified xsi:type="dcterms:W3CDTF">2013-03-12T07:00:49Z</dcterms:modified>
</cp:coreProperties>
</file>