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7" r:id="rId7"/>
    <p:sldId id="260" r:id="rId8"/>
    <p:sldId id="262" r:id="rId9"/>
    <p:sldId id="266" r:id="rId10"/>
    <p:sldId id="268" r:id="rId11"/>
    <p:sldId id="270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72" d="100"/>
          <a:sy n="72" d="100"/>
        </p:scale>
        <p:origin x="-12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20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32656"/>
            <a:ext cx="6172200" cy="2592288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Родительская гостиная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«Поощрения и 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наказания детей в семье» 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356992"/>
            <a:ext cx="6172200" cy="3017930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just"/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501008"/>
            <a:ext cx="446449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Родители могут: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dirty="0" smtClean="0"/>
              <a:t>Привить детям самостоятельность и чувство ответственности.</a:t>
            </a:r>
          </a:p>
          <a:p>
            <a:r>
              <a:rPr lang="ru-RU" dirty="0" smtClean="0"/>
              <a:t> Воспитывать в детях послушание и самообладание.</a:t>
            </a:r>
          </a:p>
          <a:p>
            <a:r>
              <a:rPr lang="ru-RU" dirty="0" smtClean="0"/>
              <a:t> Установить для детей чёткие рамки поведения, применяя систему поощрений и наказаний (за исключением телесных) и следуя за тем, чтобы «воздаяние» было справедливо и логически вытекало из поступков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Советы родителям: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1.Помните, что ребенок не состоит сплошь из недостатков, слабостей, неуспехов. Достоинства есть у ребенка сейчас, надо уметь их увидеть. </a:t>
            </a:r>
          </a:p>
          <a:p>
            <a:pPr>
              <a:buNone/>
            </a:pPr>
            <a:r>
              <a:rPr lang="ru-RU" dirty="0" smtClean="0"/>
              <a:t>2.Не скупитесь на похвалу. Хвалить надо исполнителя, а критиковать только исполнение. Хвалить персонально, а критиковать как можно более безразлично. </a:t>
            </a:r>
          </a:p>
          <a:p>
            <a:pPr>
              <a:buNone/>
            </a:pPr>
            <a:r>
              <a:rPr lang="ru-RU" dirty="0" smtClean="0"/>
              <a:t>3.Ставьте перед ребенком достижимые цели. </a:t>
            </a:r>
          </a:p>
          <a:p>
            <a:pPr>
              <a:buNone/>
            </a:pPr>
            <a:r>
              <a:rPr lang="ru-RU" dirty="0" smtClean="0"/>
              <a:t>4.Вместо приказаний ребёнку следует просить у него совета или помощи, как у равного или старшего. </a:t>
            </a:r>
          </a:p>
          <a:p>
            <a:pPr>
              <a:buNone/>
            </a:pPr>
            <a:r>
              <a:rPr lang="ru-RU" dirty="0" smtClean="0"/>
              <a:t>5.Позволения учат детей гораздо лучше, чем запреты. </a:t>
            </a:r>
          </a:p>
          <a:p>
            <a:pPr>
              <a:buNone/>
            </a:pPr>
            <a:r>
              <a:rPr lang="ru-RU" dirty="0" smtClean="0"/>
              <a:t>6.При необходимости наказания, помните, что не стоит дважды наказывать за одни и те же ошибки. Ребенок должен понимать, за что и почему его наказывают. </a:t>
            </a:r>
          </a:p>
          <a:p>
            <a:pPr>
              <a:buNone/>
            </a:pPr>
            <a:r>
              <a:rPr lang="ru-RU" dirty="0" smtClean="0"/>
              <a:t>7.Надо убедить себя, что в большинстве случаев замечания, одергивания, требования просто не нужны.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  <a:b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4187" y="1600200"/>
            <a:ext cx="4873625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4873625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75292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Поощрение</a:t>
            </a:r>
            <a:r>
              <a:rPr lang="ru-RU" dirty="0" smtClean="0"/>
              <a:t> - это проявление положительной оценки поведения ребёнка. </a:t>
            </a:r>
          </a:p>
          <a:p>
            <a:pPr>
              <a:buNone/>
            </a:pPr>
            <a:r>
              <a:rPr lang="ru-RU" sz="2000" dirty="0" smtClean="0"/>
              <a:t>Средства поощрения: </a:t>
            </a:r>
          </a:p>
          <a:p>
            <a:pPr>
              <a:buNone/>
            </a:pPr>
            <a:r>
              <a:rPr lang="ru-RU" sz="2000" dirty="0" smtClean="0"/>
              <a:t>- одобрение</a:t>
            </a:r>
          </a:p>
          <a:p>
            <a:pPr>
              <a:buNone/>
            </a:pPr>
            <a:r>
              <a:rPr lang="ru-RU" sz="2000" dirty="0" smtClean="0"/>
              <a:t>- похвала</a:t>
            </a:r>
          </a:p>
          <a:p>
            <a:pPr>
              <a:buNone/>
            </a:pPr>
            <a:r>
              <a:rPr lang="ru-RU" sz="2000" dirty="0" smtClean="0"/>
              <a:t>- доверие</a:t>
            </a:r>
          </a:p>
          <a:p>
            <a:pPr>
              <a:buFont typeface="Courier New" pitchFamily="49" charset="0"/>
              <a:buChar char="o"/>
            </a:pP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Наказание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/>
              <a:t>– это отрицательная оценка поведения ребёнка в случае нарушения им норм нравственности.</a:t>
            </a:r>
          </a:p>
          <a:p>
            <a:pPr>
              <a:buNone/>
            </a:pPr>
            <a:r>
              <a:rPr lang="ru-RU" sz="2000" dirty="0" smtClean="0"/>
              <a:t>Виды наказания:</a:t>
            </a:r>
          </a:p>
          <a:p>
            <a:pPr>
              <a:buNone/>
            </a:pPr>
            <a:r>
              <a:rPr lang="ru-RU" sz="2000" dirty="0" smtClean="0"/>
              <a:t> - замечание</a:t>
            </a:r>
          </a:p>
          <a:p>
            <a:pPr>
              <a:buNone/>
            </a:pPr>
            <a:r>
              <a:rPr lang="ru-RU" sz="2000" dirty="0" smtClean="0"/>
              <a:t>- лишения удовольствия и развлечений</a:t>
            </a:r>
          </a:p>
          <a:p>
            <a:pPr>
              <a:buNone/>
            </a:pPr>
            <a:r>
              <a:rPr lang="ru-RU" sz="2000" dirty="0" smtClean="0"/>
              <a:t>- лишение доверия</a:t>
            </a:r>
          </a:p>
          <a:p>
            <a:pPr>
              <a:buFontTx/>
              <a:buChar char="-"/>
            </a:pP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О поощрении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Не хвалить особенно часто (имеется в виду каждоминутно), так как в этом случае потеряется важнейший смысл похвалы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Называть ребёнка ласкательными именами. Это может быть «рыбка», «зайчик», «ласточка», «солнышко»,обращаться ласково к ребёнку в зависимости от его пола: доченька, сыночек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Использовать всё великолепие русского языка, обращаясь к ребёнку с восторгом и в превосходной степени: «у тебя здорово получилось»; «молодчина, ты смог это сделать», «чудесно, замечательно постарался» и т. д. (только не лично он, а его поступки его делают таковым)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10146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О поощрении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916832"/>
            <a:ext cx="7467600" cy="4341096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Научить хвалить самого себя (Я – молодец!)</a:t>
            </a:r>
            <a:endParaRPr lang="ru-RU" sz="800" dirty="0" smtClean="0"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Пожать руку</a:t>
            </a:r>
            <a:endParaRPr lang="ru-RU" sz="800" dirty="0" smtClean="0"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Поцеловать</a:t>
            </a:r>
            <a:endParaRPr lang="ru-RU" sz="800" dirty="0" smtClean="0"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Что- то ласковое сказать доверительно на ушко</a:t>
            </a:r>
            <a:endParaRPr lang="ru-RU" sz="800" dirty="0" smtClean="0"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Послать воздушный поцелуй (для разнообразия или когда вы заняты)</a:t>
            </a:r>
            <a:endParaRPr lang="ru-RU" sz="800" dirty="0" smtClean="0"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Поощрить без слов, жестами и мимикой, глазами</a:t>
            </a:r>
            <a:endParaRPr lang="ru-RU" sz="800" dirty="0" smtClean="0"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Дать особые обещания, к примеру: «За то, что ты… в субботу пойдём в зоопарк (в гости к другу)»</a:t>
            </a:r>
            <a:endParaRPr lang="ru-RU" sz="800" dirty="0" smtClean="0"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Похвалить ребёнка в присутствии других (родственников, друзей, просто в общественном месте – на улице, в автобусе).</a:t>
            </a:r>
            <a:endParaRPr lang="ru-RU" sz="2800" dirty="0" smtClean="0">
              <a:cs typeface="Arial" pitchFamily="34" charset="0"/>
            </a:endParaRPr>
          </a:p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Наказания.</a:t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Чего категорически нельзя: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dirty="0" smtClean="0"/>
              <a:t>Наказывать едой</a:t>
            </a:r>
          </a:p>
          <a:p>
            <a:pPr lvl="0"/>
            <a:r>
              <a:rPr lang="ru-RU" dirty="0" smtClean="0"/>
              <a:t>Избивать детей</a:t>
            </a:r>
          </a:p>
          <a:p>
            <a:pPr lvl="0"/>
            <a:r>
              <a:rPr lang="ru-RU" dirty="0" smtClean="0"/>
              <a:t>Обзывать бранными словами (в том числе жаргонизмами и вульгаризмами)</a:t>
            </a:r>
          </a:p>
          <a:p>
            <a:pPr lvl="0"/>
            <a:r>
              <a:rPr lang="ru-RU" dirty="0" smtClean="0"/>
              <a:t>Кричать</a:t>
            </a:r>
          </a:p>
          <a:p>
            <a:pPr lvl="0"/>
            <a:r>
              <a:rPr lang="ru-RU" dirty="0" smtClean="0"/>
              <a:t>Ставить в угол надолго</a:t>
            </a:r>
          </a:p>
          <a:p>
            <a:pPr lvl="0"/>
            <a:r>
              <a:rPr lang="ru-RU" dirty="0" smtClean="0"/>
              <a:t>Оставлять одного в тёмной комнате или в туалете</a:t>
            </a:r>
          </a:p>
          <a:p>
            <a:pPr lvl="0"/>
            <a:r>
              <a:rPr lang="ru-RU" dirty="0" smtClean="0"/>
              <a:t>Наказывать в публичном месте (в магазине, на улице, в гостях)</a:t>
            </a:r>
          </a:p>
          <a:p>
            <a:pPr lvl="0"/>
            <a:r>
              <a:rPr lang="ru-RU" dirty="0" smtClean="0"/>
              <a:t>Повторять свои требования множество раз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Физическое наказание ребёнка </a:t>
            </a:r>
            <a:r>
              <a:rPr lang="ru-RU" b="1" u="sng" dirty="0" smtClean="0">
                <a:solidFill>
                  <a:srgbClr val="FF0000"/>
                </a:solidFill>
              </a:rPr>
              <a:t>недопустимо 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Какой бы разной по внешним проявлениям ни была реакция, в основе её лежат общие законы детской психики:</a:t>
            </a:r>
          </a:p>
          <a:p>
            <a:r>
              <a:rPr lang="ru-RU" dirty="0" smtClean="0"/>
              <a:t>Ребёнку трудно осознать, что он подвергся телесному наказанию из-за своего неверного поведения. Для него гораздо естественнее считать, что такое наказание – это проявление гнева или нелюбви со стороны того, кто его наказал.</a:t>
            </a:r>
          </a:p>
          <a:p>
            <a:r>
              <a:rPr lang="ru-RU" dirty="0" smtClean="0"/>
              <a:t>Ребёнку важно чувствовать, что родители желают ему добра, а детям, которых ударили, порой трудно не потерять веру в добрые намерения родителей.</a:t>
            </a:r>
          </a:p>
          <a:p>
            <a:r>
              <a:rPr lang="ru-RU" dirty="0" smtClean="0"/>
              <a:t>У тех, кого в детстве били, душевная рана не заживает в течение многих лет. Нередко они не могут избавиться от чувства боли и обиды и во взрослом состоянии.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О наказании</a:t>
            </a:r>
            <a:endParaRPr lang="ru-RU" sz="27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997152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Наказывая, подумать: Зачем? Для чего? 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 Наказание никогда не должно вредить здоровью. 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 Если есть сомнения, наказывать или нет – не наказывать! Никаких наказаний не должно быть «на всякий случай», даже если кажется, что вы слишком добрая (</a:t>
            </a:r>
            <a:r>
              <a:rPr lang="ru-RU" dirty="0" err="1" smtClean="0"/>
              <a:t>ый</a:t>
            </a:r>
            <a:r>
              <a:rPr lang="ru-RU" dirty="0" smtClean="0"/>
              <a:t>) и мягкая (</a:t>
            </a:r>
            <a:r>
              <a:rPr lang="ru-RU" dirty="0" err="1" smtClean="0"/>
              <a:t>ий</a:t>
            </a:r>
            <a:r>
              <a:rPr lang="ru-RU" dirty="0" smtClean="0"/>
              <a:t>). 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 За один раз можно наказать только за один проступок. «Салат» из наказаний не для детей. 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 Запоздало не наказывать – за давностью все списывается. 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 Наказан – значит, прощен, страницу жизни перевернул – никаких напоминаний. 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 Любое наказание не должно сопровождаться унижением, не должно рассматриваться как торжество силы взрослого над слабостью ребенка.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3541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 наказании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Ребенок не может не огорчать – это нормально, поэтому относиться к этому нужно соответственно. Не стремиться переделывать ребенка, а также не допускать, чтобы он жил в страхе перед наказанием. 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 Наказание обладает внушающим воздействием, если оно соответствует проступку и применяется редко. 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 Никогда нельзя использовать как наказание физическую или умственную работу. 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 Нельзя наказывать лишением любви!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Тест «Насколько хорошо Вы знаете своего ребёнка?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1. Самое любимое занятие вашего ребенка? 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2. Как вы думаете, кто в семье самый красивый, по мнению ребенка? 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3. Что больше всего любит кушать ваш ребенок? 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4. Любимая сказка вашего ребенка? 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5. Напишите имя лучшего друга или подруги ребенка.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</TotalTime>
  <Words>839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   Родительская гостиная «Поощрения и наказания детей в семье»   </vt:lpstr>
      <vt:lpstr>Слайд 2</vt:lpstr>
      <vt:lpstr> О поощрении</vt:lpstr>
      <vt:lpstr>  О поощрении </vt:lpstr>
      <vt:lpstr>Наказания. Чего категорически нельзя:</vt:lpstr>
      <vt:lpstr> Физическое наказание ребёнка недопустимо </vt:lpstr>
      <vt:lpstr>                 О наказании</vt:lpstr>
      <vt:lpstr>О наказании </vt:lpstr>
      <vt:lpstr>Тест «Насколько хорошо Вы знаете своего ребёнка?</vt:lpstr>
      <vt:lpstr>Родители могут: </vt:lpstr>
      <vt:lpstr>Советы родителям: 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48</cp:revision>
  <dcterms:created xsi:type="dcterms:W3CDTF">2014-11-24T11:10:44Z</dcterms:created>
  <dcterms:modified xsi:type="dcterms:W3CDTF">2015-03-29T07:27:15Z</dcterms:modified>
</cp:coreProperties>
</file>