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sldIdLst>
    <p:sldId id="256" r:id="rId2"/>
    <p:sldId id="270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us-ascii"/>
  <p:clrMru>
    <a:srgbClr val="008000"/>
    <a:srgbClr val="FF9933"/>
    <a:srgbClr val="F0F8A6"/>
    <a:srgbClr val="333300"/>
    <a:srgbClr val="FF3399"/>
    <a:srgbClr val="A50021"/>
    <a:srgbClr val="760876"/>
    <a:srgbClr val="FA937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3547" autoAdjust="0"/>
    <p:restoredTop sz="98623" autoAdjust="0"/>
  </p:normalViewPr>
  <p:slideViewPr>
    <p:cSldViewPr>
      <p:cViewPr varScale="1">
        <p:scale>
          <a:sx n="110" d="100"/>
          <a:sy n="110" d="100"/>
        </p:scale>
        <p:origin x="-7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36EEF-3AA5-494D-AEAE-12A69808CAF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5117A8-5F7D-4E01-ADC2-208F5D70F03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B4B83F-154A-4BF1-B2B4-BA1245CB7CD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8635EC-E0AB-4FD4-A995-7FC87E2E720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3D85A8-6696-4BB0-A726-0B9330DB85E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A6FC4E-CE41-4BB1-8BCD-647F8E3CC82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76A783-F34F-476D-9DF1-3B7C1C1F066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F665DF-FE22-46F7-B357-FDC2A4E9482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9E5BAE-3016-46A1-BFA6-BD8827D2496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26BB1C-278A-4535-99A1-FDB3E4E0983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A3DCB6-9C9C-4CE6-89B9-1BC86B21018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93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593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593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9033146-1249-42E1-B3CF-1CF5690B94D0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ransition spd="med">
    <p:dissolve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A5D5D7"/>
            </a:gs>
            <a:gs pos="100000">
              <a:srgbClr val="FFFF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WordArt 5"/>
          <p:cNvSpPr>
            <a:spLocks noChangeArrowheads="1" noChangeShapeType="1" noTextEdit="1"/>
          </p:cNvSpPr>
          <p:nvPr/>
        </p:nvSpPr>
        <p:spPr bwMode="auto">
          <a:xfrm>
            <a:off x="468313" y="1052513"/>
            <a:ext cx="8377237" cy="2520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Презентация </a:t>
            </a:r>
          </a:p>
          <a:p>
            <a:pPr algn="ctr"/>
            <a:r>
              <a:rPr lang="ru-RU" sz="36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воспитательной работы </a:t>
            </a:r>
          </a:p>
          <a:p>
            <a:pPr algn="ctr"/>
            <a:r>
              <a:rPr lang="ru-RU" sz="36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учителя начальных классов</a:t>
            </a:r>
          </a:p>
        </p:txBody>
      </p:sp>
      <p:sp>
        <p:nvSpPr>
          <p:cNvPr id="2054" name="WordArt 6"/>
          <p:cNvSpPr>
            <a:spLocks noChangeArrowheads="1" noChangeShapeType="1" noTextEdit="1"/>
          </p:cNvSpPr>
          <p:nvPr/>
        </p:nvSpPr>
        <p:spPr bwMode="auto">
          <a:xfrm>
            <a:off x="1331913" y="4292600"/>
            <a:ext cx="5545137" cy="1512888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34310"/>
              </a:avLst>
            </a:prstTxWarp>
            <a:scene3d>
              <a:camera prst="legacyPerspectiveFront">
                <a:rot lat="120000" lon="21480000" rev="0"/>
              </a:camera>
              <a:lightRig rig="legacyHarsh2" dir="b"/>
            </a:scene3d>
            <a:sp3d extrusionH="430200" prstMaterial="legacyMetal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Betina Script Rus"/>
              </a:rPr>
              <a:t>Гладышевой Марии Петровны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3" presetClass="emph" presetSubtype="0" fill="remove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5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" dur="3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3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8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from x="100000" y="100000"/>
                                      <p:to x="100000" y="14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 animBg="1"/>
      <p:bldP spid="2053" grpId="1" animBg="1"/>
      <p:bldP spid="205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260350"/>
            <a:ext cx="4043363" cy="3097213"/>
          </a:xfrm>
        </p:spPr>
        <p:txBody>
          <a:bodyPr/>
          <a:lstStyle/>
          <a:p>
            <a:pPr>
              <a:lnSpc>
                <a:spcPct val="90000"/>
              </a:lnSpc>
              <a:buSzPct val="50000"/>
              <a:buFontTx/>
              <a:buBlip>
                <a:blip r:embed="rId2"/>
              </a:buBlip>
            </a:pPr>
            <a:r>
              <a:rPr lang="ru-RU">
                <a:solidFill>
                  <a:srgbClr val="A50021"/>
                </a:solidFill>
                <a:latin typeface="Calligraph" pitchFamily="2" charset="0"/>
              </a:rPr>
              <a:t>Приобщая детей к самостоятельности выбираем в классе органы самоуправления: </a:t>
            </a:r>
          </a:p>
        </p:txBody>
      </p:sp>
      <p:sp>
        <p:nvSpPr>
          <p:cNvPr id="10249" name="Rectangle 9" descr="Контурные ромбики"/>
          <p:cNvSpPr>
            <a:spLocks noChangeArrowheads="1"/>
          </p:cNvSpPr>
          <p:nvPr/>
        </p:nvSpPr>
        <p:spPr bwMode="auto">
          <a:xfrm>
            <a:off x="4932363" y="260350"/>
            <a:ext cx="4043362" cy="5040313"/>
          </a:xfrm>
          <a:prstGeom prst="rect">
            <a:avLst/>
          </a:prstGeom>
          <a:pattFill prst="openDmnd">
            <a:fgClr>
              <a:schemeClr val="accent1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SzPct val="50000"/>
              <a:buFontTx/>
              <a:buBlip>
                <a:blip r:embed="rId2"/>
              </a:buBlip>
            </a:pPr>
            <a:r>
              <a:rPr lang="ru-RU" sz="4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ligraph" pitchFamily="2" charset="0"/>
              </a:rPr>
              <a:t>Староста</a:t>
            </a:r>
          </a:p>
          <a:p>
            <a:pPr marL="342900" indent="-342900">
              <a:spcBef>
                <a:spcPct val="20000"/>
              </a:spcBef>
              <a:buSzPct val="50000"/>
              <a:buFontTx/>
              <a:buBlip>
                <a:blip r:embed="rId2"/>
              </a:buBlip>
            </a:pPr>
            <a:r>
              <a:rPr lang="ru-RU" sz="4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ligraph" pitchFamily="2" charset="0"/>
              </a:rPr>
              <a:t>Библиотекарь</a:t>
            </a:r>
          </a:p>
          <a:p>
            <a:pPr marL="342900" indent="-342900">
              <a:spcBef>
                <a:spcPct val="20000"/>
              </a:spcBef>
              <a:buSzPct val="50000"/>
              <a:buFontTx/>
              <a:buBlip>
                <a:blip r:embed="rId2"/>
              </a:buBlip>
            </a:pPr>
            <a:r>
              <a:rPr lang="ru-RU" sz="4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ligraph" pitchFamily="2" charset="0"/>
              </a:rPr>
              <a:t>Цветовод</a:t>
            </a:r>
          </a:p>
          <a:p>
            <a:pPr marL="342900" indent="-342900">
              <a:spcBef>
                <a:spcPct val="20000"/>
              </a:spcBef>
              <a:buSzPct val="50000"/>
              <a:buFontTx/>
              <a:buBlip>
                <a:blip r:embed="rId2"/>
              </a:buBlip>
            </a:pPr>
            <a:r>
              <a:rPr lang="ru-RU" sz="4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ligraph" pitchFamily="2" charset="0"/>
              </a:rPr>
              <a:t>Санитар</a:t>
            </a:r>
          </a:p>
          <a:p>
            <a:pPr marL="342900" indent="-342900">
              <a:spcBef>
                <a:spcPct val="20000"/>
              </a:spcBef>
              <a:buSzPct val="50000"/>
              <a:buFontTx/>
              <a:buBlip>
                <a:blip r:embed="rId2"/>
              </a:buBlip>
            </a:pPr>
            <a:r>
              <a:rPr lang="ru-RU" sz="4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ligraph" pitchFamily="2" charset="0"/>
              </a:rPr>
              <a:t>Культмассовый сектор</a:t>
            </a:r>
          </a:p>
          <a:p>
            <a:pPr marL="342900" indent="-342900">
              <a:spcBef>
                <a:spcPct val="20000"/>
              </a:spcBef>
              <a:buSzPct val="50000"/>
              <a:buFontTx/>
              <a:buBlip>
                <a:blip r:embed="rId2"/>
              </a:buBlip>
            </a:pPr>
            <a:r>
              <a:rPr lang="ru-RU" sz="4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ligraph" pitchFamily="2" charset="0"/>
              </a:rPr>
              <a:t>Физорг</a:t>
            </a:r>
          </a:p>
        </p:txBody>
      </p:sp>
      <p:pic>
        <p:nvPicPr>
          <p:cNvPr id="10256" name="Picture 16" descr="0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3644900"/>
            <a:ext cx="3719512" cy="241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02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02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02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34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02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02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02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34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02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02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02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34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02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02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02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34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8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9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0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02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1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02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42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02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3" presetID="34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4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4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02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02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4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02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260350"/>
            <a:ext cx="3970338" cy="2881313"/>
          </a:xfrm>
          <a:solidFill>
            <a:schemeClr val="accent1"/>
          </a:solidFill>
        </p:spPr>
        <p:txBody>
          <a:bodyPr/>
          <a:lstStyle/>
          <a:p>
            <a:pPr>
              <a:lnSpc>
                <a:spcPct val="90000"/>
              </a:lnSpc>
              <a:buSzPct val="50000"/>
              <a:buFontTx/>
              <a:buBlip>
                <a:blip r:embed="rId2"/>
              </a:buBlip>
            </a:pPr>
            <a:r>
              <a:rPr lang="ru-RU" sz="2400">
                <a:solidFill>
                  <a:schemeClr val="accent2"/>
                </a:solidFill>
                <a:latin typeface="Calligraph" pitchFamily="2" charset="0"/>
              </a:rPr>
              <a:t>Трудовое воспитание учащихся начинается с самообслуживания, участия детей в общественно-полезном труде, с работы на пришкольном участке. </a:t>
            </a:r>
          </a:p>
        </p:txBody>
      </p:sp>
      <p:pic>
        <p:nvPicPr>
          <p:cNvPr id="11269" name="Picture 5" descr="с фрюктам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650" y="3429000"/>
            <a:ext cx="3035300" cy="3021013"/>
          </a:xfrm>
          <a:prstGeom prst="rect">
            <a:avLst/>
          </a:prstGeom>
          <a:noFill/>
        </p:spPr>
      </p:pic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4716463" y="476250"/>
            <a:ext cx="4097337" cy="94615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SzPct val="50000"/>
              <a:buFontTx/>
              <a:buBlip>
                <a:blip r:embed="rId2"/>
              </a:buBlip>
            </a:pPr>
            <a:r>
              <a:rPr lang="ru-RU" sz="2800">
                <a:solidFill>
                  <a:schemeClr val="accent2"/>
                </a:solidFill>
                <a:latin typeface="Calligraph" pitchFamily="2" charset="0"/>
              </a:rPr>
              <a:t>А больше всего дети любят уроки труда.</a:t>
            </a:r>
          </a:p>
        </p:txBody>
      </p:sp>
      <p:pic>
        <p:nvPicPr>
          <p:cNvPr id="11271" name="Picture 7" descr="1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2636838"/>
            <a:ext cx="4392613" cy="284638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26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26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267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267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1126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800" decel="100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800" decel="1000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800" decel="100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uiExpand="1" build="p" animBg="1"/>
      <p:bldP spid="11270" grpId="0" animBg="1"/>
      <p:bldP spid="11270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260350"/>
            <a:ext cx="4043363" cy="3887788"/>
          </a:xfrm>
        </p:spPr>
        <p:txBody>
          <a:bodyPr/>
          <a:lstStyle/>
          <a:p>
            <a:pPr>
              <a:lnSpc>
                <a:spcPct val="80000"/>
              </a:lnSpc>
              <a:buSzPct val="50000"/>
              <a:buFontTx/>
              <a:buBlip>
                <a:blip r:embed="rId2"/>
              </a:buBlip>
            </a:pPr>
            <a:r>
              <a:rPr lang="ru-RU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ligraph" pitchFamily="2" charset="0"/>
              </a:rPr>
              <a:t>Дети знакомятся с жизнью и творчеством знаменитых людей на классных часах:</a:t>
            </a:r>
            <a:r>
              <a:rPr lang="ru-RU">
                <a:solidFill>
                  <a:schemeClr val="accent2"/>
                </a:solidFill>
                <a:latin typeface="Calligraph" pitchFamily="2" charset="0"/>
              </a:rPr>
              <a:t> </a:t>
            </a:r>
            <a:r>
              <a:rPr lang="ru-RU">
                <a:solidFill>
                  <a:srgbClr val="A50021"/>
                </a:solidFill>
                <a:latin typeface="Calligraph" pitchFamily="2" charset="0"/>
              </a:rPr>
              <a:t>«Жизнь и творчество С.Д. Эрьзи», </a:t>
            </a:r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4859338" y="549275"/>
            <a:ext cx="4043362" cy="525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SzPct val="50000"/>
              <a:buFontTx/>
              <a:buBlip>
                <a:blip r:embed="rId2"/>
              </a:buBlip>
            </a:pPr>
            <a:r>
              <a:rPr lang="ru-RU" sz="3600">
                <a:solidFill>
                  <a:srgbClr val="A50021"/>
                </a:solidFill>
                <a:latin typeface="Calligraph" pitchFamily="2" charset="0"/>
              </a:rPr>
              <a:t>«Знакомство с творчеством композитора В. Шаинского», </a:t>
            </a:r>
            <a:r>
              <a:rPr lang="ru-RU" sz="3600">
                <a:solidFill>
                  <a:schemeClr val="accent2"/>
                </a:solidFill>
                <a:latin typeface="Calligraph" pitchFamily="2" charset="0"/>
              </a:rPr>
              <a:t>на празднике</a:t>
            </a:r>
            <a:r>
              <a:rPr lang="ru-RU" sz="3600">
                <a:solidFill>
                  <a:srgbClr val="A50021"/>
                </a:solidFill>
                <a:latin typeface="Calligraph" pitchFamily="2" charset="0"/>
              </a:rPr>
              <a:t> «Удивительный мир сказок Корнея Чуковского» и на уроках чтения.</a:t>
            </a:r>
          </a:p>
        </p:txBody>
      </p:sp>
      <p:pic>
        <p:nvPicPr>
          <p:cNvPr id="12293" name="Picture 5" descr="P40200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188" y="4005263"/>
            <a:ext cx="3286125" cy="246538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333375"/>
            <a:ext cx="4114800" cy="3743325"/>
          </a:xfrm>
          <a:solidFill>
            <a:schemeClr val="accent1"/>
          </a:solidFill>
        </p:spPr>
        <p:txBody>
          <a:bodyPr/>
          <a:lstStyle/>
          <a:p>
            <a:pPr>
              <a:lnSpc>
                <a:spcPct val="90000"/>
              </a:lnSpc>
              <a:buSzPct val="50000"/>
              <a:buFontTx/>
              <a:buBlip>
                <a:blip r:embed="rId2"/>
              </a:buBlip>
            </a:pPr>
            <a:r>
              <a:rPr lang="ru-RU" sz="2800" b="1" u="sng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ligraph" pitchFamily="2" charset="0"/>
              </a:rPr>
              <a:t>Экологическое воспитание школьников:</a:t>
            </a:r>
            <a:r>
              <a:rPr lang="ru-RU" sz="28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ligraph" pitchFamily="2" charset="0"/>
              </a:rPr>
              <a:t> </a:t>
            </a:r>
          </a:p>
          <a:p>
            <a:pPr>
              <a:lnSpc>
                <a:spcPct val="90000"/>
              </a:lnSpc>
              <a:buSzPct val="50000"/>
              <a:buFontTx/>
              <a:buBlip>
                <a:blip r:embed="rId2"/>
              </a:buBlip>
            </a:pPr>
            <a:r>
              <a:rPr lang="ru-RU" sz="28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ligraph" pitchFamily="2" charset="0"/>
              </a:rPr>
              <a:t>Экскурсии в парк и в лес:</a:t>
            </a:r>
            <a:r>
              <a:rPr lang="ru-RU" sz="2800">
                <a:solidFill>
                  <a:schemeClr val="accent2"/>
                </a:solidFill>
                <a:latin typeface="Calligraph" pitchFamily="2" charset="0"/>
              </a:rPr>
              <a:t> </a:t>
            </a:r>
            <a:r>
              <a:rPr lang="ru-RU" sz="2800">
                <a:solidFill>
                  <a:srgbClr val="333300"/>
                </a:solidFill>
                <a:latin typeface="Calligraph" pitchFamily="2" charset="0"/>
              </a:rPr>
              <a:t>«В страну Листопадию», «Зимняя сказка», «Здравствуйте, птицы»</a:t>
            </a:r>
          </a:p>
          <a:p>
            <a:pPr>
              <a:lnSpc>
                <a:spcPct val="90000"/>
              </a:lnSpc>
              <a:buSzPct val="50000"/>
              <a:buFontTx/>
              <a:buNone/>
            </a:pPr>
            <a:endParaRPr lang="ru-RU" sz="2800">
              <a:solidFill>
                <a:srgbClr val="333300"/>
              </a:solidFill>
              <a:latin typeface="Calligraph" pitchFamily="2" charset="0"/>
            </a:endParaRP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4716463" y="2349500"/>
            <a:ext cx="4114800" cy="403225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SzPct val="50000"/>
            </a:pPr>
            <a:r>
              <a:rPr lang="ru-RU" sz="28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ligraph" pitchFamily="2" charset="0"/>
              </a:rPr>
              <a:t>Конкурсы рисунков:</a:t>
            </a:r>
            <a:r>
              <a:rPr lang="ru-RU" sz="2800">
                <a:solidFill>
                  <a:srgbClr val="FF3300"/>
                </a:solidFill>
                <a:latin typeface="Calligraph" pitchFamily="2" charset="0"/>
              </a:rPr>
              <a:t> «Золотые краски осени», «Здравствуй, зимушка-зима!»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SzPct val="50000"/>
              <a:buFontTx/>
              <a:buChar char="•"/>
            </a:pPr>
            <a:r>
              <a:rPr lang="ru-RU" sz="28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ligraph" pitchFamily="2" charset="0"/>
              </a:rPr>
              <a:t>Классные часы:</a:t>
            </a:r>
            <a:r>
              <a:rPr lang="ru-RU" sz="2800">
                <a:solidFill>
                  <a:srgbClr val="FF3399"/>
                </a:solidFill>
                <a:latin typeface="Calligraph" pitchFamily="2" charset="0"/>
              </a:rPr>
              <a:t> «Экология и здоровье», «Твой вклад в оздоровление окружающей среды»</a:t>
            </a:r>
          </a:p>
        </p:txBody>
      </p:sp>
      <p:pic>
        <p:nvPicPr>
          <p:cNvPr id="13318" name="Picture 6" descr="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32363" y="260350"/>
            <a:ext cx="3600450" cy="1870075"/>
          </a:xfrm>
          <a:prstGeom prst="rect">
            <a:avLst/>
          </a:prstGeom>
          <a:noFill/>
        </p:spPr>
      </p:pic>
      <p:pic>
        <p:nvPicPr>
          <p:cNvPr id="13319" name="Picture 7" descr="0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1188" y="4076700"/>
            <a:ext cx="3455987" cy="249713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40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1196975"/>
            <a:ext cx="4114800" cy="1143000"/>
          </a:xfrm>
        </p:spPr>
        <p:txBody>
          <a:bodyPr/>
          <a:lstStyle/>
          <a:p>
            <a:r>
              <a:rPr lang="ru-RU" sz="4000">
                <a:solidFill>
                  <a:schemeClr val="accent2"/>
                </a:solidFill>
                <a:latin typeface="Calligraph" pitchFamily="2" charset="0"/>
              </a:rPr>
              <a:t>Работа с родителями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43438" y="404813"/>
            <a:ext cx="3754437" cy="5976937"/>
          </a:xfrm>
        </p:spPr>
        <p:txBody>
          <a:bodyPr/>
          <a:lstStyle/>
          <a:p>
            <a:pPr>
              <a:lnSpc>
                <a:spcPct val="80000"/>
              </a:lnSpc>
              <a:buSzPct val="50000"/>
              <a:buFontTx/>
              <a:buBlip>
                <a:blip r:embed="rId2"/>
              </a:buBlip>
            </a:pPr>
            <a:r>
              <a:rPr lang="ru-RU" sz="2800">
                <a:solidFill>
                  <a:srgbClr val="A50021"/>
                </a:solidFill>
                <a:latin typeface="Calligraph" pitchFamily="2" charset="0"/>
              </a:rPr>
              <a:t>Посещение учеников на дому</a:t>
            </a:r>
          </a:p>
          <a:p>
            <a:pPr>
              <a:lnSpc>
                <a:spcPct val="80000"/>
              </a:lnSpc>
              <a:buSzPct val="50000"/>
              <a:buFontTx/>
              <a:buBlip>
                <a:blip r:embed="rId2"/>
              </a:buBlip>
            </a:pPr>
            <a:r>
              <a:rPr lang="ru-RU" sz="2800">
                <a:solidFill>
                  <a:srgbClr val="008000"/>
                </a:solidFill>
                <a:latin typeface="Calligraph" pitchFamily="2" charset="0"/>
              </a:rPr>
              <a:t>Родительские собрания и конференции </a:t>
            </a:r>
          </a:p>
          <a:p>
            <a:pPr>
              <a:lnSpc>
                <a:spcPct val="80000"/>
              </a:lnSpc>
              <a:buSzPct val="50000"/>
              <a:buFontTx/>
              <a:buBlip>
                <a:blip r:embed="rId2"/>
              </a:buBlip>
            </a:pPr>
            <a:r>
              <a:rPr lang="ru-RU" sz="2800">
                <a:solidFill>
                  <a:srgbClr val="FF3300"/>
                </a:solidFill>
                <a:latin typeface="Calligraph" pitchFamily="2" charset="0"/>
              </a:rPr>
              <a:t>Помощь родителей в подготовке классных мероприятий, сопровождение во время посещения театров и музеев, экскурсий на природу.</a:t>
            </a:r>
          </a:p>
        </p:txBody>
      </p:sp>
      <p:pic>
        <p:nvPicPr>
          <p:cNvPr id="14341" name="Picture 5" descr="0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565400"/>
            <a:ext cx="4391025" cy="222408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2" dur="20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2000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8" dur="2000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88913"/>
            <a:ext cx="3743325" cy="3455987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400">
                <a:solidFill>
                  <a:schemeClr val="accent2"/>
                </a:solidFill>
                <a:latin typeface="Calligraph" pitchFamily="2" charset="0"/>
              </a:rPr>
              <a:t>К окончанию начальной школы мои ученики становятся организованнее, дружнее, самостоятельнее. Получилась одна большая дружная семья,</a:t>
            </a:r>
            <a:r>
              <a:rPr lang="ru-RU" sz="1800">
                <a:solidFill>
                  <a:schemeClr val="accent2"/>
                </a:solidFill>
                <a:latin typeface="Calligraph" pitchFamily="2" charset="0"/>
              </a:rPr>
              <a:t> </a:t>
            </a:r>
          </a:p>
        </p:txBody>
      </p:sp>
      <p:pic>
        <p:nvPicPr>
          <p:cNvPr id="15364" name="Picture 4" descr="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3644900"/>
            <a:ext cx="4140200" cy="2657475"/>
          </a:xfrm>
          <a:prstGeom prst="rect">
            <a:avLst/>
          </a:prstGeom>
          <a:noFill/>
        </p:spPr>
      </p:pic>
      <p:pic>
        <p:nvPicPr>
          <p:cNvPr id="15365" name="Picture 5" descr="0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7900" y="3573463"/>
            <a:ext cx="4140200" cy="2720975"/>
          </a:xfrm>
          <a:prstGeom prst="rect">
            <a:avLst/>
          </a:prstGeom>
          <a:noFill/>
        </p:spPr>
      </p:pic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4716463" y="249238"/>
            <a:ext cx="4103687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>
                <a:solidFill>
                  <a:schemeClr val="accent2"/>
                </a:solidFill>
                <a:latin typeface="Calligraph" pitchFamily="2" charset="0"/>
              </a:rPr>
              <a:t>готовая к переходу в среднее звено. Огорчает одно – нужно расставаться с моими мальчиками и девочками.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2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60350"/>
            <a:ext cx="3970337" cy="719138"/>
          </a:xfrm>
        </p:spPr>
        <p:txBody>
          <a:bodyPr/>
          <a:lstStyle/>
          <a:p>
            <a:r>
              <a:rPr lang="ru-RU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ligraph" pitchFamily="2" charset="0"/>
              </a:rPr>
              <a:t>Задачи воспитательной работы</a:t>
            </a:r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4643438" y="188913"/>
            <a:ext cx="4125912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ligraph" pitchFamily="2" charset="0"/>
              </a:rPr>
              <a:t>Программы, используемые в воспитательной работе с классом</a:t>
            </a:r>
          </a:p>
        </p:txBody>
      </p:sp>
      <p:sp>
        <p:nvSpPr>
          <p:cNvPr id="16391" name="Rectangle 7" descr="Белый мрамор"/>
          <p:cNvSpPr>
            <a:spLocks noChangeArrowheads="1"/>
          </p:cNvSpPr>
          <p:nvPr/>
        </p:nvSpPr>
        <p:spPr bwMode="auto">
          <a:xfrm>
            <a:off x="4932363" y="1844675"/>
            <a:ext cx="3887787" cy="467995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SzPct val="50000"/>
              <a:buFontTx/>
              <a:buBlip>
                <a:blip r:embed="rId3"/>
              </a:buBlip>
            </a:pPr>
            <a:r>
              <a:rPr lang="ru-RU" sz="2400" b="1">
                <a:solidFill>
                  <a:srgbClr val="FF3399"/>
                </a:solidFill>
                <a:latin typeface="Calligraph" pitchFamily="2" charset="0"/>
              </a:rPr>
              <a:t>Программа обучения детей ПДД.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SzPct val="50000"/>
              <a:buFontTx/>
              <a:buBlip>
                <a:blip r:embed="rId3"/>
              </a:buBlip>
            </a:pPr>
            <a:r>
              <a:rPr lang="ru-RU" sz="2400" b="1">
                <a:solidFill>
                  <a:srgbClr val="FF3399"/>
                </a:solidFill>
                <a:latin typeface="Calligraph" pitchFamily="2" charset="0"/>
              </a:rPr>
              <a:t>Введение в этику.</a:t>
            </a:r>
          </a:p>
        </p:txBody>
      </p:sp>
      <p:pic>
        <p:nvPicPr>
          <p:cNvPr id="16392" name="Picture 8" descr="PC08006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95963" y="3068638"/>
            <a:ext cx="2511425" cy="3357562"/>
          </a:xfrm>
          <a:prstGeom prst="rect">
            <a:avLst/>
          </a:prstGeom>
          <a:noFill/>
        </p:spPr>
      </p:pic>
      <p:sp>
        <p:nvSpPr>
          <p:cNvPr id="16398" name="AutoShape 14"/>
          <p:cNvSpPr>
            <a:spLocks noChangeArrowheads="1"/>
          </p:cNvSpPr>
          <p:nvPr/>
        </p:nvSpPr>
        <p:spPr bwMode="auto">
          <a:xfrm>
            <a:off x="179388" y="1125538"/>
            <a:ext cx="4032250" cy="15113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chemeClr val="accent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  <a:buSzPct val="50000"/>
            </a:pPr>
            <a:r>
              <a:rPr lang="ru-RU" sz="1400" b="1">
                <a:solidFill>
                  <a:srgbClr val="333300"/>
                </a:solidFill>
              </a:rPr>
              <a:t>Способствовать воспитанию 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SzPct val="50000"/>
            </a:pPr>
            <a:r>
              <a:rPr lang="ru-RU" sz="1400" b="1">
                <a:solidFill>
                  <a:srgbClr val="333300"/>
                </a:solidFill>
              </a:rPr>
              <a:t>сознательной дисциплины 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SzPct val="50000"/>
            </a:pPr>
            <a:r>
              <a:rPr lang="ru-RU" sz="1400" b="1">
                <a:solidFill>
                  <a:srgbClr val="333300"/>
                </a:solidFill>
              </a:rPr>
              <a:t>и культуры поведения.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SzPct val="50000"/>
            </a:pPr>
            <a:r>
              <a:rPr lang="ru-RU" sz="1400" b="1">
                <a:solidFill>
                  <a:srgbClr val="333300"/>
                </a:solidFill>
              </a:rPr>
              <a:t> Формировать представление о морали, 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SzPct val="50000"/>
            </a:pPr>
            <a:r>
              <a:rPr lang="ru-RU" sz="1400" b="1">
                <a:solidFill>
                  <a:srgbClr val="333300"/>
                </a:solidFill>
              </a:rPr>
              <a:t>понимание ответственности 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SzPct val="50000"/>
            </a:pPr>
            <a:r>
              <a:rPr lang="ru-RU" sz="1400" b="1">
                <a:solidFill>
                  <a:srgbClr val="333300"/>
                </a:solidFill>
              </a:rPr>
              <a:t>за свои</a:t>
            </a:r>
            <a:r>
              <a:rPr lang="ru-RU" sz="1400" b="1">
                <a:solidFill>
                  <a:srgbClr val="33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1400" b="1">
                <a:solidFill>
                  <a:srgbClr val="333300"/>
                </a:solidFill>
              </a:rPr>
              <a:t>поступки.</a:t>
            </a:r>
            <a:endParaRPr lang="ru-RU" sz="1400"/>
          </a:p>
        </p:txBody>
      </p:sp>
      <p:sp>
        <p:nvSpPr>
          <p:cNvPr id="16399" name="AutoShape 15"/>
          <p:cNvSpPr>
            <a:spLocks noChangeArrowheads="1"/>
          </p:cNvSpPr>
          <p:nvPr/>
        </p:nvSpPr>
        <p:spPr bwMode="auto">
          <a:xfrm>
            <a:off x="179388" y="2781300"/>
            <a:ext cx="4033837" cy="10795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folHlink"/>
              </a:gs>
              <a:gs pos="50000">
                <a:schemeClr val="bg1"/>
              </a:gs>
              <a:gs pos="100000">
                <a:schemeClr val="folHlink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  <a:buSzPct val="50000"/>
            </a:pPr>
            <a:r>
              <a:rPr lang="ru-RU" sz="1400" b="1">
                <a:solidFill>
                  <a:srgbClr val="A50021"/>
                </a:solidFill>
              </a:rPr>
              <a:t>Приобщать детей 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SzPct val="50000"/>
            </a:pPr>
            <a:r>
              <a:rPr lang="ru-RU" sz="1400" b="1">
                <a:solidFill>
                  <a:srgbClr val="A50021"/>
                </a:solidFill>
              </a:rPr>
              <a:t>к физической культуре 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SzPct val="50000"/>
            </a:pPr>
            <a:r>
              <a:rPr lang="ru-RU" sz="1400" b="1">
                <a:solidFill>
                  <a:srgbClr val="A50021"/>
                </a:solidFill>
              </a:rPr>
              <a:t>и выполнению 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SzPct val="50000"/>
            </a:pPr>
            <a:r>
              <a:rPr lang="ru-RU" sz="1400" b="1">
                <a:solidFill>
                  <a:srgbClr val="A50021"/>
                </a:solidFill>
              </a:rPr>
              <a:t>санитарно-гигиенических правил.</a:t>
            </a:r>
            <a:endParaRPr lang="ru-RU">
              <a:solidFill>
                <a:srgbClr val="A50021"/>
              </a:solidFill>
            </a:endParaRPr>
          </a:p>
        </p:txBody>
      </p:sp>
      <p:sp>
        <p:nvSpPr>
          <p:cNvPr id="16400" name="AutoShape 16"/>
          <p:cNvSpPr>
            <a:spLocks noChangeArrowheads="1"/>
          </p:cNvSpPr>
          <p:nvPr/>
        </p:nvSpPr>
        <p:spPr bwMode="auto">
          <a:xfrm>
            <a:off x="179388" y="4005263"/>
            <a:ext cx="4032250" cy="935037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chemeClr val="accent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  <a:buSzPct val="50000"/>
            </a:pPr>
            <a:r>
              <a:rPr lang="ru-RU" sz="1400" b="1">
                <a:solidFill>
                  <a:srgbClr val="333300"/>
                </a:solidFill>
              </a:rPr>
              <a:t>Способствовать воспитанию 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SzPct val="50000"/>
            </a:pPr>
            <a:r>
              <a:rPr lang="ru-RU" sz="1400" b="1">
                <a:solidFill>
                  <a:srgbClr val="333300"/>
                </a:solidFill>
              </a:rPr>
              <a:t>эстетической культуры 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SzPct val="50000"/>
            </a:pPr>
            <a:r>
              <a:rPr lang="ru-RU" sz="1400" b="1">
                <a:solidFill>
                  <a:srgbClr val="333300"/>
                </a:solidFill>
              </a:rPr>
              <a:t>и развитию 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SzPct val="50000"/>
            </a:pPr>
            <a:r>
              <a:rPr lang="ru-RU" sz="1400" b="1">
                <a:solidFill>
                  <a:srgbClr val="333300"/>
                </a:solidFill>
              </a:rPr>
              <a:t>художественных способностей.</a:t>
            </a:r>
            <a:endParaRPr lang="ru-RU"/>
          </a:p>
        </p:txBody>
      </p:sp>
      <p:sp>
        <p:nvSpPr>
          <p:cNvPr id="16401" name="AutoShape 17"/>
          <p:cNvSpPr>
            <a:spLocks noChangeArrowheads="1"/>
          </p:cNvSpPr>
          <p:nvPr/>
        </p:nvSpPr>
        <p:spPr bwMode="auto">
          <a:xfrm>
            <a:off x="179388" y="5084763"/>
            <a:ext cx="4032250" cy="1081087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folHlink"/>
              </a:gs>
              <a:gs pos="50000">
                <a:schemeClr val="bg1"/>
              </a:gs>
              <a:gs pos="100000">
                <a:schemeClr val="folHlink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  <a:buSzPct val="50000"/>
            </a:pPr>
            <a:r>
              <a:rPr lang="ru-RU" sz="1400" b="1">
                <a:solidFill>
                  <a:srgbClr val="A50021"/>
                </a:solidFill>
              </a:rPr>
              <a:t>Способствовать воспитанию 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SzPct val="50000"/>
            </a:pPr>
            <a:r>
              <a:rPr lang="ru-RU" sz="1400" b="1">
                <a:solidFill>
                  <a:srgbClr val="A50021"/>
                </a:solidFill>
              </a:rPr>
              <a:t>сознательного отношения к учению, 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SzPct val="50000"/>
            </a:pPr>
            <a:r>
              <a:rPr lang="ru-RU" sz="1400" b="1">
                <a:solidFill>
                  <a:srgbClr val="A50021"/>
                </a:solidFill>
              </a:rPr>
              <a:t>развитию познавательной 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SzPct val="50000"/>
            </a:pPr>
            <a:r>
              <a:rPr lang="ru-RU" sz="1400" b="1">
                <a:solidFill>
                  <a:srgbClr val="A50021"/>
                </a:solidFill>
              </a:rPr>
              <a:t>активности и культуры умственного труда.</a:t>
            </a:r>
            <a:endParaRPr lang="ru-RU" sz="1400">
              <a:solidFill>
                <a:srgbClr val="A50021"/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800" decel="100000"/>
                                        <p:tgtEl>
                                          <p:spTgt spid="163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800" decel="100000"/>
                                        <p:tgtEl>
                                          <p:spTgt spid="163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800" decel="100000"/>
                                        <p:tgtEl>
                                          <p:spTgt spid="164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800" decel="100000"/>
                                        <p:tgtEl>
                                          <p:spTgt spid="164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164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800" decel="100000" fill="hold"/>
                                        <p:tgtEl>
                                          <p:spTgt spid="164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800" decel="100000" fill="hold"/>
                                        <p:tgtEl>
                                          <p:spTgt spid="164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9" dur="1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800" decel="1000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800" decel="100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800" decel="100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800" decel="100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  <p:bldP spid="16390" grpId="0"/>
      <p:bldP spid="16391" grpId="0" animBg="1"/>
      <p:bldP spid="16398" grpId="0" animBg="1"/>
      <p:bldP spid="16399" grpId="0" animBg="1"/>
      <p:bldP spid="16400" grpId="0" animBg="1"/>
      <p:bldP spid="1640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908050"/>
            <a:ext cx="3827462" cy="2074863"/>
          </a:xfrm>
        </p:spPr>
        <p:txBody>
          <a:bodyPr/>
          <a:lstStyle/>
          <a:p>
            <a:r>
              <a:rPr lang="ru-RU" sz="32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ligraph" pitchFamily="2" charset="0"/>
              </a:rPr>
              <a:t>Основные направления воспитательной работы</a:t>
            </a:r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5292725" y="333375"/>
            <a:ext cx="3455988" cy="57626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  <a:buSzPct val="50000"/>
            </a:pPr>
            <a:endParaRPr lang="ru-RU">
              <a:solidFill>
                <a:schemeClr val="accent2"/>
              </a:solidFill>
            </a:endParaRPr>
          </a:p>
          <a:p>
            <a:pPr algn="ctr">
              <a:spcBef>
                <a:spcPct val="20000"/>
              </a:spcBef>
              <a:buSzPct val="50000"/>
              <a:buFontTx/>
              <a:buChar char="•"/>
            </a:pPr>
            <a:r>
              <a:rPr lang="ru-RU">
                <a:solidFill>
                  <a:schemeClr val="accent2"/>
                </a:solidFill>
              </a:rPr>
              <a:t>Познавательная деятельность</a:t>
            </a:r>
          </a:p>
          <a:p>
            <a:pPr algn="ctr"/>
            <a:endParaRPr lang="ru-RU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5292725" y="4292600"/>
            <a:ext cx="3455988" cy="7207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  <a:buSzPct val="50000"/>
            </a:pPr>
            <a:endParaRPr lang="ru-RU">
              <a:solidFill>
                <a:schemeClr val="accent2"/>
              </a:solidFill>
            </a:endParaRPr>
          </a:p>
          <a:p>
            <a:pPr algn="ctr">
              <a:spcBef>
                <a:spcPct val="20000"/>
              </a:spcBef>
              <a:buSzPct val="50000"/>
            </a:pPr>
            <a:r>
              <a:rPr lang="ru-RU">
                <a:solidFill>
                  <a:schemeClr val="accent2"/>
                </a:solidFill>
              </a:rPr>
              <a:t>Патриотическое воспитание, </a:t>
            </a:r>
            <a:br>
              <a:rPr lang="ru-RU">
                <a:solidFill>
                  <a:schemeClr val="accent2"/>
                </a:solidFill>
              </a:rPr>
            </a:br>
            <a:r>
              <a:rPr lang="ru-RU">
                <a:solidFill>
                  <a:schemeClr val="accent2"/>
                </a:solidFill>
              </a:rPr>
              <a:t>краеведческая работа</a:t>
            </a:r>
          </a:p>
          <a:p>
            <a:pPr algn="ctr"/>
            <a:endParaRPr lang="ru-RU"/>
          </a:p>
        </p:txBody>
      </p:sp>
      <p:sp>
        <p:nvSpPr>
          <p:cNvPr id="3083" name="AutoShape 11"/>
          <p:cNvSpPr>
            <a:spLocks noChangeArrowheads="1"/>
          </p:cNvSpPr>
          <p:nvPr/>
        </p:nvSpPr>
        <p:spPr bwMode="auto">
          <a:xfrm>
            <a:off x="5292725" y="5229225"/>
            <a:ext cx="3455988" cy="57626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  <a:buSzPct val="50000"/>
              <a:buFontTx/>
              <a:buBlip>
                <a:blip r:embed="rId2"/>
              </a:buBlip>
            </a:pPr>
            <a:endParaRPr lang="ru-RU">
              <a:solidFill>
                <a:schemeClr val="accent2"/>
              </a:solidFill>
            </a:endParaRPr>
          </a:p>
          <a:p>
            <a:pPr algn="ctr">
              <a:spcBef>
                <a:spcPct val="20000"/>
              </a:spcBef>
              <a:buSzPct val="50000"/>
              <a:buFontTx/>
              <a:buBlip>
                <a:blip r:embed="rId2"/>
              </a:buBlip>
            </a:pPr>
            <a:r>
              <a:rPr lang="ru-RU">
                <a:solidFill>
                  <a:schemeClr val="accent2"/>
                </a:solidFill>
              </a:rPr>
              <a:t>Трудовое воспитание</a:t>
            </a:r>
          </a:p>
          <a:p>
            <a:pPr algn="ctr"/>
            <a:endParaRPr lang="ru-RU"/>
          </a:p>
        </p:txBody>
      </p:sp>
      <p:sp>
        <p:nvSpPr>
          <p:cNvPr id="3084" name="AutoShape 12"/>
          <p:cNvSpPr>
            <a:spLocks noChangeArrowheads="1"/>
          </p:cNvSpPr>
          <p:nvPr/>
        </p:nvSpPr>
        <p:spPr bwMode="auto">
          <a:xfrm>
            <a:off x="5292725" y="1196975"/>
            <a:ext cx="3455988" cy="57626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  <a:buSzPct val="50000"/>
              <a:buFontTx/>
              <a:buBlip>
                <a:blip r:embed="rId2"/>
              </a:buBlip>
            </a:pPr>
            <a:endParaRPr lang="ru-RU">
              <a:solidFill>
                <a:schemeClr val="accent2"/>
              </a:solidFill>
            </a:endParaRPr>
          </a:p>
          <a:p>
            <a:pPr algn="ctr">
              <a:spcBef>
                <a:spcPct val="20000"/>
              </a:spcBef>
              <a:buSzPct val="50000"/>
              <a:buFontTx/>
              <a:buBlip>
                <a:blip r:embed="rId2"/>
              </a:buBlip>
            </a:pPr>
            <a:r>
              <a:rPr lang="ru-RU">
                <a:solidFill>
                  <a:schemeClr val="accent2"/>
                </a:solidFill>
              </a:rPr>
              <a:t>Эстетическое воспитание</a:t>
            </a:r>
          </a:p>
          <a:p>
            <a:pPr algn="ctr"/>
            <a:endParaRPr lang="ru-RU"/>
          </a:p>
        </p:txBody>
      </p:sp>
      <p:sp>
        <p:nvSpPr>
          <p:cNvPr id="3086" name="AutoShape 14"/>
          <p:cNvSpPr>
            <a:spLocks noChangeArrowheads="1"/>
          </p:cNvSpPr>
          <p:nvPr/>
        </p:nvSpPr>
        <p:spPr bwMode="auto">
          <a:xfrm>
            <a:off x="5292725" y="6021388"/>
            <a:ext cx="3455988" cy="57626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  <a:buSzPct val="50000"/>
            </a:pPr>
            <a:r>
              <a:rPr lang="ru-RU">
                <a:solidFill>
                  <a:schemeClr val="accent2"/>
                </a:solidFill>
              </a:rPr>
              <a:t>Валеологическое воспитание</a:t>
            </a:r>
            <a:endParaRPr lang="ru-RU"/>
          </a:p>
        </p:txBody>
      </p:sp>
      <p:sp>
        <p:nvSpPr>
          <p:cNvPr id="3087" name="AutoShape 15"/>
          <p:cNvSpPr>
            <a:spLocks noChangeArrowheads="1"/>
          </p:cNvSpPr>
          <p:nvPr/>
        </p:nvSpPr>
        <p:spPr bwMode="auto">
          <a:xfrm>
            <a:off x="5292725" y="3500438"/>
            <a:ext cx="3455988" cy="57626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  <a:buSzPct val="50000"/>
              <a:buFontTx/>
              <a:buBlip>
                <a:blip r:embed="rId2"/>
              </a:buBlip>
            </a:pPr>
            <a:endParaRPr lang="ru-RU">
              <a:solidFill>
                <a:schemeClr val="accent2"/>
              </a:solidFill>
            </a:endParaRPr>
          </a:p>
          <a:p>
            <a:pPr algn="ctr">
              <a:spcBef>
                <a:spcPct val="20000"/>
              </a:spcBef>
              <a:buSzPct val="50000"/>
              <a:buFontTx/>
              <a:buBlip>
                <a:blip r:embed="rId2"/>
              </a:buBlip>
            </a:pPr>
            <a:r>
              <a:rPr lang="ru-RU">
                <a:solidFill>
                  <a:schemeClr val="accent2"/>
                </a:solidFill>
              </a:rPr>
              <a:t>Этическое воспитание</a:t>
            </a:r>
          </a:p>
          <a:p>
            <a:pPr algn="ctr"/>
            <a:endParaRPr lang="ru-RU"/>
          </a:p>
        </p:txBody>
      </p:sp>
      <p:sp>
        <p:nvSpPr>
          <p:cNvPr id="3088" name="AutoShape 16"/>
          <p:cNvSpPr>
            <a:spLocks noChangeArrowheads="1"/>
          </p:cNvSpPr>
          <p:nvPr/>
        </p:nvSpPr>
        <p:spPr bwMode="auto">
          <a:xfrm>
            <a:off x="5292725" y="2781300"/>
            <a:ext cx="3455988" cy="57626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  <a:buSzPct val="50000"/>
              <a:buFontTx/>
              <a:buBlip>
                <a:blip r:embed="rId2"/>
              </a:buBlip>
            </a:pPr>
            <a:endParaRPr lang="ru-RU">
              <a:solidFill>
                <a:schemeClr val="accent2"/>
              </a:solidFill>
            </a:endParaRPr>
          </a:p>
          <a:p>
            <a:pPr algn="ctr">
              <a:spcBef>
                <a:spcPct val="20000"/>
              </a:spcBef>
              <a:buSzPct val="50000"/>
              <a:buFontTx/>
              <a:buBlip>
                <a:blip r:embed="rId2"/>
              </a:buBlip>
            </a:pPr>
            <a:r>
              <a:rPr lang="ru-RU">
                <a:solidFill>
                  <a:schemeClr val="accent2"/>
                </a:solidFill>
              </a:rPr>
              <a:t>Экологическое воспитание</a:t>
            </a:r>
          </a:p>
          <a:p>
            <a:pPr algn="ctr"/>
            <a:endParaRPr lang="ru-RU"/>
          </a:p>
        </p:txBody>
      </p:sp>
      <p:sp>
        <p:nvSpPr>
          <p:cNvPr id="3089" name="AutoShape 17"/>
          <p:cNvSpPr>
            <a:spLocks noChangeArrowheads="1"/>
          </p:cNvSpPr>
          <p:nvPr/>
        </p:nvSpPr>
        <p:spPr bwMode="auto">
          <a:xfrm>
            <a:off x="5003800" y="1989138"/>
            <a:ext cx="3887788" cy="57626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  <a:buSzPct val="50000"/>
              <a:buFontTx/>
              <a:buBlip>
                <a:blip r:embed="rId2"/>
              </a:buBlip>
            </a:pPr>
            <a:endParaRPr lang="ru-RU">
              <a:solidFill>
                <a:schemeClr val="accent2"/>
              </a:solidFill>
            </a:endParaRPr>
          </a:p>
          <a:p>
            <a:pPr algn="ctr">
              <a:spcBef>
                <a:spcPct val="20000"/>
              </a:spcBef>
              <a:buSzPct val="50000"/>
              <a:buFontTx/>
              <a:buBlip>
                <a:blip r:embed="rId2"/>
              </a:buBlip>
            </a:pPr>
            <a:r>
              <a:rPr lang="ru-RU">
                <a:solidFill>
                  <a:schemeClr val="accent2"/>
                </a:solidFill>
              </a:rPr>
              <a:t>Нравственно-правовое воспитание</a:t>
            </a:r>
          </a:p>
          <a:p>
            <a:pPr algn="ctr"/>
            <a:endParaRPr lang="ru-RU"/>
          </a:p>
        </p:txBody>
      </p:sp>
      <p:pic>
        <p:nvPicPr>
          <p:cNvPr id="3091" name="Picture 19" descr="00009302(1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87450" y="3357563"/>
            <a:ext cx="2057400" cy="30861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hlink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hlink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308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" dur="1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800" decel="100000"/>
                                        <p:tgtEl>
                                          <p:spTgt spid="30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6" dur="1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1" dur="1" fill="hold"/>
                                        <p:tgtEl>
                                          <p:spTgt spid="309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9" grpId="0" animBg="1"/>
      <p:bldP spid="3082" grpId="0" animBg="1"/>
      <p:bldP spid="3083" grpId="0" animBg="1"/>
      <p:bldP spid="3084" grpId="0" animBg="1"/>
      <p:bldP spid="3086" grpId="0" animBg="1"/>
      <p:bldP spid="3087" grpId="0" animBg="1"/>
      <p:bldP spid="3088" grpId="0" animBg="1"/>
      <p:bldP spid="308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0"/>
            <a:ext cx="3827463" cy="659765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>
                <a:solidFill>
                  <a:schemeClr val="accent2"/>
                </a:solidFill>
                <a:latin typeface="Calligraph" pitchFamily="2" charset="0"/>
              </a:rPr>
              <a:t>Воспитание детей – сложное, тонкое и ответственное дело. Дети пришли в 1 класс. Какие они все разные, разобщенные! Ссорятся, дерутся, бесконечно жалуются друг на друга даже по пустякам.</a:t>
            </a:r>
            <a:r>
              <a:rPr lang="ru-RU" sz="2600">
                <a:solidFill>
                  <a:schemeClr val="accent2"/>
                </a:solidFill>
                <a:latin typeface="Calligraph" pitchFamily="2" charset="0"/>
              </a:rPr>
              <a:t> </a:t>
            </a:r>
            <a:endParaRPr lang="ru-RU" sz="2600">
              <a:solidFill>
                <a:schemeClr val="accent2"/>
              </a:solidFill>
            </a:endParaRPr>
          </a:p>
        </p:txBody>
      </p:sp>
      <p:pic>
        <p:nvPicPr>
          <p:cNvPr id="4100" name="Picture 4" descr="Изображение 0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3644900"/>
            <a:ext cx="4321175" cy="2792413"/>
          </a:xfrm>
          <a:prstGeom prst="rect">
            <a:avLst/>
          </a:prstGeom>
          <a:noFill/>
        </p:spPr>
      </p:pic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4932363" y="0"/>
            <a:ext cx="3827462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ru-RU" sz="3200">
                <a:solidFill>
                  <a:schemeClr val="accent2"/>
                </a:solidFill>
                <a:latin typeface="Calligraph" pitchFamily="2" charset="0"/>
              </a:rPr>
              <a:t>И первейшая забота учителя сплотить эту разрозненную массу детей в единый дружный коллектив.</a:t>
            </a:r>
            <a:r>
              <a:rPr lang="ru-RU" sz="2600">
                <a:solidFill>
                  <a:schemeClr val="accent2"/>
                </a:solidFill>
              </a:rPr>
              <a:t> 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16463" y="188913"/>
            <a:ext cx="4043362" cy="6264275"/>
          </a:xfrm>
        </p:spPr>
        <p:txBody>
          <a:bodyPr/>
          <a:lstStyle/>
          <a:p>
            <a:pPr>
              <a:buSzPct val="50000"/>
              <a:buFontTx/>
              <a:buBlip>
                <a:blip r:embed="rId2"/>
              </a:buBlip>
            </a:pPr>
            <a:r>
              <a:rPr lang="ru-RU" sz="2800">
                <a:solidFill>
                  <a:schemeClr val="accent2"/>
                </a:solidFill>
                <a:latin typeface="Calligraph" pitchFamily="2" charset="0"/>
              </a:rPr>
              <a:t>А их много: </a:t>
            </a:r>
            <a:r>
              <a:rPr lang="ru-RU" sz="2800">
                <a:solidFill>
                  <a:srgbClr val="A50021"/>
                </a:solidFill>
                <a:latin typeface="Calligraph" pitchFamily="2" charset="0"/>
              </a:rPr>
              <a:t>«Посвящение в первоклассники»,</a:t>
            </a:r>
            <a:r>
              <a:rPr lang="ru-RU" sz="2800">
                <a:solidFill>
                  <a:schemeClr val="accent2"/>
                </a:solidFill>
                <a:latin typeface="Calligraph" pitchFamily="2" charset="0"/>
              </a:rPr>
              <a:t> </a:t>
            </a:r>
            <a:r>
              <a:rPr lang="ru-RU" sz="2800">
                <a:solidFill>
                  <a:srgbClr val="008000"/>
                </a:solidFill>
                <a:latin typeface="Calligraph" pitchFamily="2" charset="0"/>
              </a:rPr>
              <a:t>«Посвящение в огоньки»,</a:t>
            </a:r>
            <a:r>
              <a:rPr lang="ru-RU" sz="2800">
                <a:solidFill>
                  <a:schemeClr val="accent2"/>
                </a:solidFill>
                <a:latin typeface="Calligraph" pitchFamily="2" charset="0"/>
              </a:rPr>
              <a:t> </a:t>
            </a:r>
            <a:r>
              <a:rPr lang="ru-RU" sz="2800">
                <a:solidFill>
                  <a:srgbClr val="760876"/>
                </a:solidFill>
                <a:latin typeface="Calligraph" pitchFamily="2" charset="0"/>
              </a:rPr>
              <a:t>«Праздник урожая» и другие…</a:t>
            </a:r>
          </a:p>
        </p:txBody>
      </p:sp>
      <p:pic>
        <p:nvPicPr>
          <p:cNvPr id="5124" name="Picture 4" descr="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3429000"/>
            <a:ext cx="3816350" cy="3190875"/>
          </a:xfrm>
          <a:prstGeom prst="rect">
            <a:avLst/>
          </a:prstGeom>
          <a:noFill/>
        </p:spPr>
      </p:pic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323850" y="0"/>
            <a:ext cx="4043363" cy="314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SzPct val="50000"/>
              <a:buFontTx/>
              <a:buBlip>
                <a:blip r:embed="rId2"/>
              </a:buBlip>
            </a:pPr>
            <a:r>
              <a:rPr lang="ru-RU" sz="2000">
                <a:solidFill>
                  <a:schemeClr val="accent2"/>
                </a:solidFill>
                <a:latin typeface="Calligraph" pitchFamily="2" charset="0"/>
              </a:rPr>
              <a:t>С самого начала, когда ученики еще не привыкли друг к другу и к учителю, лучшим средством в работе по созданию коллектива считаю беседы о дружбе и товариществе, и коллективная подготовка к праздникам. </a:t>
            </a:r>
          </a:p>
        </p:txBody>
      </p:sp>
      <p:pic>
        <p:nvPicPr>
          <p:cNvPr id="5126" name="Picture 6" descr="0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3800" y="3429000"/>
            <a:ext cx="3529013" cy="323532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4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512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3" name="Picture 9" descr="Списывай!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67625" y="3284538"/>
            <a:ext cx="936625" cy="925512"/>
          </a:xfrm>
          <a:prstGeom prst="rect">
            <a:avLst/>
          </a:prstGeom>
          <a:noFill/>
        </p:spPr>
      </p:pic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76250"/>
            <a:ext cx="4043363" cy="5976938"/>
          </a:xfrm>
        </p:spPr>
        <p:txBody>
          <a:bodyPr/>
          <a:lstStyle/>
          <a:p>
            <a:pPr>
              <a:lnSpc>
                <a:spcPct val="90000"/>
              </a:lnSpc>
              <a:buSzPct val="50000"/>
              <a:buFontTx/>
              <a:buBlip>
                <a:blip r:embed="rId3"/>
              </a:buBlip>
            </a:pPr>
            <a:r>
              <a:rPr lang="ru-RU" sz="4000">
                <a:solidFill>
                  <a:schemeClr val="accent2"/>
                </a:solidFill>
                <a:latin typeface="Calligraph" pitchFamily="2" charset="0"/>
              </a:rPr>
              <a:t>Во втором классе мы начинаем путешествовать по тропинкам </a:t>
            </a:r>
            <a:r>
              <a:rPr lang="ru-RU" sz="4000" b="1" u="sng">
                <a:solidFill>
                  <a:srgbClr val="A50021"/>
                </a:solidFill>
                <a:latin typeface="Calligraph" pitchFamily="2" charset="0"/>
              </a:rPr>
              <a:t>«Книжка в картинках о наших тропинках»</a:t>
            </a:r>
            <a:r>
              <a:rPr lang="ru-RU" sz="4000">
                <a:solidFill>
                  <a:schemeClr val="accent2"/>
                </a:solidFill>
                <a:latin typeface="Calligraph" pitchFamily="2" charset="0"/>
              </a:rPr>
              <a:t> </a:t>
            </a:r>
            <a:endParaRPr lang="ru-RU" sz="2800">
              <a:latin typeface="Calligraph" pitchFamily="2" charset="0"/>
            </a:endParaRPr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4716463" y="692150"/>
            <a:ext cx="4211637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SzPct val="50000"/>
              <a:buFontTx/>
              <a:buBlip>
                <a:blip r:embed="rId3"/>
              </a:buBlip>
            </a:pPr>
            <a:r>
              <a:rPr lang="ru-RU" sz="3600" u="sng">
                <a:solidFill>
                  <a:srgbClr val="333300"/>
                </a:solidFill>
                <a:latin typeface="Calligraph" pitchFamily="2" charset="0"/>
              </a:rPr>
              <a:t>Сами с усами.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SzPct val="50000"/>
              <a:buFontTx/>
              <a:buBlip>
                <a:blip r:embed="rId3"/>
              </a:buBlip>
            </a:pPr>
            <a:r>
              <a:rPr lang="ru-RU" sz="3600" u="sng">
                <a:solidFill>
                  <a:srgbClr val="333300"/>
                </a:solidFill>
                <a:latin typeface="Calligraph" pitchFamily="2" charset="0"/>
              </a:rPr>
              <a:t>Девчонок не берем!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SzPct val="50000"/>
              <a:buFontTx/>
              <a:buBlip>
                <a:blip r:embed="rId3"/>
              </a:buBlip>
            </a:pPr>
            <a:r>
              <a:rPr lang="ru-RU" sz="3600" u="sng">
                <a:solidFill>
                  <a:srgbClr val="333300"/>
                </a:solidFill>
                <a:latin typeface="Calligraph" pitchFamily="2" charset="0"/>
              </a:rPr>
              <a:t>Марья-Искусница.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SzPct val="50000"/>
              <a:buFontTx/>
              <a:buBlip>
                <a:blip r:embed="rId3"/>
              </a:buBlip>
            </a:pPr>
            <a:r>
              <a:rPr lang="ru-RU" sz="3600" u="sng">
                <a:solidFill>
                  <a:srgbClr val="333300"/>
                </a:solidFill>
                <a:latin typeface="Calligraph" pitchFamily="2" charset="0"/>
              </a:rPr>
              <a:t>Хочу стать взрослым.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SzPct val="50000"/>
              <a:buFontTx/>
              <a:buBlip>
                <a:blip r:embed="rId3"/>
              </a:buBlip>
            </a:pPr>
            <a:r>
              <a:rPr lang="ru-RU" sz="3600" u="sng">
                <a:solidFill>
                  <a:srgbClr val="333300"/>
                </a:solidFill>
                <a:latin typeface="Calligraph" pitchFamily="2" charset="0"/>
              </a:rPr>
              <a:t>Приходите к нам!</a:t>
            </a:r>
          </a:p>
          <a:p>
            <a:pPr marL="342900" indent="-342900">
              <a:lnSpc>
                <a:spcPct val="90000"/>
              </a:lnSpc>
              <a:buSzPct val="50000"/>
              <a:buFontTx/>
              <a:buBlip>
                <a:blip r:embed="rId3"/>
              </a:buBlip>
            </a:pPr>
            <a:r>
              <a:rPr lang="ru-RU" sz="3600" u="sng">
                <a:solidFill>
                  <a:srgbClr val="333300"/>
                </a:solidFill>
                <a:latin typeface="Calligraph" pitchFamily="2" charset="0"/>
              </a:rPr>
              <a:t>Вот мой дом родной!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ru-RU" sz="3200">
              <a:solidFill>
                <a:srgbClr val="333300"/>
              </a:solidFill>
              <a:latin typeface="Calligraph" pitchFamily="2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260350"/>
            <a:ext cx="4105275" cy="2089150"/>
          </a:xfrm>
        </p:spPr>
        <p:txBody>
          <a:bodyPr/>
          <a:lstStyle/>
          <a:p>
            <a:pPr>
              <a:lnSpc>
                <a:spcPct val="90000"/>
              </a:lnSpc>
              <a:buSzPct val="50000"/>
              <a:buFontTx/>
              <a:buNone/>
            </a:pPr>
            <a:r>
              <a:rPr lang="ru-RU" sz="2800">
                <a:solidFill>
                  <a:schemeClr val="accent2"/>
                </a:solidFill>
                <a:latin typeface="Calligraph" pitchFamily="2" charset="0"/>
              </a:rPr>
              <a:t>С помощью программы «Введение в этику» получаются неплохие классные часы:</a:t>
            </a:r>
          </a:p>
          <a:p>
            <a:pPr>
              <a:lnSpc>
                <a:spcPct val="90000"/>
              </a:lnSpc>
              <a:buSzPct val="50000"/>
              <a:buFontTx/>
              <a:buNone/>
            </a:pPr>
            <a:endParaRPr lang="ru-RU" sz="2400">
              <a:solidFill>
                <a:srgbClr val="FF3399"/>
              </a:solidFill>
              <a:latin typeface="Calligraph" pitchFamily="2" charset="0"/>
            </a:endParaRP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4859338" y="692150"/>
            <a:ext cx="3959225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SzPct val="50000"/>
            </a:pPr>
            <a:r>
              <a:rPr lang="ru-RU" sz="3200">
                <a:solidFill>
                  <a:schemeClr val="accent2"/>
                </a:solidFill>
                <a:latin typeface="Calligraph" pitchFamily="2" charset="0"/>
              </a:rPr>
              <a:t>Уроки этической грамматики: </a:t>
            </a:r>
            <a:r>
              <a:rPr lang="ru-RU" sz="3200">
                <a:solidFill>
                  <a:srgbClr val="008000"/>
                </a:solidFill>
                <a:latin typeface="Calligraph" pitchFamily="2" charset="0"/>
              </a:rPr>
              <a:t> </a:t>
            </a:r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4762500" y="4392613"/>
            <a:ext cx="3971925" cy="104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spcBef>
                <a:spcPct val="20000"/>
              </a:spcBef>
              <a:buSzPct val="50000"/>
            </a:pPr>
            <a:r>
              <a:rPr lang="ru-RU" sz="2400">
                <a:solidFill>
                  <a:schemeClr val="accent2"/>
                </a:solidFill>
                <a:latin typeface="Calligraph" pitchFamily="2" charset="0"/>
              </a:rPr>
              <a:t>Внеклассное мероприятие</a:t>
            </a:r>
          </a:p>
          <a:p>
            <a:pPr algn="r">
              <a:spcBef>
                <a:spcPct val="20000"/>
              </a:spcBef>
              <a:buSzPct val="50000"/>
            </a:pPr>
            <a:r>
              <a:rPr lang="ru-RU" sz="2400">
                <a:solidFill>
                  <a:schemeClr val="accent2"/>
                </a:solidFill>
                <a:latin typeface="Calligraph" pitchFamily="2" charset="0"/>
              </a:rPr>
              <a:t> по этике:</a:t>
            </a:r>
            <a:r>
              <a:rPr lang="ru-RU" sz="3200">
                <a:solidFill>
                  <a:schemeClr val="accent2"/>
                </a:solidFill>
                <a:latin typeface="Calligraph" pitchFamily="2" charset="0"/>
              </a:rPr>
              <a:t> </a:t>
            </a:r>
          </a:p>
        </p:txBody>
      </p:sp>
      <p:sp>
        <p:nvSpPr>
          <p:cNvPr id="7178" name="AutoShape 10"/>
          <p:cNvSpPr>
            <a:spLocks noChangeArrowheads="1"/>
          </p:cNvSpPr>
          <p:nvPr/>
        </p:nvSpPr>
        <p:spPr bwMode="auto">
          <a:xfrm>
            <a:off x="250825" y="2636838"/>
            <a:ext cx="3889375" cy="1081087"/>
          </a:xfrm>
          <a:prstGeom prst="flowChartTerminator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>
                <a:solidFill>
                  <a:srgbClr val="A50021"/>
                </a:solidFill>
              </a:rPr>
              <a:t>«Устарел ли этикет?»</a:t>
            </a:r>
          </a:p>
        </p:txBody>
      </p:sp>
      <p:sp>
        <p:nvSpPr>
          <p:cNvPr id="7179" name="AutoShape 11"/>
          <p:cNvSpPr>
            <a:spLocks noChangeArrowheads="1"/>
          </p:cNvSpPr>
          <p:nvPr/>
        </p:nvSpPr>
        <p:spPr bwMode="auto">
          <a:xfrm>
            <a:off x="250825" y="3860800"/>
            <a:ext cx="3960813" cy="1081088"/>
          </a:xfrm>
          <a:prstGeom prst="flowChartTerminator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>
                <a:solidFill>
                  <a:srgbClr val="A50021"/>
                </a:solidFill>
              </a:rPr>
              <a:t>«Накрываем на стол и угощаем»</a:t>
            </a:r>
          </a:p>
        </p:txBody>
      </p:sp>
      <p:sp>
        <p:nvSpPr>
          <p:cNvPr id="7180" name="AutoShape 12"/>
          <p:cNvSpPr>
            <a:spLocks noChangeArrowheads="1"/>
          </p:cNvSpPr>
          <p:nvPr/>
        </p:nvSpPr>
        <p:spPr bwMode="auto">
          <a:xfrm>
            <a:off x="323850" y="5157788"/>
            <a:ext cx="3889375" cy="1081087"/>
          </a:xfrm>
          <a:prstGeom prst="flowChartTerminator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>
                <a:solidFill>
                  <a:srgbClr val="A50021"/>
                </a:solidFill>
              </a:rPr>
              <a:t>«Отчего прибавляется счастья?»</a:t>
            </a:r>
          </a:p>
        </p:txBody>
      </p:sp>
      <p:sp>
        <p:nvSpPr>
          <p:cNvPr id="7186" name="AutoShape 18"/>
          <p:cNvSpPr>
            <a:spLocks noChangeArrowheads="1"/>
          </p:cNvSpPr>
          <p:nvPr/>
        </p:nvSpPr>
        <p:spPr bwMode="auto">
          <a:xfrm>
            <a:off x="5219700" y="1773238"/>
            <a:ext cx="3311525" cy="647700"/>
          </a:xfrm>
          <a:prstGeom prst="flowChartTerminator">
            <a:avLst/>
          </a:prstGeom>
          <a:gradFill rotWithShape="1">
            <a:gsLst>
              <a:gs pos="0">
                <a:srgbClr val="5E9EFF"/>
              </a:gs>
              <a:gs pos="20000">
                <a:srgbClr val="85C2FF"/>
              </a:gs>
              <a:gs pos="35000">
                <a:srgbClr val="C4D6EB"/>
              </a:gs>
              <a:gs pos="50000">
                <a:srgbClr val="FFEBFA"/>
              </a:gs>
              <a:gs pos="65000">
                <a:srgbClr val="C4D6EB"/>
              </a:gs>
              <a:gs pos="80001">
                <a:srgbClr val="85C2FF"/>
              </a:gs>
              <a:gs pos="100000">
                <a:srgbClr val="5E9E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>
                <a:solidFill>
                  <a:srgbClr val="008000"/>
                </a:solidFill>
              </a:rPr>
              <a:t>«Шестое чувство»</a:t>
            </a:r>
          </a:p>
        </p:txBody>
      </p:sp>
      <p:sp>
        <p:nvSpPr>
          <p:cNvPr id="7187" name="AutoShape 19"/>
          <p:cNvSpPr>
            <a:spLocks noChangeArrowheads="1"/>
          </p:cNvSpPr>
          <p:nvPr/>
        </p:nvSpPr>
        <p:spPr bwMode="auto">
          <a:xfrm>
            <a:off x="5219700" y="2636838"/>
            <a:ext cx="3455988" cy="1081087"/>
          </a:xfrm>
          <a:prstGeom prst="flowChartTerminator">
            <a:avLst/>
          </a:prstGeom>
          <a:gradFill rotWithShape="1">
            <a:gsLst>
              <a:gs pos="0">
                <a:srgbClr val="5E9EFF"/>
              </a:gs>
              <a:gs pos="20000">
                <a:srgbClr val="85C2FF"/>
              </a:gs>
              <a:gs pos="35000">
                <a:srgbClr val="C4D6EB"/>
              </a:gs>
              <a:gs pos="50000">
                <a:srgbClr val="FFEBFA"/>
              </a:gs>
              <a:gs pos="65000">
                <a:srgbClr val="C4D6EB"/>
              </a:gs>
              <a:gs pos="80001">
                <a:srgbClr val="85C2FF"/>
              </a:gs>
              <a:gs pos="100000">
                <a:srgbClr val="5E9E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>
                <a:solidFill>
                  <a:srgbClr val="008000"/>
                </a:solidFill>
              </a:rPr>
              <a:t>«И еще раз о </a:t>
            </a:r>
          </a:p>
          <a:p>
            <a:pPr algn="ctr"/>
            <a:r>
              <a:rPr lang="ru-RU" sz="2800">
                <a:solidFill>
                  <a:srgbClr val="008000"/>
                </a:solidFill>
              </a:rPr>
              <a:t>хороших манерах»</a:t>
            </a:r>
          </a:p>
        </p:txBody>
      </p:sp>
      <p:sp>
        <p:nvSpPr>
          <p:cNvPr id="7189" name="AutoShape 21"/>
          <p:cNvSpPr>
            <a:spLocks noChangeArrowheads="1"/>
          </p:cNvSpPr>
          <p:nvPr/>
        </p:nvSpPr>
        <p:spPr bwMode="auto">
          <a:xfrm>
            <a:off x="5003800" y="5734050"/>
            <a:ext cx="3889375" cy="576263"/>
          </a:xfrm>
          <a:prstGeom prst="flowChartTerminator">
            <a:avLst/>
          </a:prstGeom>
          <a:gradFill rotWithShape="1">
            <a:gsLst>
              <a:gs pos="0">
                <a:srgbClr val="96AB94"/>
              </a:gs>
              <a:gs pos="17000">
                <a:srgbClr val="D4DEFF"/>
              </a:gs>
              <a:gs pos="47000">
                <a:srgbClr val="D4DEFF"/>
              </a:gs>
              <a:gs pos="100000">
                <a:srgbClr val="8488C4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  <a:buSzPct val="50000"/>
            </a:pPr>
            <a:r>
              <a:rPr lang="ru-RU">
                <a:solidFill>
                  <a:srgbClr val="A50021"/>
                </a:solidFill>
              </a:rPr>
              <a:t>«Доброе слово, что ясный день»</a:t>
            </a:r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0" dur="1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5" dur="500"/>
                                        <p:tgtEl>
                                          <p:spTgt spid="7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0" dur="500"/>
                                        <p:tgtEl>
                                          <p:spTgt spid="7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1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1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1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uiExpand="1" build="p"/>
      <p:bldP spid="7172" grpId="0"/>
      <p:bldP spid="7173" grpId="0"/>
      <p:bldP spid="7178" grpId="0" animBg="1"/>
      <p:bldP spid="7179" grpId="0" animBg="1"/>
      <p:bldP spid="7180" grpId="0" animBg="1"/>
      <p:bldP spid="7186" grpId="0" animBg="1"/>
      <p:bldP spid="7187" grpId="0" animBg="1"/>
      <p:bldP spid="718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60350"/>
            <a:ext cx="3754438" cy="6337300"/>
          </a:xfrm>
        </p:spPr>
        <p:txBody>
          <a:bodyPr/>
          <a:lstStyle/>
          <a:p>
            <a:pPr>
              <a:lnSpc>
                <a:spcPct val="90000"/>
              </a:lnSpc>
              <a:buSzPct val="50000"/>
              <a:buFontTx/>
              <a:buBlip>
                <a:blip r:embed="rId2"/>
              </a:buBlip>
            </a:pPr>
            <a:r>
              <a:rPr lang="ru-RU" sz="2800">
                <a:solidFill>
                  <a:srgbClr val="008000"/>
                </a:solidFill>
                <a:latin typeface="Calligraph" pitchFamily="2" charset="0"/>
              </a:rPr>
              <a:t>Программа обучения детей ПДД помогает детям ориентироваться на дороге, соблюдать ПДД. Она включает в себя следующие мероприятия:</a:t>
            </a:r>
          </a:p>
          <a:p>
            <a:pPr>
              <a:lnSpc>
                <a:spcPct val="90000"/>
              </a:lnSpc>
              <a:buSzPct val="50000"/>
              <a:buFontTx/>
              <a:buBlip>
                <a:blip r:embed="rId2"/>
              </a:buBlip>
            </a:pPr>
            <a:r>
              <a:rPr lang="ru-RU" sz="2800">
                <a:solidFill>
                  <a:srgbClr val="FF3300"/>
                </a:solidFill>
                <a:latin typeface="Calligraph" pitchFamily="2" charset="0"/>
              </a:rPr>
              <a:t>Беседы: </a:t>
            </a:r>
            <a:r>
              <a:rPr lang="ru-RU" sz="2800">
                <a:solidFill>
                  <a:schemeClr val="accent2"/>
                </a:solidFill>
                <a:latin typeface="Calligraph" pitchFamily="2" charset="0"/>
              </a:rPr>
              <a:t>«Как мы знаем ПДД?» «Элементы улиц и дорог» «Как вести себя на улице?» и другие…</a:t>
            </a: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4716463" y="260350"/>
            <a:ext cx="3995737" cy="626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SzPct val="50000"/>
              <a:buFontTx/>
              <a:buBlip>
                <a:blip r:embed="rId2"/>
              </a:buBlip>
            </a:pPr>
            <a:r>
              <a:rPr lang="ru-RU" sz="3200">
                <a:solidFill>
                  <a:srgbClr val="FF3300"/>
                </a:solidFill>
                <a:latin typeface="Calligraph" pitchFamily="2" charset="0"/>
              </a:rPr>
              <a:t>Игры: </a:t>
            </a:r>
            <a:r>
              <a:rPr lang="ru-RU" sz="3200">
                <a:solidFill>
                  <a:schemeClr val="accent2"/>
                </a:solidFill>
                <a:latin typeface="Calligraph" pitchFamily="2" charset="0"/>
              </a:rPr>
              <a:t>«МЫ - юные инспекторы дорожного движения» «Сигналы регулировщика»</a:t>
            </a:r>
          </a:p>
          <a:p>
            <a:pPr marL="342900" indent="-342900">
              <a:spcBef>
                <a:spcPct val="20000"/>
              </a:spcBef>
              <a:buSzPct val="50000"/>
              <a:buFontTx/>
              <a:buBlip>
                <a:blip r:embed="rId2"/>
              </a:buBlip>
            </a:pPr>
            <a:r>
              <a:rPr lang="ru-RU" sz="3200">
                <a:solidFill>
                  <a:srgbClr val="FF3300"/>
                </a:solidFill>
                <a:latin typeface="Calligraph" pitchFamily="2" charset="0"/>
              </a:rPr>
              <a:t>Конкурсы рисунков и экскурсии</a:t>
            </a:r>
          </a:p>
        </p:txBody>
      </p:sp>
      <p:pic>
        <p:nvPicPr>
          <p:cNvPr id="8197" name="Picture 5" descr="PE03466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8625" y="3789363"/>
            <a:ext cx="2493963" cy="240188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900" decel="100000" fill="hold"/>
                                        <p:tgtEl>
                                          <p:spTgt spid="8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7" dur="2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2" name="Picture 6" descr="J017219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076700"/>
            <a:ext cx="1870075" cy="2525713"/>
          </a:xfrm>
          <a:prstGeom prst="rect">
            <a:avLst/>
          </a:prstGeom>
          <a:noFill/>
        </p:spPr>
      </p:pic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60350"/>
            <a:ext cx="4043363" cy="6264275"/>
          </a:xfrm>
        </p:spPr>
        <p:txBody>
          <a:bodyPr/>
          <a:lstStyle/>
          <a:p>
            <a:pPr>
              <a:buSzPct val="50000"/>
              <a:buFontTx/>
              <a:buBlip>
                <a:blip r:embed="rId3"/>
              </a:buBlip>
            </a:pPr>
            <a:r>
              <a:rPr lang="ru-RU" sz="2800">
                <a:solidFill>
                  <a:schemeClr val="accent2"/>
                </a:solidFill>
                <a:latin typeface="Calligraph" pitchFamily="2" charset="0"/>
              </a:rPr>
              <a:t>Особое внимание в своей работе уделяю здоровью детей. С этой целью я провожу </a:t>
            </a:r>
            <a:r>
              <a:rPr lang="ru-RU" sz="2800">
                <a:solidFill>
                  <a:srgbClr val="008000"/>
                </a:solidFill>
                <a:latin typeface="Calligraph" pitchFamily="2" charset="0"/>
              </a:rPr>
              <a:t>«Уроки Айболита», «Уроки Мойдодыра».</a:t>
            </a:r>
          </a:p>
          <a:p>
            <a:pPr algn="r">
              <a:buSzPct val="50000"/>
              <a:buFontTx/>
              <a:buBlip>
                <a:blip r:embed="rId3"/>
              </a:buBlip>
            </a:pPr>
            <a:r>
              <a:rPr lang="ru-RU" sz="2800">
                <a:solidFill>
                  <a:srgbClr val="760876"/>
                </a:solidFill>
                <a:latin typeface="Calligraph" pitchFamily="2" charset="0"/>
              </a:rPr>
              <a:t>Во втором классе изучался факультативный курс</a:t>
            </a:r>
            <a:r>
              <a:rPr lang="ru-RU" sz="2800">
                <a:solidFill>
                  <a:schemeClr val="accent2"/>
                </a:solidFill>
                <a:latin typeface="Calligraph" pitchFamily="2" charset="0"/>
              </a:rPr>
              <a:t> </a:t>
            </a:r>
            <a:r>
              <a:rPr lang="ru-RU" sz="2800">
                <a:solidFill>
                  <a:srgbClr val="008000"/>
                </a:solidFill>
                <a:latin typeface="Calligraph" pitchFamily="2" charset="0"/>
              </a:rPr>
              <a:t>«Расти здоровым»</a:t>
            </a:r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4716463" y="260350"/>
            <a:ext cx="4043362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SzPct val="50000"/>
              <a:buFontTx/>
              <a:buBlip>
                <a:blip r:embed="rId3"/>
              </a:buBlip>
            </a:pPr>
            <a:r>
              <a:rPr lang="ru-RU" sz="2400">
                <a:solidFill>
                  <a:srgbClr val="760876"/>
                </a:solidFill>
                <a:latin typeface="Calligraph" pitchFamily="2" charset="0"/>
              </a:rPr>
              <a:t>Дети участвовали в общешкольных мероприятиях</a:t>
            </a:r>
            <a:r>
              <a:rPr lang="ru-RU" sz="2400">
                <a:solidFill>
                  <a:schemeClr val="accent2"/>
                </a:solidFill>
                <a:latin typeface="Calligraph" pitchFamily="2" charset="0"/>
              </a:rPr>
              <a:t> </a:t>
            </a:r>
            <a:r>
              <a:rPr lang="ru-RU" sz="2400">
                <a:solidFill>
                  <a:srgbClr val="008000"/>
                </a:solidFill>
                <a:latin typeface="Calligraph" pitchFamily="2" charset="0"/>
              </a:rPr>
              <a:t>«День Здоровья»,</a:t>
            </a:r>
            <a:r>
              <a:rPr lang="ru-RU" sz="2400">
                <a:solidFill>
                  <a:srgbClr val="760876"/>
                </a:solidFill>
                <a:latin typeface="Calligraph" pitchFamily="2" charset="0"/>
              </a:rPr>
              <a:t>в спортивных праздниках</a:t>
            </a:r>
            <a:r>
              <a:rPr lang="ru-RU" sz="2400">
                <a:solidFill>
                  <a:schemeClr val="accent2"/>
                </a:solidFill>
                <a:latin typeface="Calligraph" pitchFamily="2" charset="0"/>
              </a:rPr>
              <a:t> </a:t>
            </a:r>
            <a:r>
              <a:rPr lang="ru-RU" sz="2400">
                <a:solidFill>
                  <a:srgbClr val="008000"/>
                </a:solidFill>
                <a:latin typeface="Calligraph" pitchFamily="2" charset="0"/>
              </a:rPr>
              <a:t>«Испытай себя», «Папа, мама, я - спортивная семья», «Осенние старты».</a:t>
            </a:r>
          </a:p>
        </p:txBody>
      </p:sp>
      <p:pic>
        <p:nvPicPr>
          <p:cNvPr id="9221" name="Picture 5" descr="Изображение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6463" y="3500438"/>
            <a:ext cx="4176712" cy="298132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92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410</TotalTime>
  <Words>494</Words>
  <Application>Microsoft Office PowerPoint</Application>
  <PresentationFormat>Экран (4:3)</PresentationFormat>
  <Paragraphs>88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Arial</vt:lpstr>
      <vt:lpstr>Calligraph</vt:lpstr>
      <vt:lpstr>Оформление по умолчанию</vt:lpstr>
      <vt:lpstr>Слайд 1</vt:lpstr>
      <vt:lpstr>Задачи воспитательной работы</vt:lpstr>
      <vt:lpstr>Основные направления воспитательной работы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Работа с родителями</vt:lpstr>
      <vt:lpstr>Слайд 15</vt:lpstr>
    </vt:vector>
  </TitlesOfParts>
  <Company>дурдом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воспитательной работы учителя начальных классов Гладышевой Марии Петров</dc:title>
  <dc:creator>Димка</dc:creator>
  <cp:lastModifiedBy>User</cp:lastModifiedBy>
  <cp:revision>32</cp:revision>
  <dcterms:created xsi:type="dcterms:W3CDTF">2005-09-17T19:20:24Z</dcterms:created>
  <dcterms:modified xsi:type="dcterms:W3CDTF">2001-12-31T21:54:26Z</dcterms:modified>
</cp:coreProperties>
</file>