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317" r:id="rId2"/>
    <p:sldId id="332" r:id="rId3"/>
    <p:sldId id="382" r:id="rId4"/>
    <p:sldId id="356" r:id="rId5"/>
    <p:sldId id="316" r:id="rId6"/>
    <p:sldId id="259" r:id="rId7"/>
    <p:sldId id="357" r:id="rId8"/>
    <p:sldId id="358" r:id="rId9"/>
    <p:sldId id="361" r:id="rId10"/>
    <p:sldId id="362" r:id="rId11"/>
    <p:sldId id="364" r:id="rId12"/>
    <p:sldId id="264" r:id="rId13"/>
    <p:sldId id="299" r:id="rId14"/>
    <p:sldId id="300" r:id="rId15"/>
    <p:sldId id="367" r:id="rId16"/>
    <p:sldId id="333" r:id="rId17"/>
    <p:sldId id="334" r:id="rId18"/>
    <p:sldId id="335" r:id="rId19"/>
    <p:sldId id="379" r:id="rId20"/>
    <p:sldId id="380" r:id="rId21"/>
    <p:sldId id="381" r:id="rId2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07" d="100"/>
          <a:sy n="107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A3331-A4CE-4C5B-A6CC-B4E5EB40A6A5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A6BF7-5267-44DA-9435-3AC0BA1CD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2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/>
              <a:t>Районная научно-практическая конференция школьников «Старт в науку»</a:t>
            </a:r>
            <a:br>
              <a:rPr lang="ru-RU" sz="2000" b="1" i="1" dirty="0"/>
            </a:br>
            <a:r>
              <a:rPr lang="ru-RU" sz="2000" b="1" i="1" dirty="0"/>
              <a:t>Секция: Естественные науки.</a:t>
            </a:r>
            <a:br>
              <a:rPr lang="ru-RU" sz="2000" b="1" i="1" dirty="0"/>
            </a:br>
            <a:r>
              <a:rPr lang="ru-RU" sz="2000" b="1" i="1" dirty="0"/>
              <a:t>МБОУ </a:t>
            </a:r>
            <a:r>
              <a:rPr lang="ru-RU" sz="2000" b="1" i="1" dirty="0" err="1"/>
              <a:t>Локотская</a:t>
            </a:r>
            <a:r>
              <a:rPr lang="ru-RU" sz="2000" b="1" i="1" dirty="0"/>
              <a:t> средняя общеобразовательная школа №2</a:t>
            </a:r>
            <a:br>
              <a:rPr lang="ru-RU" sz="2000" b="1" i="1" dirty="0"/>
            </a:br>
            <a:r>
              <a:rPr lang="ru-RU" sz="2000" b="1" i="1" dirty="0"/>
              <a:t> имени  Н.Ф. </a:t>
            </a:r>
            <a:r>
              <a:rPr lang="ru-RU" sz="2000" b="1" i="1" dirty="0" err="1"/>
              <a:t>Струченкова</a:t>
            </a:r>
            <a:endParaRPr lang="ru-RU" sz="2000" b="1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507209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300" b="1" i="1" dirty="0" smtClean="0"/>
              <a:t>Исследовательская работа на тему:</a:t>
            </a:r>
          </a:p>
          <a:p>
            <a:pPr marL="0" indent="0" algn="ctr">
              <a:buNone/>
            </a:pPr>
            <a:r>
              <a:rPr lang="ru-RU" sz="2800" b="1" i="1" dirty="0" smtClean="0"/>
              <a:t> </a:t>
            </a:r>
            <a:r>
              <a:rPr lang="ru-RU" sz="4300" b="1" i="1" dirty="0" smtClean="0"/>
              <a:t>«Особо охраняемые территории </a:t>
            </a:r>
            <a:r>
              <a:rPr lang="ru-RU" sz="4300" b="1" i="1" dirty="0" err="1" smtClean="0"/>
              <a:t>Брасовского</a:t>
            </a:r>
            <a:r>
              <a:rPr lang="ru-RU" sz="4300" b="1" i="1" dirty="0" smtClean="0"/>
              <a:t> </a:t>
            </a:r>
            <a:r>
              <a:rPr lang="ru-RU" sz="4300" b="1" i="1" dirty="0" err="1" smtClean="0"/>
              <a:t>района.Редкие</a:t>
            </a:r>
            <a:r>
              <a:rPr lang="ru-RU" sz="4300" b="1" i="1" dirty="0" smtClean="0"/>
              <a:t> виды </a:t>
            </a:r>
            <a:r>
              <a:rPr lang="ru-RU" sz="4300" b="1" i="1" dirty="0" err="1" smtClean="0"/>
              <a:t>растений,животных</a:t>
            </a:r>
            <a:r>
              <a:rPr lang="ru-RU" sz="4300" b="1" i="1" dirty="0" smtClean="0"/>
              <a:t> и грибов Брянской области.»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smtClean="0">
                <a:solidFill>
                  <a:prstClr val="black"/>
                </a:solidFill>
              </a:rPr>
              <a:t>Выполнили </a:t>
            </a:r>
            <a:r>
              <a:rPr lang="ru-RU" sz="2200" b="1" i="1" dirty="0">
                <a:solidFill>
                  <a:prstClr val="black"/>
                </a:solidFill>
              </a:rPr>
              <a:t>обучающиеся  8«А» </a:t>
            </a:r>
            <a:r>
              <a:rPr lang="ru-RU" sz="2200" b="1" i="1" dirty="0" smtClean="0">
                <a:solidFill>
                  <a:prstClr val="black"/>
                </a:solidFill>
              </a:rPr>
              <a:t>класса: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smtClean="0">
                <a:solidFill>
                  <a:prstClr val="black"/>
                </a:solidFill>
              </a:rPr>
              <a:t>Кравченко </a:t>
            </a:r>
            <a:r>
              <a:rPr lang="ru-RU" sz="2200" b="1" i="1" dirty="0">
                <a:solidFill>
                  <a:prstClr val="black"/>
                </a:solidFill>
              </a:rPr>
              <a:t>Екатерина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err="1">
                <a:solidFill>
                  <a:prstClr val="black"/>
                </a:solidFill>
              </a:rPr>
              <a:t>Могулевцева</a:t>
            </a:r>
            <a:r>
              <a:rPr lang="ru-RU" sz="2200" b="1" i="1" dirty="0">
                <a:solidFill>
                  <a:prstClr val="black"/>
                </a:solidFill>
              </a:rPr>
              <a:t> Анастасия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>
                <a:solidFill>
                  <a:prstClr val="black"/>
                </a:solidFill>
              </a:rPr>
              <a:t>Прудникова Анастасия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err="1">
                <a:solidFill>
                  <a:prstClr val="black"/>
                </a:solidFill>
              </a:rPr>
              <a:t>Романенкова</a:t>
            </a:r>
            <a:r>
              <a:rPr lang="ru-RU" sz="2200" b="1" i="1" dirty="0">
                <a:solidFill>
                  <a:prstClr val="black"/>
                </a:solidFill>
              </a:rPr>
              <a:t> </a:t>
            </a:r>
            <a:r>
              <a:rPr lang="ru-RU" sz="2200" b="1" i="1" dirty="0" smtClean="0">
                <a:solidFill>
                  <a:prstClr val="black"/>
                </a:solidFill>
              </a:rPr>
              <a:t>Светлана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smtClean="0">
                <a:solidFill>
                  <a:prstClr val="black"/>
                </a:solidFill>
              </a:rPr>
              <a:t>Шатова Ангелина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err="1" smtClean="0">
                <a:solidFill>
                  <a:prstClr val="black"/>
                </a:solidFill>
              </a:rPr>
              <a:t>Рысакова</a:t>
            </a:r>
            <a:r>
              <a:rPr lang="ru-RU" sz="2200" b="1" i="1" dirty="0" smtClean="0">
                <a:solidFill>
                  <a:prstClr val="black"/>
                </a:solidFill>
              </a:rPr>
              <a:t> </a:t>
            </a:r>
            <a:r>
              <a:rPr lang="ru-RU" sz="2200" b="1" i="1" dirty="0">
                <a:solidFill>
                  <a:prstClr val="black"/>
                </a:solidFill>
              </a:rPr>
              <a:t>Екатерина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err="1">
                <a:solidFill>
                  <a:prstClr val="black"/>
                </a:solidFill>
              </a:rPr>
              <a:t>Болвачёва</a:t>
            </a:r>
            <a:r>
              <a:rPr lang="ru-RU" sz="2200" b="1" i="1" dirty="0">
                <a:solidFill>
                  <a:prstClr val="black"/>
                </a:solidFill>
              </a:rPr>
              <a:t> </a:t>
            </a:r>
            <a:r>
              <a:rPr lang="ru-RU" sz="2200" b="1" i="1" dirty="0" smtClean="0">
                <a:solidFill>
                  <a:prstClr val="black"/>
                </a:solidFill>
              </a:rPr>
              <a:t>Юлия</a:t>
            </a:r>
          </a:p>
          <a:p>
            <a:pPr marL="0" lvl="0" indent="0" algn="r">
              <a:buClr>
                <a:srgbClr val="0BD0D9"/>
              </a:buClr>
              <a:buNone/>
            </a:pPr>
            <a:r>
              <a:rPr lang="ru-RU" sz="2200" b="1" i="1" dirty="0" smtClean="0">
                <a:solidFill>
                  <a:prstClr val="black"/>
                </a:solidFill>
              </a:rPr>
              <a:t>Руководитель: </a:t>
            </a:r>
            <a:r>
              <a:rPr lang="ru-RU" sz="2200" b="1" i="1" dirty="0" err="1" smtClean="0">
                <a:solidFill>
                  <a:prstClr val="black"/>
                </a:solidFill>
              </a:rPr>
              <a:t>Крымкова</a:t>
            </a:r>
            <a:r>
              <a:rPr lang="ru-RU" sz="2200" b="1" i="1" dirty="0" smtClean="0">
                <a:solidFill>
                  <a:prstClr val="black"/>
                </a:solidFill>
              </a:rPr>
              <a:t> Г.А.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0712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Памятник природы областного  </a:t>
            </a:r>
            <a:r>
              <a:rPr lang="ru-RU" sz="3600" dirty="0" smtClean="0"/>
              <a:t>значения </a:t>
            </a:r>
            <a:br>
              <a:rPr lang="ru-RU" sz="3600" dirty="0" smtClean="0"/>
            </a:br>
            <a:r>
              <a:rPr lang="ru-RU" sz="3600" dirty="0" smtClean="0"/>
              <a:t>     «ХОЛМЕЧСКИЙ </a:t>
            </a:r>
            <a:r>
              <a:rPr lang="ru-RU" sz="3600" dirty="0"/>
              <a:t>РОДНИК»</a:t>
            </a:r>
            <a:br>
              <a:rPr lang="ru-RU" sz="3600" dirty="0"/>
            </a:br>
            <a:r>
              <a:rPr lang="ru-RU" sz="3600" dirty="0"/>
              <a:t>    </a:t>
            </a:r>
            <a:r>
              <a:rPr lang="ru-RU" sz="3600" dirty="0" smtClean="0"/>
              <a:t>(Родник </a:t>
            </a:r>
            <a:r>
              <a:rPr lang="ru-RU" sz="3600" dirty="0" err="1"/>
              <a:t>Холмецкий</a:t>
            </a:r>
            <a:r>
              <a:rPr lang="ru-RU" sz="3600" dirty="0"/>
              <a:t>  </a:t>
            </a:r>
            <a:r>
              <a:rPr lang="ru-RU" sz="3600" dirty="0" smtClean="0"/>
              <a:t>Хутор)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Краткая </a:t>
            </a:r>
            <a:r>
              <a:rPr lang="ru-RU" b="1" i="1" dirty="0"/>
              <a:t>характеристика. Мощный восходящий родник и </a:t>
            </a:r>
            <a:r>
              <a:rPr lang="ru-RU" b="1" i="1" dirty="0" smtClean="0"/>
              <a:t>участок долины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р. Нижний с лесной, болотной и луговой растительностью- место произрастания редких видов растений.</a:t>
            </a:r>
          </a:p>
          <a:p>
            <a:r>
              <a:rPr lang="ru-RU" b="1" i="1" dirty="0"/>
              <a:t>Год организации:  1988г.</a:t>
            </a:r>
          </a:p>
          <a:p>
            <a:r>
              <a:rPr lang="ru-RU" b="1" i="1" dirty="0"/>
              <a:t>Площадь: 59 га.</a:t>
            </a:r>
          </a:p>
          <a:p>
            <a:r>
              <a:rPr lang="ru-RU" b="1" i="1" dirty="0" smtClean="0"/>
              <a:t>Местонахождение: </a:t>
            </a:r>
            <a:r>
              <a:rPr lang="ru-RU" b="1" i="1" dirty="0"/>
              <a:t>Брянская область, </a:t>
            </a:r>
            <a:r>
              <a:rPr lang="ru-RU" b="1" i="1" dirty="0" err="1"/>
              <a:t>Брасовский</a:t>
            </a:r>
            <a:r>
              <a:rPr lang="ru-RU" b="1" i="1" dirty="0"/>
              <a:t> район; 15 км на юго-запад от </a:t>
            </a:r>
            <a:r>
              <a:rPr lang="ru-RU" b="1" i="1" dirty="0" err="1"/>
              <a:t>нп</a:t>
            </a:r>
            <a:r>
              <a:rPr lang="ru-RU" b="1" i="1" dirty="0"/>
              <a:t>. Локоть, окрестности </a:t>
            </a:r>
            <a:r>
              <a:rPr lang="ru-RU" b="1" i="1" dirty="0" err="1"/>
              <a:t>нп</a:t>
            </a:r>
            <a:r>
              <a:rPr lang="ru-RU" b="1" i="1" dirty="0"/>
              <a:t>.  </a:t>
            </a:r>
            <a:r>
              <a:rPr lang="ru-RU" b="1" i="1" dirty="0" err="1"/>
              <a:t>Холмечский</a:t>
            </a:r>
            <a:r>
              <a:rPr lang="ru-RU" b="1" i="1" dirty="0"/>
              <a:t> </a:t>
            </a:r>
            <a:r>
              <a:rPr lang="ru-RU" b="1" i="1" dirty="0" err="1"/>
              <a:t>Хотор</a:t>
            </a:r>
            <a:r>
              <a:rPr lang="ru-RU" b="1" i="1" dirty="0"/>
              <a:t>.</a:t>
            </a:r>
          </a:p>
          <a:p>
            <a:r>
              <a:rPr lang="ru-RU" b="1" i="1" dirty="0"/>
              <a:t> Географические координаты: 52 </a:t>
            </a:r>
            <a:r>
              <a:rPr lang="ru-RU" b="1" i="1" dirty="0" err="1"/>
              <a:t>с.ш</a:t>
            </a:r>
            <a:r>
              <a:rPr lang="ru-RU" b="1" i="1" dirty="0"/>
              <a:t>., 34 </a:t>
            </a:r>
            <a:r>
              <a:rPr lang="ru-RU" b="1" i="1" dirty="0" err="1"/>
              <a:t>в.д</a:t>
            </a:r>
            <a:r>
              <a:rPr lang="ru-RU" b="1" i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3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Памятник природы областного значения</a:t>
            </a:r>
            <a:br>
              <a:rPr lang="ru-RU" sz="3200" dirty="0"/>
            </a:br>
            <a:r>
              <a:rPr lang="ru-RU" sz="3200" dirty="0"/>
              <a:t>«ПОЙМА РЕКИ КРАПИВНА</a:t>
            </a:r>
            <a:r>
              <a:rPr lang="ru-RU" sz="3200" dirty="0" smtClean="0"/>
              <a:t>» </a:t>
            </a:r>
            <a:br>
              <a:rPr lang="ru-RU" sz="3200" dirty="0" smtClean="0"/>
            </a:br>
            <a:r>
              <a:rPr lang="ru-RU" sz="3200" dirty="0" smtClean="0"/>
              <a:t>(Боброво-ондатровое </a:t>
            </a:r>
            <a:r>
              <a:rPr lang="ru-RU" sz="3200" dirty="0"/>
              <a:t>поселение в пойме реки </a:t>
            </a:r>
            <a:r>
              <a:rPr lang="ru-RU" sz="3200" dirty="0" smtClean="0"/>
              <a:t>Крапивна)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Профиль </a:t>
            </a:r>
            <a:r>
              <a:rPr lang="ru-RU" b="1" i="1" dirty="0"/>
              <a:t>–зоологический</a:t>
            </a:r>
          </a:p>
          <a:p>
            <a:r>
              <a:rPr lang="ru-RU" b="1" i="1" dirty="0"/>
              <a:t>Объект </a:t>
            </a:r>
            <a:r>
              <a:rPr lang="ru-RU" b="1" i="1" dirty="0" smtClean="0"/>
              <a:t>охраны- </a:t>
            </a:r>
            <a:r>
              <a:rPr lang="ru-RU" b="1" i="1" dirty="0"/>
              <a:t>ценные виды животных</a:t>
            </a:r>
          </a:p>
          <a:p>
            <a:r>
              <a:rPr lang="ru-RU" b="1" i="1" dirty="0"/>
              <a:t>Год организации-1992</a:t>
            </a:r>
          </a:p>
          <a:p>
            <a:r>
              <a:rPr lang="ru-RU" b="1" i="1" dirty="0"/>
              <a:t>Площадь-530 га.</a:t>
            </a:r>
          </a:p>
          <a:p>
            <a:r>
              <a:rPr lang="ru-RU" b="1" i="1" dirty="0"/>
              <a:t>Местонахождение- Брянская  область, </a:t>
            </a:r>
            <a:r>
              <a:rPr lang="ru-RU" b="1" i="1" dirty="0" err="1"/>
              <a:t>Брасовский</a:t>
            </a:r>
            <a:r>
              <a:rPr lang="ru-RU" b="1" i="1" dirty="0"/>
              <a:t> район, 9</a:t>
            </a:r>
            <a:r>
              <a:rPr lang="ru-RU" b="1" i="1" dirty="0" smtClean="0"/>
              <a:t> </a:t>
            </a:r>
            <a:r>
              <a:rPr lang="ru-RU" b="1" i="1" dirty="0"/>
              <a:t>км. </a:t>
            </a:r>
            <a:r>
              <a:rPr lang="ru-RU" b="1" i="1" dirty="0" smtClean="0"/>
              <a:t>на </a:t>
            </a:r>
            <a:r>
              <a:rPr lang="ru-RU" b="1" i="1" dirty="0"/>
              <a:t>северо-запад от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   </a:t>
            </a:r>
            <a:r>
              <a:rPr lang="ru-RU" b="1" i="1" dirty="0" err="1" smtClean="0"/>
              <a:t>нп</a:t>
            </a:r>
            <a:r>
              <a:rPr lang="ru-RU" b="1" i="1" dirty="0"/>
              <a:t>. Локоть, </a:t>
            </a:r>
            <a:r>
              <a:rPr lang="ru-RU" b="1" i="1" dirty="0" smtClean="0"/>
              <a:t>4 км на </a:t>
            </a:r>
            <a:r>
              <a:rPr lang="ru-RU" b="1" i="1" dirty="0"/>
              <a:t>юго-запад от </a:t>
            </a:r>
            <a:r>
              <a:rPr lang="ru-RU" b="1" i="1" dirty="0" err="1"/>
              <a:t>нп</a:t>
            </a:r>
            <a:r>
              <a:rPr lang="ru-RU" b="1" i="1" dirty="0"/>
              <a:t>. </a:t>
            </a:r>
            <a:r>
              <a:rPr lang="ru-RU" b="1" i="1" dirty="0" err="1"/>
              <a:t>Погребы</a:t>
            </a:r>
            <a:r>
              <a:rPr lang="ru-RU" b="1" i="1" dirty="0"/>
              <a:t>.</a:t>
            </a:r>
          </a:p>
          <a:p>
            <a:r>
              <a:rPr lang="ru-RU" b="1" i="1" dirty="0"/>
              <a:t>Территория  и  границы. Памятник природы занимает территорию в пределах  </a:t>
            </a:r>
            <a:r>
              <a:rPr lang="ru-RU" b="1" i="1" dirty="0" err="1"/>
              <a:t>Погребского</a:t>
            </a:r>
            <a:r>
              <a:rPr lang="ru-RU" b="1" i="1" dirty="0"/>
              <a:t> участкового лесничества.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0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97552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РЕДКИЕ ВИДЫ МЛЕКОПИТАЮЩИХ БРЯНСКОЙ ОБЛАСТИ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 numCol="2">
            <a:norm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Речная </a:t>
            </a:r>
            <a:r>
              <a:rPr lang="ru-RU" b="1" dirty="0">
                <a:solidFill>
                  <a:srgbClr val="FF0000"/>
                </a:solidFill>
              </a:rPr>
              <a:t>выдра</a:t>
            </a:r>
          </a:p>
          <a:p>
            <a:pPr lvl="0"/>
            <a:r>
              <a:rPr lang="ru-RU" dirty="0"/>
              <a:t>Поздний кожан</a:t>
            </a:r>
          </a:p>
          <a:p>
            <a:pPr lvl="0"/>
            <a:r>
              <a:rPr lang="ru-RU" dirty="0"/>
              <a:t>Двухцветный кожан</a:t>
            </a:r>
          </a:p>
          <a:p>
            <a:pPr lvl="0"/>
            <a:r>
              <a:rPr lang="ru-RU" dirty="0"/>
              <a:t>Малая вечерница</a:t>
            </a:r>
          </a:p>
          <a:p>
            <a:pPr lvl="0"/>
            <a:r>
              <a:rPr lang="ru-RU" dirty="0"/>
              <a:t>Бурый медведь</a:t>
            </a:r>
          </a:p>
          <a:p>
            <a:pPr lvl="0"/>
            <a:r>
              <a:rPr lang="ru-RU" dirty="0"/>
              <a:t>Европейский барсук</a:t>
            </a:r>
          </a:p>
          <a:p>
            <a:pPr lvl="0"/>
            <a:r>
              <a:rPr lang="ru-RU" dirty="0"/>
              <a:t>Европейская норка</a:t>
            </a:r>
          </a:p>
          <a:p>
            <a:pPr lvl="0"/>
            <a:r>
              <a:rPr lang="ru-RU" dirty="0" smtClean="0"/>
              <a:t>Соня-полчок</a:t>
            </a:r>
          </a:p>
          <a:p>
            <a:pPr lvl="0"/>
            <a:r>
              <a:rPr lang="ru-RU" dirty="0" smtClean="0"/>
              <a:t>Лесная </a:t>
            </a:r>
            <a:r>
              <a:rPr lang="ru-RU" dirty="0"/>
              <a:t>соня</a:t>
            </a:r>
          </a:p>
          <a:p>
            <a:pPr lvl="0"/>
            <a:r>
              <a:rPr lang="ru-RU" dirty="0"/>
              <a:t>Лесная </a:t>
            </a:r>
            <a:r>
              <a:rPr lang="ru-RU" dirty="0" err="1"/>
              <a:t>мышовка</a:t>
            </a:r>
            <a:endParaRPr lang="ru-RU" dirty="0"/>
          </a:p>
          <a:p>
            <a:pPr lvl="0"/>
            <a:r>
              <a:rPr lang="ru-RU" dirty="0"/>
              <a:t>Рысь</a:t>
            </a:r>
          </a:p>
          <a:p>
            <a:pPr lvl="0"/>
            <a:r>
              <a:rPr lang="ru-RU" dirty="0"/>
              <a:t>Орешниковая соня</a:t>
            </a:r>
          </a:p>
          <a:p>
            <a:pPr lvl="0"/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Зубр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 Выхухоль русская</a:t>
            </a:r>
          </a:p>
          <a:p>
            <a:pPr lvl="0"/>
            <a:r>
              <a:rPr lang="ru-RU" dirty="0"/>
              <a:t>Обыкновенный хомяк</a:t>
            </a:r>
          </a:p>
          <a:p>
            <a:pPr lvl="0"/>
            <a:r>
              <a:rPr lang="ru-RU" dirty="0"/>
              <a:t>Чёрная крыса</a:t>
            </a:r>
          </a:p>
          <a:p>
            <a:pPr lvl="0"/>
            <a:r>
              <a:rPr lang="ru-RU" dirty="0" err="1"/>
              <a:t>Равнозубая</a:t>
            </a:r>
            <a:r>
              <a:rPr lang="ru-RU" dirty="0"/>
              <a:t> бурозубка</a:t>
            </a:r>
          </a:p>
          <a:p>
            <a:pPr lvl="0"/>
            <a:r>
              <a:rPr lang="ru-RU" dirty="0"/>
              <a:t>Лесная мышь</a:t>
            </a:r>
          </a:p>
          <a:p>
            <a:pPr lvl="0"/>
            <a:r>
              <a:rPr lang="ru-RU" dirty="0"/>
              <a:t>Малая </a:t>
            </a:r>
            <a:r>
              <a:rPr lang="ru-RU" dirty="0" err="1"/>
              <a:t>кутора</a:t>
            </a:r>
            <a:endParaRPr lang="ru-RU" dirty="0"/>
          </a:p>
          <a:p>
            <a:pPr lvl="0"/>
            <a:r>
              <a:rPr lang="ru-RU" dirty="0"/>
              <a:t>Северный кожанок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1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РЕДКИЕ ВИДЫ </a:t>
            </a:r>
            <a:r>
              <a:rPr lang="ru-RU" sz="3200" dirty="0" smtClean="0"/>
              <a:t> </a:t>
            </a:r>
            <a:r>
              <a:rPr lang="ru-RU" sz="3200" dirty="0"/>
              <a:t>РАСТЕНИЙ БРЯНСКОЙ ОБЛАСТИ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389120"/>
          </a:xfrm>
        </p:spPr>
        <p:txBody>
          <a:bodyPr numCol="2">
            <a:normAutofit fontScale="25000" lnSpcReduction="20000"/>
          </a:bodyPr>
          <a:lstStyle/>
          <a:p>
            <a:pPr lvl="0"/>
            <a:r>
              <a:rPr lang="ru-RU" sz="7200" b="1" dirty="0" err="1">
                <a:solidFill>
                  <a:srgbClr val="FF0000"/>
                </a:solidFill>
              </a:rPr>
              <a:t>Дремлик</a:t>
            </a:r>
            <a:r>
              <a:rPr lang="ru-RU" sz="7200" b="1" dirty="0">
                <a:solidFill>
                  <a:srgbClr val="FF0000"/>
                </a:solidFill>
              </a:rPr>
              <a:t> широколистный</a:t>
            </a:r>
          </a:p>
          <a:p>
            <a:pPr lvl="0"/>
            <a:r>
              <a:rPr lang="ru-RU" sz="7200" b="1" dirty="0">
                <a:solidFill>
                  <a:srgbClr val="FF0000"/>
                </a:solidFill>
              </a:rPr>
              <a:t>Любка двулистная</a:t>
            </a:r>
          </a:p>
          <a:p>
            <a:pPr lvl="0"/>
            <a:r>
              <a:rPr lang="ru-RU" sz="7200" b="1" dirty="0">
                <a:solidFill>
                  <a:srgbClr val="FF0000"/>
                </a:solidFill>
              </a:rPr>
              <a:t>Любка зеленоцветковая</a:t>
            </a:r>
          </a:p>
          <a:p>
            <a:pPr lvl="0"/>
            <a:r>
              <a:rPr lang="ru-RU" sz="7200" b="1" dirty="0">
                <a:solidFill>
                  <a:srgbClr val="FF0000"/>
                </a:solidFill>
              </a:rPr>
              <a:t>Белозор болотный</a:t>
            </a:r>
          </a:p>
          <a:p>
            <a:pPr lvl="0"/>
            <a:r>
              <a:rPr lang="ru-RU" sz="7200" b="1" dirty="0" err="1">
                <a:solidFill>
                  <a:srgbClr val="FF0000"/>
                </a:solidFill>
              </a:rPr>
              <a:t>Пальчатокоренник</a:t>
            </a:r>
            <a:r>
              <a:rPr lang="ru-RU" sz="7200" b="1" dirty="0">
                <a:solidFill>
                  <a:srgbClr val="FF0000"/>
                </a:solidFill>
              </a:rPr>
              <a:t> </a:t>
            </a:r>
            <a:r>
              <a:rPr lang="ru-RU" sz="7200" b="1" dirty="0" err="1">
                <a:solidFill>
                  <a:srgbClr val="FF0000"/>
                </a:solidFill>
              </a:rPr>
              <a:t>мясокрасный</a:t>
            </a:r>
            <a:endParaRPr lang="ru-RU" sz="7200" b="1" dirty="0">
              <a:solidFill>
                <a:srgbClr val="FF0000"/>
              </a:solidFill>
            </a:endParaRPr>
          </a:p>
          <a:p>
            <a:pPr lvl="0"/>
            <a:r>
              <a:rPr lang="ru-RU" sz="7200" b="1" dirty="0">
                <a:solidFill>
                  <a:srgbClr val="FF0000"/>
                </a:solidFill>
              </a:rPr>
              <a:t>Армерия обыкновенная</a:t>
            </a:r>
          </a:p>
          <a:p>
            <a:pPr lvl="0"/>
            <a:r>
              <a:rPr lang="ru-RU" sz="7200" b="1" dirty="0" err="1">
                <a:solidFill>
                  <a:srgbClr val="FF0000"/>
                </a:solidFill>
              </a:rPr>
              <a:t>Пальчатокоренник</a:t>
            </a:r>
            <a:r>
              <a:rPr lang="ru-RU" sz="7200" b="1" dirty="0">
                <a:solidFill>
                  <a:srgbClr val="FF0000"/>
                </a:solidFill>
              </a:rPr>
              <a:t> балтийский</a:t>
            </a:r>
          </a:p>
          <a:p>
            <a:pPr lvl="0"/>
            <a:r>
              <a:rPr lang="ru-RU" sz="7200" b="1" dirty="0" err="1">
                <a:solidFill>
                  <a:srgbClr val="FF0000"/>
                </a:solidFill>
              </a:rPr>
              <a:t>Страусник</a:t>
            </a:r>
            <a:r>
              <a:rPr lang="ru-RU" sz="7200" b="1" dirty="0">
                <a:solidFill>
                  <a:srgbClr val="FF0000"/>
                </a:solidFill>
              </a:rPr>
              <a:t> обыкновенный</a:t>
            </a:r>
          </a:p>
          <a:p>
            <a:pPr lvl="0"/>
            <a:r>
              <a:rPr lang="ru-RU" sz="7200" b="1" dirty="0" smtClean="0"/>
              <a:t>Венечник </a:t>
            </a:r>
            <a:r>
              <a:rPr lang="ru-RU" sz="7200" b="1" dirty="0"/>
              <a:t>ветвистый</a:t>
            </a:r>
          </a:p>
          <a:p>
            <a:pPr lvl="0"/>
            <a:r>
              <a:rPr lang="ru-RU" sz="7200" b="1" dirty="0"/>
              <a:t>Ветреница лесная</a:t>
            </a:r>
          </a:p>
          <a:p>
            <a:pPr lvl="0"/>
            <a:r>
              <a:rPr lang="ru-RU" sz="7200" b="1" dirty="0"/>
              <a:t>Гладыш широколистный</a:t>
            </a:r>
          </a:p>
          <a:p>
            <a:pPr lvl="0"/>
            <a:r>
              <a:rPr lang="ru-RU" sz="7200" b="1" dirty="0"/>
              <a:t>Гнездовка обыкновенная</a:t>
            </a:r>
          </a:p>
          <a:p>
            <a:pPr lvl="0"/>
            <a:r>
              <a:rPr lang="ru-RU" sz="7200" b="1" dirty="0"/>
              <a:t>Касатик безлистный</a:t>
            </a:r>
          </a:p>
          <a:p>
            <a:pPr lvl="0"/>
            <a:r>
              <a:rPr lang="ru-RU" sz="7200" b="1" dirty="0"/>
              <a:t>Лилия </a:t>
            </a:r>
            <a:r>
              <a:rPr lang="ru-RU" sz="7200" b="1" dirty="0" err="1"/>
              <a:t>саранка</a:t>
            </a:r>
            <a:endParaRPr lang="ru-RU" sz="7200" b="1" dirty="0"/>
          </a:p>
          <a:p>
            <a:pPr lvl="0"/>
            <a:r>
              <a:rPr lang="ru-RU" sz="7200" b="1" dirty="0"/>
              <a:t>Наперстянка крупноцветковая</a:t>
            </a:r>
          </a:p>
          <a:p>
            <a:pPr lvl="0"/>
            <a:r>
              <a:rPr lang="ru-RU" sz="7200" b="1" dirty="0"/>
              <a:t>Касатик сибирский</a:t>
            </a:r>
          </a:p>
          <a:p>
            <a:pPr lvl="0"/>
            <a:r>
              <a:rPr lang="ru-RU" sz="7200" b="1" dirty="0"/>
              <a:t>Лунник оживающий</a:t>
            </a:r>
          </a:p>
          <a:p>
            <a:pPr lvl="0"/>
            <a:r>
              <a:rPr lang="ru-RU" sz="7200" b="1" dirty="0"/>
              <a:t>Пиретрум щитковый </a:t>
            </a:r>
          </a:p>
          <a:p>
            <a:pPr lvl="0"/>
            <a:endParaRPr lang="ru-RU" sz="7200" b="1" dirty="0" smtClean="0"/>
          </a:p>
          <a:p>
            <a:pPr lvl="0"/>
            <a:r>
              <a:rPr lang="ru-RU" sz="7200" b="1" dirty="0" smtClean="0"/>
              <a:t>Хвощ </a:t>
            </a:r>
            <a:r>
              <a:rPr lang="ru-RU" sz="7200" b="1" dirty="0"/>
              <a:t>ветвистый</a:t>
            </a:r>
          </a:p>
          <a:p>
            <a:pPr marL="0" lvl="0" indent="0">
              <a:buNone/>
            </a:pPr>
            <a:r>
              <a:rPr lang="ru-RU" sz="7200" b="1" dirty="0"/>
              <a:t> </a:t>
            </a:r>
            <a:r>
              <a:rPr lang="ru-RU" sz="7200" b="1" dirty="0" smtClean="0"/>
              <a:t>    Барбарис </a:t>
            </a:r>
            <a:r>
              <a:rPr lang="ru-RU" sz="7200" b="1" dirty="0"/>
              <a:t>обыкновенный</a:t>
            </a:r>
          </a:p>
          <a:p>
            <a:pPr lvl="0"/>
            <a:r>
              <a:rPr lang="ru-RU" sz="7200" b="1" dirty="0"/>
              <a:t>Гвоздика пышная</a:t>
            </a:r>
          </a:p>
          <a:p>
            <a:pPr lvl="0"/>
            <a:r>
              <a:rPr lang="ru-RU" sz="7200" b="1" dirty="0" err="1"/>
              <a:t>Гудайера</a:t>
            </a:r>
            <a:r>
              <a:rPr lang="ru-RU" sz="7200" b="1" dirty="0"/>
              <a:t> ползучая</a:t>
            </a:r>
          </a:p>
          <a:p>
            <a:pPr lvl="0"/>
            <a:r>
              <a:rPr lang="ru-RU" sz="7200" b="1" dirty="0"/>
              <a:t>Лук медвежий</a:t>
            </a:r>
          </a:p>
          <a:p>
            <a:pPr lvl="0"/>
            <a:r>
              <a:rPr lang="ru-RU" sz="7200" b="1" dirty="0"/>
              <a:t>Можжевельник обыкновенный</a:t>
            </a:r>
          </a:p>
          <a:p>
            <a:pPr lvl="0"/>
            <a:r>
              <a:rPr lang="ru-RU" sz="7200" b="1" dirty="0" err="1"/>
              <a:t>Надбородник</a:t>
            </a:r>
            <a:r>
              <a:rPr lang="ru-RU" sz="7200" b="1" dirty="0"/>
              <a:t> безлистный</a:t>
            </a:r>
          </a:p>
          <a:p>
            <a:pPr lvl="0"/>
            <a:r>
              <a:rPr lang="ru-RU" sz="7200" b="1" dirty="0"/>
              <a:t>Овсяница высочайшая</a:t>
            </a:r>
          </a:p>
          <a:p>
            <a:pPr lvl="0"/>
            <a:r>
              <a:rPr lang="ru-RU" sz="7200" b="1" dirty="0"/>
              <a:t>Плаун сплюснутый</a:t>
            </a:r>
          </a:p>
          <a:p>
            <a:pPr lvl="0"/>
            <a:r>
              <a:rPr lang="ru-RU" sz="6400" b="1" dirty="0" err="1"/>
              <a:t>Подлесник</a:t>
            </a:r>
            <a:r>
              <a:rPr lang="ru-RU" sz="6400" b="1" dirty="0"/>
              <a:t> европейский</a:t>
            </a:r>
          </a:p>
          <a:p>
            <a:pPr lvl="0"/>
            <a:r>
              <a:rPr lang="ru-RU" sz="6400" b="1" dirty="0"/>
              <a:t>Пролеска сибирская</a:t>
            </a:r>
          </a:p>
          <a:p>
            <a:pPr lvl="0"/>
            <a:r>
              <a:rPr lang="ru-RU" sz="6400" b="1" dirty="0"/>
              <a:t>Прострел раскрытый</a:t>
            </a:r>
          </a:p>
          <a:p>
            <a:pPr lvl="0"/>
            <a:r>
              <a:rPr lang="ru-RU" sz="6400" b="1" dirty="0" err="1"/>
              <a:t>Фегоптерис</a:t>
            </a:r>
            <a:r>
              <a:rPr lang="ru-RU" sz="6400" b="1" dirty="0"/>
              <a:t> связывающий</a:t>
            </a:r>
          </a:p>
          <a:p>
            <a:pPr lvl="0"/>
            <a:r>
              <a:rPr lang="ru-RU" sz="6400" b="1" dirty="0"/>
              <a:t>Линнея северная</a:t>
            </a:r>
          </a:p>
          <a:p>
            <a:pPr lvl="0"/>
            <a:r>
              <a:rPr lang="ru-RU" sz="6400" b="1" dirty="0"/>
              <a:t>Волчеягодник обыкновенный</a:t>
            </a:r>
          </a:p>
          <a:p>
            <a:pPr lvl="0"/>
            <a:r>
              <a:rPr lang="ru-RU" sz="6400" b="1" dirty="0" err="1"/>
              <a:t>Гаммарбия</a:t>
            </a:r>
            <a:r>
              <a:rPr lang="ru-RU" sz="6400" b="1" dirty="0"/>
              <a:t> болотная</a:t>
            </a:r>
          </a:p>
          <a:p>
            <a:pPr lvl="0"/>
            <a:r>
              <a:rPr lang="ru-RU" sz="6400" b="1" dirty="0"/>
              <a:t>Ива лапландская</a:t>
            </a:r>
          </a:p>
          <a:p>
            <a:pPr lvl="0"/>
            <a:r>
              <a:rPr lang="ru-RU" sz="6400" b="1" dirty="0"/>
              <a:t>Ива черничная</a:t>
            </a:r>
          </a:p>
          <a:p>
            <a:pPr lvl="0"/>
            <a:r>
              <a:rPr lang="ru-RU" sz="6400" b="1" dirty="0" err="1"/>
              <a:t>Мякотница</a:t>
            </a:r>
            <a:r>
              <a:rPr lang="ru-RU" sz="6400" b="1" dirty="0"/>
              <a:t> однолистная</a:t>
            </a:r>
          </a:p>
          <a:p>
            <a:pPr lvl="0"/>
            <a:r>
              <a:rPr lang="ru-RU" sz="6400" b="1" dirty="0"/>
              <a:t>Осока топяная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4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 numCol="2">
            <a:noAutofit/>
          </a:bodyPr>
          <a:lstStyle/>
          <a:p>
            <a:pPr lvl="0"/>
            <a:r>
              <a:rPr lang="ru-RU" sz="1800" b="1" dirty="0" err="1"/>
              <a:t>Очертник</a:t>
            </a:r>
            <a:r>
              <a:rPr lang="ru-RU" sz="1800" b="1" dirty="0"/>
              <a:t> белый</a:t>
            </a:r>
          </a:p>
          <a:p>
            <a:pPr lvl="0"/>
            <a:r>
              <a:rPr lang="ru-RU" sz="1800" b="1" dirty="0" err="1"/>
              <a:t>Пальчатокоренник</a:t>
            </a:r>
            <a:r>
              <a:rPr lang="ru-RU" sz="1800" b="1" dirty="0"/>
              <a:t>  </a:t>
            </a:r>
            <a:r>
              <a:rPr lang="ru-RU" sz="1800" b="1" dirty="0" err="1"/>
              <a:t>Траунштейнера</a:t>
            </a:r>
            <a:endParaRPr lang="ru-RU" sz="1800" b="1" dirty="0"/>
          </a:p>
          <a:p>
            <a:pPr lvl="0"/>
            <a:r>
              <a:rPr lang="ru-RU" sz="1800" b="1" dirty="0" err="1"/>
              <a:t>Пыльцеголовник</a:t>
            </a:r>
            <a:r>
              <a:rPr lang="ru-RU" sz="1800" b="1" dirty="0"/>
              <a:t> красный</a:t>
            </a:r>
          </a:p>
          <a:p>
            <a:pPr lvl="0"/>
            <a:r>
              <a:rPr lang="ru-RU" sz="1800" b="1" dirty="0"/>
              <a:t>Росянка круглолистная</a:t>
            </a:r>
          </a:p>
          <a:p>
            <a:pPr lvl="0"/>
            <a:r>
              <a:rPr lang="ru-RU" sz="1800" b="1" dirty="0"/>
              <a:t>Башмачок настоящий</a:t>
            </a:r>
          </a:p>
          <a:p>
            <a:pPr lvl="0"/>
            <a:r>
              <a:rPr lang="ru-RU" sz="1800" b="1" dirty="0"/>
              <a:t>Тайник овальный</a:t>
            </a:r>
          </a:p>
          <a:p>
            <a:pPr lvl="0"/>
            <a:r>
              <a:rPr lang="ru-RU" sz="1800" b="1" dirty="0"/>
              <a:t>Цинна широколистная</a:t>
            </a:r>
          </a:p>
          <a:p>
            <a:pPr lvl="0"/>
            <a:r>
              <a:rPr lang="ru-RU" sz="1800" b="1" dirty="0"/>
              <a:t>Ветреница лесная</a:t>
            </a:r>
          </a:p>
          <a:p>
            <a:pPr lvl="0"/>
            <a:r>
              <a:rPr lang="ru-RU" sz="1800" b="1" dirty="0"/>
              <a:t>Кувшинка чисто-белая</a:t>
            </a:r>
          </a:p>
          <a:p>
            <a:pPr lvl="0"/>
            <a:r>
              <a:rPr lang="ru-RU" sz="1800" b="1" dirty="0" err="1"/>
              <a:t>Пальчатокоренник</a:t>
            </a:r>
            <a:r>
              <a:rPr lang="ru-RU" sz="1800" b="1" dirty="0"/>
              <a:t> пятнистый</a:t>
            </a:r>
          </a:p>
          <a:p>
            <a:pPr lvl="0"/>
            <a:r>
              <a:rPr lang="ru-RU" sz="1800" b="1" dirty="0" err="1"/>
              <a:t>Подлесник</a:t>
            </a:r>
            <a:r>
              <a:rPr lang="ru-RU" sz="1800" b="1" dirty="0"/>
              <a:t> европейский </a:t>
            </a:r>
          </a:p>
          <a:p>
            <a:pPr lvl="0"/>
            <a:r>
              <a:rPr lang="ru-RU" sz="1800" b="1" dirty="0"/>
              <a:t>Пузырник ломкий</a:t>
            </a:r>
          </a:p>
          <a:p>
            <a:pPr lvl="0"/>
            <a:r>
              <a:rPr lang="ru-RU" sz="1800" b="1" dirty="0" err="1"/>
              <a:t>Пыльцеголовник</a:t>
            </a:r>
            <a:r>
              <a:rPr lang="ru-RU" sz="1800" b="1" dirty="0"/>
              <a:t>  </a:t>
            </a:r>
            <a:r>
              <a:rPr lang="ru-RU" sz="1800" b="1" dirty="0" err="1"/>
              <a:t>длиннолистный</a:t>
            </a:r>
            <a:endParaRPr lang="ru-RU" sz="1800" b="1" dirty="0"/>
          </a:p>
          <a:p>
            <a:pPr lvl="0"/>
            <a:r>
              <a:rPr lang="ru-RU" sz="1800" b="1" dirty="0" err="1"/>
              <a:t>Сальвания</a:t>
            </a:r>
            <a:r>
              <a:rPr lang="ru-RU" sz="1800" b="1" dirty="0"/>
              <a:t> плавающая</a:t>
            </a:r>
          </a:p>
          <a:p>
            <a:pPr lvl="0"/>
            <a:r>
              <a:rPr lang="ru-RU" sz="1800" b="1" dirty="0" err="1"/>
              <a:t>Скерда</a:t>
            </a:r>
            <a:r>
              <a:rPr lang="ru-RU" sz="1800" b="1" dirty="0"/>
              <a:t> тупоконечная</a:t>
            </a:r>
          </a:p>
          <a:p>
            <a:pPr lvl="0"/>
            <a:r>
              <a:rPr lang="ru-RU" sz="1800" b="1" dirty="0"/>
              <a:t>Росянка </a:t>
            </a:r>
            <a:r>
              <a:rPr lang="ru-RU" sz="1800" b="1" dirty="0" err="1"/>
              <a:t>длиннолистная</a:t>
            </a:r>
            <a:endParaRPr lang="ru-RU" sz="1800" b="1" dirty="0"/>
          </a:p>
          <a:p>
            <a:pPr lvl="0"/>
            <a:r>
              <a:rPr lang="ru-RU" sz="1800" b="1" dirty="0"/>
              <a:t>Ужовник обыкновенный</a:t>
            </a:r>
          </a:p>
          <a:p>
            <a:pPr lvl="0"/>
            <a:endParaRPr lang="ru-RU" sz="1800" b="1" dirty="0" smtClean="0"/>
          </a:p>
          <a:p>
            <a:pPr lvl="0"/>
            <a:r>
              <a:rPr lang="ru-RU" sz="1800" b="1" dirty="0" smtClean="0"/>
              <a:t>Баранец </a:t>
            </a:r>
            <a:r>
              <a:rPr lang="ru-RU" sz="1800" b="1" dirty="0"/>
              <a:t>обыкновенный</a:t>
            </a:r>
          </a:p>
          <a:p>
            <a:pPr lvl="0"/>
            <a:r>
              <a:rPr lang="ru-RU" sz="1800" b="1" dirty="0" err="1"/>
              <a:t>Ладьян</a:t>
            </a:r>
            <a:r>
              <a:rPr lang="ru-RU" sz="1800" b="1" dirty="0"/>
              <a:t> </a:t>
            </a:r>
            <a:r>
              <a:rPr lang="ru-RU" sz="1800" b="1" dirty="0" err="1"/>
              <a:t>трехнадрезанный</a:t>
            </a:r>
            <a:endParaRPr lang="ru-RU" sz="1800" b="1" dirty="0"/>
          </a:p>
          <a:p>
            <a:pPr lvl="0"/>
            <a:r>
              <a:rPr lang="ru-RU" sz="1800" b="1" dirty="0" err="1"/>
              <a:t>Одноцветка</a:t>
            </a:r>
            <a:r>
              <a:rPr lang="ru-RU" sz="1800" b="1" dirty="0"/>
              <a:t> крупноцветковая</a:t>
            </a:r>
          </a:p>
          <a:p>
            <a:pPr lvl="0"/>
            <a:r>
              <a:rPr lang="ru-RU" sz="1800" b="1" dirty="0" err="1"/>
              <a:t>Пальчатокоренник</a:t>
            </a:r>
            <a:r>
              <a:rPr lang="ru-RU" sz="1800" b="1" dirty="0"/>
              <a:t> Фукса</a:t>
            </a:r>
          </a:p>
          <a:p>
            <a:pPr lvl="0"/>
            <a:r>
              <a:rPr lang="ru-RU" sz="1800" b="1" dirty="0"/>
              <a:t>Чилим (Водяной орех)</a:t>
            </a:r>
          </a:p>
          <a:p>
            <a:pPr lvl="0"/>
            <a:r>
              <a:rPr lang="ru-RU" sz="1800" b="1" dirty="0"/>
              <a:t>Ветреница дубравная</a:t>
            </a:r>
          </a:p>
          <a:p>
            <a:pPr lvl="0"/>
            <a:r>
              <a:rPr lang="ru-RU" sz="1800" b="1" dirty="0"/>
              <a:t>Граб обыкновенный</a:t>
            </a:r>
          </a:p>
          <a:p>
            <a:pPr lvl="0"/>
            <a:r>
              <a:rPr lang="ru-RU" sz="1800" b="1" dirty="0" err="1"/>
              <a:t>Качим</a:t>
            </a:r>
            <a:r>
              <a:rPr lang="ru-RU" sz="1800" b="1" dirty="0"/>
              <a:t> пучковатый</a:t>
            </a:r>
          </a:p>
          <a:p>
            <a:pPr lvl="0"/>
            <a:r>
              <a:rPr lang="ru-RU" sz="1800" b="1" dirty="0"/>
              <a:t>Шпажник черепитчатый</a:t>
            </a:r>
          </a:p>
          <a:p>
            <a:pPr lvl="0"/>
            <a:r>
              <a:rPr lang="ru-RU" sz="1800" b="1" dirty="0"/>
              <a:t>Толокнянка обыкновенная</a:t>
            </a:r>
          </a:p>
          <a:p>
            <a:pPr lvl="0"/>
            <a:r>
              <a:rPr lang="ru-RU" sz="1800" b="1" dirty="0"/>
              <a:t>Мытник </a:t>
            </a:r>
            <a:r>
              <a:rPr lang="ru-RU" sz="1800" b="1" dirty="0" err="1"/>
              <a:t>скипетровидный</a:t>
            </a:r>
            <a:endParaRPr lang="ru-RU" sz="1800" b="1" dirty="0"/>
          </a:p>
          <a:p>
            <a:pPr lvl="0"/>
            <a:r>
              <a:rPr lang="ru-RU" sz="1800" b="1" dirty="0"/>
              <a:t>Рябчик шахматный</a:t>
            </a:r>
          </a:p>
          <a:p>
            <a:pPr lvl="0"/>
            <a:r>
              <a:rPr lang="ru-RU" sz="1800" b="1" dirty="0" err="1"/>
              <a:t>Яртышник</a:t>
            </a:r>
            <a:r>
              <a:rPr lang="ru-RU" sz="1800" b="1" dirty="0"/>
              <a:t> шлемовидный</a:t>
            </a:r>
          </a:p>
          <a:p>
            <a:pPr lvl="0"/>
            <a:r>
              <a:rPr lang="ru-RU" sz="1800" b="1" dirty="0"/>
              <a:t>Армерия обыкновенная</a:t>
            </a:r>
          </a:p>
          <a:p>
            <a:pPr lvl="0"/>
            <a:r>
              <a:rPr lang="ru-RU" sz="1800" b="1" dirty="0"/>
              <a:t>Молодило </a:t>
            </a:r>
            <a:r>
              <a:rPr lang="ru-RU" sz="1800" b="1" dirty="0" err="1"/>
              <a:t>побегоносное</a:t>
            </a:r>
            <a:endParaRPr lang="ru-RU" sz="1800" b="1" dirty="0"/>
          </a:p>
          <a:p>
            <a:pPr lvl="0"/>
            <a:r>
              <a:rPr lang="ru-RU" sz="1800" b="1" dirty="0"/>
              <a:t>Купальница европейская</a:t>
            </a:r>
          </a:p>
          <a:p>
            <a:pPr lvl="0"/>
            <a:r>
              <a:rPr lang="ru-RU" sz="1800" b="1" dirty="0"/>
              <a:t>Берёза приземистая</a:t>
            </a:r>
          </a:p>
          <a:p>
            <a:pPr lvl="0"/>
            <a:r>
              <a:rPr lang="ru-RU" sz="1800" b="1" dirty="0"/>
              <a:t>Горечавка горьковатая</a:t>
            </a:r>
          </a:p>
          <a:p>
            <a:r>
              <a:rPr lang="ru-RU" sz="1800" b="1" dirty="0" smtClean="0"/>
              <a:t>Ковыль перистый.</a:t>
            </a:r>
            <a:r>
              <a:rPr lang="ru-RU" sz="1800" b="1" dirty="0"/>
              <a:t> 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633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Редкие виды птиц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8712968" cy="6265462"/>
          </a:xfrm>
        </p:spPr>
        <p:txBody>
          <a:bodyPr numCol="2">
            <a:no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1. Средний дятел                                                          </a:t>
            </a:r>
            <a:r>
              <a:rPr lang="ru-RU" sz="1600" b="1" dirty="0" smtClean="0"/>
              <a:t>2.Большой </a:t>
            </a:r>
            <a:r>
              <a:rPr lang="ru-RU" sz="1600" b="1" dirty="0"/>
              <a:t>веретенник</a:t>
            </a:r>
          </a:p>
          <a:p>
            <a:r>
              <a:rPr lang="ru-RU" sz="1600" b="1" dirty="0" smtClean="0"/>
              <a:t>3</a:t>
            </a:r>
            <a:r>
              <a:rPr lang="ru-RU" sz="1600" b="1" dirty="0"/>
              <a:t>. Обыкновенный осоед</a:t>
            </a:r>
          </a:p>
          <a:p>
            <a:r>
              <a:rPr lang="ru-RU" sz="1600" b="1" dirty="0" smtClean="0"/>
              <a:t>4</a:t>
            </a:r>
            <a:r>
              <a:rPr lang="ru-RU" sz="1600" b="1" dirty="0"/>
              <a:t>. Луговой лунь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5</a:t>
            </a:r>
            <a:r>
              <a:rPr lang="ru-RU" sz="1600" b="1" dirty="0">
                <a:solidFill>
                  <a:srgbClr val="FF0000"/>
                </a:solidFill>
              </a:rPr>
              <a:t>. Большой кроншнеп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6</a:t>
            </a:r>
            <a:r>
              <a:rPr lang="ru-RU" sz="1600" b="1" dirty="0">
                <a:solidFill>
                  <a:srgbClr val="FF0000"/>
                </a:solidFill>
              </a:rPr>
              <a:t>. Филин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7</a:t>
            </a:r>
            <a:r>
              <a:rPr lang="ru-RU" sz="1600" b="1" dirty="0">
                <a:solidFill>
                  <a:srgbClr val="FF0000"/>
                </a:solidFill>
              </a:rPr>
              <a:t>. Серый сорокопут</a:t>
            </a:r>
          </a:p>
          <a:p>
            <a:r>
              <a:rPr lang="ru-RU" sz="1600" b="1" dirty="0" smtClean="0"/>
              <a:t>8</a:t>
            </a:r>
            <a:r>
              <a:rPr lang="ru-RU" sz="1600" b="1" dirty="0"/>
              <a:t>. .Малая поганка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9</a:t>
            </a:r>
            <a:r>
              <a:rPr lang="ru-RU" sz="1600" b="1" dirty="0">
                <a:solidFill>
                  <a:srgbClr val="FF0000"/>
                </a:solidFill>
              </a:rPr>
              <a:t>. Скопа</a:t>
            </a:r>
          </a:p>
          <a:p>
            <a:r>
              <a:rPr lang="ru-RU" sz="1600" b="1" dirty="0" smtClean="0"/>
              <a:t>10 </a:t>
            </a:r>
            <a:r>
              <a:rPr lang="ru-RU" sz="1600" b="1" dirty="0"/>
              <a:t>.Дупель</a:t>
            </a:r>
          </a:p>
          <a:p>
            <a:r>
              <a:rPr lang="ru-RU" sz="1600" b="1" dirty="0" smtClean="0"/>
              <a:t>11</a:t>
            </a:r>
            <a:r>
              <a:rPr lang="ru-RU" sz="1600" b="1" dirty="0"/>
              <a:t>. Ястребиная </a:t>
            </a:r>
            <a:r>
              <a:rPr lang="ru-RU" sz="1600" b="1" dirty="0" smtClean="0"/>
              <a:t>славка</a:t>
            </a:r>
            <a:endParaRPr lang="ru-RU" sz="1600" b="1" dirty="0"/>
          </a:p>
          <a:p>
            <a:r>
              <a:rPr lang="ru-RU" sz="1600" b="1" dirty="0" smtClean="0"/>
              <a:t> 12</a:t>
            </a:r>
            <a:r>
              <a:rPr lang="ru-RU" sz="1600" b="1" dirty="0"/>
              <a:t>.   Кобчик</a:t>
            </a:r>
          </a:p>
          <a:p>
            <a:r>
              <a:rPr lang="ru-RU" sz="1600" b="1" dirty="0" smtClean="0"/>
              <a:t>13 </a:t>
            </a:r>
            <a:r>
              <a:rPr lang="ru-RU" sz="1600" b="1" dirty="0"/>
              <a:t>. Сизоворонка</a:t>
            </a:r>
          </a:p>
          <a:p>
            <a:r>
              <a:rPr lang="ru-RU" sz="1600" b="1" dirty="0" smtClean="0"/>
              <a:t>14</a:t>
            </a:r>
            <a:r>
              <a:rPr lang="ru-RU" sz="1600" b="1" dirty="0"/>
              <a:t>. Лесной жаворонок</a:t>
            </a:r>
          </a:p>
          <a:p>
            <a:r>
              <a:rPr lang="ru-RU" sz="1600" b="1" dirty="0" smtClean="0"/>
              <a:t>15</a:t>
            </a:r>
            <a:r>
              <a:rPr lang="ru-RU" sz="1600" b="1" dirty="0"/>
              <a:t>.  Просянка</a:t>
            </a:r>
          </a:p>
          <a:p>
            <a:r>
              <a:rPr lang="ru-RU" sz="1600" b="1" dirty="0" smtClean="0"/>
              <a:t>16</a:t>
            </a:r>
            <a:r>
              <a:rPr lang="ru-RU" sz="1600" b="1" dirty="0"/>
              <a:t>.  Луговой конёк*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17</a:t>
            </a:r>
            <a:r>
              <a:rPr lang="ru-RU" sz="1600" b="1" dirty="0">
                <a:solidFill>
                  <a:srgbClr val="FF0000"/>
                </a:solidFill>
              </a:rPr>
              <a:t>.  Сапсан</a:t>
            </a:r>
          </a:p>
          <a:p>
            <a:r>
              <a:rPr lang="ru-RU" sz="1600" b="1" dirty="0" smtClean="0"/>
              <a:t>18</a:t>
            </a:r>
            <a:r>
              <a:rPr lang="ru-RU" sz="1600" b="1" dirty="0"/>
              <a:t>.  Лебедь-шипун</a:t>
            </a:r>
          </a:p>
          <a:p>
            <a:r>
              <a:rPr lang="ru-RU" sz="1600" b="1" dirty="0" smtClean="0"/>
              <a:t>19</a:t>
            </a:r>
            <a:r>
              <a:rPr lang="ru-RU" sz="1600" b="1" dirty="0"/>
              <a:t>.  Мохноногий сыч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20</a:t>
            </a:r>
            <a:r>
              <a:rPr lang="ru-RU" sz="1600" b="1" dirty="0">
                <a:solidFill>
                  <a:srgbClr val="FF0000"/>
                </a:solidFill>
              </a:rPr>
              <a:t>. Орлан-белохвост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 </a:t>
            </a:r>
          </a:p>
          <a:p>
            <a:endParaRPr lang="ru-RU" sz="1600" b="1" dirty="0"/>
          </a:p>
          <a:p>
            <a:endParaRPr lang="ru-RU" sz="1600" b="1" dirty="0"/>
          </a:p>
          <a:p>
            <a:r>
              <a:rPr lang="ru-RU" sz="1600" b="1" dirty="0" smtClean="0"/>
              <a:t>21. </a:t>
            </a:r>
            <a:r>
              <a:rPr lang="ru-RU" sz="1600" b="1" dirty="0"/>
              <a:t>Белоспинный дятел        </a:t>
            </a:r>
          </a:p>
          <a:p>
            <a:r>
              <a:rPr lang="ru-RU" sz="1600" b="1" dirty="0" smtClean="0"/>
              <a:t>22. </a:t>
            </a:r>
            <a:r>
              <a:rPr lang="ru-RU" sz="1600" b="1" dirty="0"/>
              <a:t>Серый журавль</a:t>
            </a:r>
          </a:p>
          <a:p>
            <a:r>
              <a:rPr lang="ru-RU" sz="1600" b="1" dirty="0" smtClean="0"/>
              <a:t>23. </a:t>
            </a:r>
            <a:r>
              <a:rPr lang="ru-RU" sz="1600" b="1" dirty="0"/>
              <a:t>Полевой лунь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24. </a:t>
            </a:r>
            <a:r>
              <a:rPr lang="ru-RU" sz="1600" b="1" dirty="0">
                <a:solidFill>
                  <a:srgbClr val="FF0000"/>
                </a:solidFill>
              </a:rPr>
              <a:t>Чёрный аист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25.Большой </a:t>
            </a:r>
            <a:r>
              <a:rPr lang="ru-RU" sz="1600" b="1" dirty="0">
                <a:solidFill>
                  <a:srgbClr val="FF0000"/>
                </a:solidFill>
              </a:rPr>
              <a:t>подорлик</a:t>
            </a:r>
          </a:p>
          <a:p>
            <a:r>
              <a:rPr lang="ru-RU" sz="1600" b="1" dirty="0" smtClean="0"/>
              <a:t>26 </a:t>
            </a:r>
            <a:r>
              <a:rPr lang="ru-RU" sz="1600" b="1" dirty="0"/>
              <a:t>.Глухарь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27. </a:t>
            </a:r>
            <a:r>
              <a:rPr lang="ru-RU" sz="1600" b="1" dirty="0">
                <a:solidFill>
                  <a:srgbClr val="FF0000"/>
                </a:solidFill>
              </a:rPr>
              <a:t>Серый сорокопут</a:t>
            </a:r>
          </a:p>
          <a:p>
            <a:pPr marL="0" indent="0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  </a:t>
            </a:r>
            <a:r>
              <a:rPr lang="ru-RU" sz="1600" b="1" dirty="0" smtClean="0">
                <a:solidFill>
                  <a:srgbClr val="FF0000"/>
                </a:solidFill>
              </a:rPr>
              <a:t>28. </a:t>
            </a:r>
            <a:r>
              <a:rPr lang="ru-RU" sz="1600" b="1" dirty="0">
                <a:solidFill>
                  <a:srgbClr val="FF0000"/>
                </a:solidFill>
              </a:rPr>
              <a:t>Средний дятел</a:t>
            </a:r>
          </a:p>
          <a:p>
            <a:r>
              <a:rPr lang="ru-RU" sz="1600" b="1" dirty="0" smtClean="0"/>
              <a:t>29. </a:t>
            </a:r>
            <a:r>
              <a:rPr lang="ru-RU" sz="1600" b="1" dirty="0"/>
              <a:t>Воробьиный сыч</a:t>
            </a:r>
          </a:p>
          <a:p>
            <a:r>
              <a:rPr lang="ru-RU" sz="1600" b="1" dirty="0" smtClean="0"/>
              <a:t>30 </a:t>
            </a:r>
            <a:r>
              <a:rPr lang="ru-RU" sz="1600" b="1" dirty="0"/>
              <a:t>.Зелёный дятел</a:t>
            </a:r>
          </a:p>
          <a:p>
            <a:r>
              <a:rPr lang="ru-RU" sz="1600" b="1" dirty="0" smtClean="0"/>
              <a:t>31. </a:t>
            </a:r>
            <a:r>
              <a:rPr lang="ru-RU" sz="1600" b="1" dirty="0"/>
              <a:t>Обыкновенный сверчок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32. </a:t>
            </a:r>
            <a:r>
              <a:rPr lang="ru-RU" sz="1600" b="1" dirty="0">
                <a:solidFill>
                  <a:srgbClr val="FF0000"/>
                </a:solidFill>
              </a:rPr>
              <a:t>Белая лазоревка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 33 </a:t>
            </a:r>
            <a:r>
              <a:rPr lang="ru-RU" sz="1600" b="1" dirty="0">
                <a:solidFill>
                  <a:srgbClr val="FF0000"/>
                </a:solidFill>
              </a:rPr>
              <a:t>Беркут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3</a:t>
            </a:r>
            <a:r>
              <a:rPr lang="ru-RU" sz="1600" b="1" dirty="0">
                <a:solidFill>
                  <a:srgbClr val="FF0000"/>
                </a:solidFill>
              </a:rPr>
              <a:t>4</a:t>
            </a:r>
            <a:r>
              <a:rPr lang="ru-RU" sz="1600" b="1" dirty="0" smtClean="0">
                <a:solidFill>
                  <a:srgbClr val="FF0000"/>
                </a:solidFill>
              </a:rPr>
              <a:t>. </a:t>
            </a:r>
            <a:r>
              <a:rPr lang="ru-RU" sz="1600" b="1" dirty="0">
                <a:solidFill>
                  <a:srgbClr val="FF0000"/>
                </a:solidFill>
              </a:rPr>
              <a:t>Змееяд</a:t>
            </a:r>
          </a:p>
          <a:p>
            <a:r>
              <a:rPr lang="ru-RU" sz="1600" b="1" dirty="0" smtClean="0"/>
              <a:t>35. </a:t>
            </a:r>
            <a:r>
              <a:rPr lang="ru-RU" sz="1600" b="1" dirty="0"/>
              <a:t>Орёл-карлик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36. </a:t>
            </a:r>
            <a:r>
              <a:rPr lang="ru-RU" sz="1600" b="1" dirty="0">
                <a:solidFill>
                  <a:srgbClr val="FF0000"/>
                </a:solidFill>
              </a:rPr>
              <a:t>Малый подорлик</a:t>
            </a:r>
          </a:p>
          <a:p>
            <a:r>
              <a:rPr lang="ru-RU" sz="1600" b="1" dirty="0" smtClean="0"/>
              <a:t>37.Большая </a:t>
            </a:r>
            <a:r>
              <a:rPr lang="ru-RU" sz="1600" b="1" dirty="0"/>
              <a:t>белая цапля</a:t>
            </a:r>
          </a:p>
          <a:p>
            <a:r>
              <a:rPr lang="ru-RU" sz="1600" b="1" dirty="0" smtClean="0"/>
              <a:t>38. </a:t>
            </a:r>
            <a:r>
              <a:rPr lang="ru-RU" sz="1600" b="1" dirty="0"/>
              <a:t>Белый аист</a:t>
            </a:r>
          </a:p>
          <a:p>
            <a:r>
              <a:rPr lang="ru-RU" sz="1600" b="1" dirty="0" smtClean="0"/>
              <a:t>39. </a:t>
            </a:r>
            <a:r>
              <a:rPr lang="ru-RU" sz="1600" b="1" dirty="0"/>
              <a:t>Пустельга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40. </a:t>
            </a:r>
            <a:r>
              <a:rPr lang="ru-RU" sz="1600" b="1" dirty="0">
                <a:solidFill>
                  <a:srgbClr val="FF0000"/>
                </a:solidFill>
              </a:rPr>
              <a:t>Кулик-сорока</a:t>
            </a:r>
          </a:p>
          <a:p>
            <a:endParaRPr lang="ru-RU" sz="1600" b="1" dirty="0"/>
          </a:p>
          <a:p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1876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Редкие виды насекомых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Шмель изменчивый.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Шмель необыкновенный.</a:t>
            </a:r>
          </a:p>
          <a:p>
            <a:r>
              <a:rPr lang="ru-RU" dirty="0" smtClean="0"/>
              <a:t>Обыкновенный махаон.</a:t>
            </a:r>
          </a:p>
          <a:p>
            <a:r>
              <a:rPr lang="ru-RU" dirty="0" smtClean="0"/>
              <a:t>Шмель плодовый.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Мнемозина.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Пчела-плотник.</a:t>
            </a:r>
          </a:p>
          <a:p>
            <a:r>
              <a:rPr lang="ru-RU" dirty="0" smtClean="0"/>
              <a:t>Моховой шмель.</a:t>
            </a:r>
          </a:p>
          <a:p>
            <a:r>
              <a:rPr lang="ru-RU" dirty="0" smtClean="0"/>
              <a:t>Шмель </a:t>
            </a:r>
            <a:r>
              <a:rPr lang="ru-RU" dirty="0" err="1" smtClean="0"/>
              <a:t>спорадикус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Голубянка </a:t>
            </a:r>
            <a:r>
              <a:rPr lang="ru-RU" dirty="0" err="1" smtClean="0"/>
              <a:t>Арион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Голубая лента.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08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Редкие виды грибов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Грифола</a:t>
            </a:r>
            <a:r>
              <a:rPr lang="ru-RU" b="1" dirty="0" smtClean="0">
                <a:solidFill>
                  <a:srgbClr val="FF0000"/>
                </a:solidFill>
              </a:rPr>
              <a:t> зонтичная(трутовик разветвлённый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dirty="0" err="1" smtClean="0"/>
              <a:t>Гиропорус</a:t>
            </a:r>
            <a:r>
              <a:rPr lang="ru-RU" dirty="0" smtClean="0"/>
              <a:t> </a:t>
            </a:r>
            <a:r>
              <a:rPr lang="ru-RU" dirty="0" err="1" smtClean="0"/>
              <a:t>синеющий,синяк</a:t>
            </a:r>
            <a:r>
              <a:rPr lang="ru-RU" dirty="0" smtClean="0"/>
              <a:t>.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Грифола</a:t>
            </a:r>
            <a:r>
              <a:rPr lang="ru-RU" b="1" dirty="0" smtClean="0">
                <a:solidFill>
                  <a:srgbClr val="FF0000"/>
                </a:solidFill>
              </a:rPr>
              <a:t> курчавая, гриб-баран.</a:t>
            </a:r>
          </a:p>
          <a:p>
            <a:r>
              <a:rPr lang="ru-RU" dirty="0" err="1" smtClean="0"/>
              <a:t>Ежовик</a:t>
            </a:r>
            <a:r>
              <a:rPr lang="ru-RU" dirty="0" smtClean="0"/>
              <a:t> коралловидный.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Трутовик лакированный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Гриб зонтик девичий.</a:t>
            </a:r>
          </a:p>
          <a:p>
            <a:r>
              <a:rPr lang="ru-RU" dirty="0" err="1" smtClean="0"/>
              <a:t>Гиропорус</a:t>
            </a:r>
            <a:r>
              <a:rPr lang="ru-RU" dirty="0" smtClean="0"/>
              <a:t> каштановый, </a:t>
            </a:r>
            <a:r>
              <a:rPr lang="ru-RU" dirty="0" err="1" smtClean="0"/>
              <a:t>каштановик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Печоночница</a:t>
            </a:r>
            <a:r>
              <a:rPr lang="ru-RU" dirty="0" smtClean="0"/>
              <a:t> обыкновенная. </a:t>
            </a:r>
          </a:p>
          <a:p>
            <a:r>
              <a:rPr lang="ru-RU" dirty="0" err="1" smtClean="0"/>
              <a:t>Паутинник</a:t>
            </a:r>
            <a:r>
              <a:rPr lang="ru-RU" dirty="0" smtClean="0"/>
              <a:t> фиолетовый.</a:t>
            </a:r>
          </a:p>
          <a:p>
            <a:r>
              <a:rPr lang="ru-RU" dirty="0" err="1" smtClean="0"/>
              <a:t>Лангермания</a:t>
            </a:r>
            <a:r>
              <a:rPr lang="ru-RU" dirty="0" smtClean="0"/>
              <a:t> гигантская.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12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Редкие виды амфибий и рептилий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Веретеница ломкая.</a:t>
            </a:r>
          </a:p>
          <a:p>
            <a:r>
              <a:rPr lang="ru-RU" dirty="0" smtClean="0"/>
              <a:t>Болотная черепаха.</a:t>
            </a:r>
          </a:p>
          <a:p>
            <a:r>
              <a:rPr lang="ru-RU" dirty="0" smtClean="0"/>
              <a:t>Обыкновенная квакша.</a:t>
            </a:r>
          </a:p>
          <a:p>
            <a:r>
              <a:rPr lang="ru-RU" dirty="0" err="1" smtClean="0"/>
              <a:t>Краснобрюхая</a:t>
            </a:r>
            <a:r>
              <a:rPr lang="ru-RU" dirty="0" smtClean="0"/>
              <a:t> жерлянка.</a:t>
            </a:r>
          </a:p>
          <a:p>
            <a:r>
              <a:rPr lang="ru-RU" dirty="0" smtClean="0"/>
              <a:t>Зелёная жаба.</a:t>
            </a:r>
          </a:p>
          <a:p>
            <a:r>
              <a:rPr lang="ru-RU" dirty="0" smtClean="0"/>
              <a:t>Обыкновенная чесночница.</a:t>
            </a:r>
          </a:p>
          <a:p>
            <a:r>
              <a:rPr lang="ru-RU" dirty="0" smtClean="0"/>
              <a:t>Болотная черепаха.</a:t>
            </a:r>
          </a:p>
          <a:p>
            <a:r>
              <a:rPr lang="ru-RU" dirty="0" smtClean="0"/>
              <a:t>Обыкновенная медянка.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54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РЕДКИЕ ВИДЫ МИНОГ И РЫБ БРЯНСКОЙ ОБЛАСТИ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</a:rPr>
              <a:t>1</a:t>
            </a:r>
            <a:r>
              <a:rPr lang="ru-RU" sz="3100" b="1" i="1" dirty="0">
                <a:solidFill>
                  <a:srgbClr val="FF0000"/>
                </a:solidFill>
              </a:rPr>
              <a:t>.	Украинская минога</a:t>
            </a:r>
          </a:p>
          <a:p>
            <a:r>
              <a:rPr lang="ru-RU" sz="3100" b="1" i="1" dirty="0"/>
              <a:t>2.	Обыкновенный гольян</a:t>
            </a:r>
          </a:p>
          <a:p>
            <a:r>
              <a:rPr lang="ru-RU" sz="3100" b="1" i="1" dirty="0"/>
              <a:t>3.	Язь</a:t>
            </a:r>
          </a:p>
          <a:p>
            <a:r>
              <a:rPr lang="ru-RU" sz="3100" b="1" i="1" dirty="0"/>
              <a:t>4.	Обыкновенный подуст</a:t>
            </a:r>
          </a:p>
          <a:p>
            <a:r>
              <a:rPr lang="ru-RU" sz="3100" b="1" i="1" dirty="0"/>
              <a:t>5.	Синец</a:t>
            </a:r>
          </a:p>
          <a:p>
            <a:r>
              <a:rPr lang="ru-RU" sz="3100" b="1" i="1" dirty="0"/>
              <a:t>6.	Чехонь</a:t>
            </a:r>
          </a:p>
          <a:p>
            <a:r>
              <a:rPr lang="ru-RU" sz="3100" b="1" i="1" dirty="0"/>
              <a:t>7.	Донецкий ерш</a:t>
            </a:r>
          </a:p>
          <a:p>
            <a:r>
              <a:rPr lang="ru-RU" sz="3100" b="1" i="1" dirty="0">
                <a:solidFill>
                  <a:srgbClr val="FF0000"/>
                </a:solidFill>
              </a:rPr>
              <a:t>8.	Русская </a:t>
            </a:r>
            <a:r>
              <a:rPr lang="ru-RU" sz="3100" b="1" i="1" dirty="0" err="1">
                <a:solidFill>
                  <a:srgbClr val="FF0000"/>
                </a:solidFill>
              </a:rPr>
              <a:t>быстрянка</a:t>
            </a:r>
            <a:endParaRPr lang="ru-RU" sz="3100" b="1" i="1" dirty="0">
              <a:solidFill>
                <a:srgbClr val="FF0000"/>
              </a:solidFill>
            </a:endParaRPr>
          </a:p>
          <a:p>
            <a:r>
              <a:rPr lang="ru-RU" sz="3100" b="1" i="1" dirty="0"/>
              <a:t>9.	</a:t>
            </a:r>
            <a:r>
              <a:rPr lang="ru-RU" sz="3100" b="1" i="1" dirty="0" err="1"/>
              <a:t>Белоперый</a:t>
            </a:r>
            <a:r>
              <a:rPr lang="ru-RU" sz="3100" b="1" i="1" dirty="0"/>
              <a:t> пескарь</a:t>
            </a:r>
          </a:p>
          <a:p>
            <a:r>
              <a:rPr lang="ru-RU" sz="3100" b="1" i="1" dirty="0"/>
              <a:t>10.	Калинка, </a:t>
            </a:r>
            <a:r>
              <a:rPr lang="ru-RU" sz="3100" b="1" i="1" dirty="0" err="1"/>
              <a:t>бобырец</a:t>
            </a:r>
            <a:endParaRPr lang="ru-RU" sz="3100" b="1" i="1" dirty="0"/>
          </a:p>
          <a:p>
            <a:r>
              <a:rPr lang="ru-RU" sz="3100" b="1" i="1" dirty="0"/>
              <a:t>11.	 Озерный гольян</a:t>
            </a:r>
          </a:p>
          <a:p>
            <a:r>
              <a:rPr lang="ru-RU" sz="3100" b="1" i="1" dirty="0"/>
              <a:t>12.	Белоглазка</a:t>
            </a:r>
          </a:p>
          <a:p>
            <a:r>
              <a:rPr lang="ru-RU" sz="3100" b="1" i="1" dirty="0"/>
              <a:t>13.	Обыкновенный жерех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73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</a:t>
            </a:r>
            <a:r>
              <a:rPr lang="ru-RU" dirty="0"/>
              <a:t>работы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Изучить особо охраняемые территории </a:t>
            </a:r>
            <a:r>
              <a:rPr lang="ru-RU" b="1" i="1" dirty="0" err="1" smtClean="0"/>
              <a:t>Брасовского</a:t>
            </a:r>
            <a:r>
              <a:rPr lang="ru-RU" b="1" i="1" dirty="0" smtClean="0"/>
              <a:t> района  Брянской области.</a:t>
            </a:r>
          </a:p>
          <a:p>
            <a:r>
              <a:rPr lang="ru-RU" b="1" i="1" dirty="0" smtClean="0"/>
              <a:t>Выяснить, какие  виды растений, животных и грибов  находятся  под  охраной  на  территории  Брянской области.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1097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Изучили нормативно-правовую основу присвоения статуса особо охраняемого объекта(памятника природы областного значения) для исследуемых  территорий.</a:t>
            </a:r>
          </a:p>
          <a:p>
            <a:r>
              <a:rPr lang="ru-RU" dirty="0" smtClean="0"/>
              <a:t>Познакомились с видовым составом охраняемых в Брянской области  животных, растений, грибов</a:t>
            </a:r>
          </a:p>
          <a:p>
            <a:pPr>
              <a:buNone/>
            </a:pPr>
            <a:r>
              <a:rPr lang="ru-RU" dirty="0" smtClean="0"/>
              <a:t>     и работой, проводимой с целью сохранения  объектов животного мира </a:t>
            </a:r>
            <a:r>
              <a:rPr lang="ru-RU" dirty="0" err="1" smtClean="0"/>
              <a:t>Брасовского</a:t>
            </a:r>
            <a:r>
              <a:rPr lang="ru-RU" dirty="0" smtClean="0"/>
              <a:t> района. Выяснили место расположения в </a:t>
            </a:r>
            <a:r>
              <a:rPr lang="ru-RU" dirty="0" err="1" smtClean="0"/>
              <a:t>Брасовском</a:t>
            </a:r>
            <a:r>
              <a:rPr lang="ru-RU" dirty="0" smtClean="0"/>
              <a:t> районе особо  охраняемых территорий.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Литература: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Постановления администрации Брянской области о</a:t>
            </a:r>
          </a:p>
          <a:p>
            <a:pPr marL="0" indent="0" algn="ctr">
              <a:buNone/>
            </a:pPr>
            <a:r>
              <a:rPr lang="ru-RU" dirty="0" smtClean="0"/>
              <a:t>     паспортизации  памятников природы  </a:t>
            </a:r>
            <a:r>
              <a:rPr lang="ru-RU" dirty="0" err="1" smtClean="0"/>
              <a:t>Брасовского</a:t>
            </a:r>
            <a:r>
              <a:rPr lang="ru-RU" dirty="0" smtClean="0"/>
              <a:t>       района.</a:t>
            </a:r>
          </a:p>
          <a:p>
            <a:r>
              <a:rPr lang="ru-RU" dirty="0" smtClean="0"/>
              <a:t>Государственный природный биосферный  заповедник «Брянский лес» «Редкие виды растений, животных и грибов особо охраняемых природных территорий Брянской области»,    Брянск, 2008 год.</a:t>
            </a:r>
          </a:p>
          <a:p>
            <a:r>
              <a:rPr lang="ru-RU" dirty="0" smtClean="0"/>
              <a:t>«Красная книга Брянской </a:t>
            </a:r>
            <a:r>
              <a:rPr lang="ru-RU" dirty="0" err="1" smtClean="0"/>
              <a:t>области.Растения.Грибы</a:t>
            </a:r>
            <a:r>
              <a:rPr lang="ru-RU" dirty="0" smtClean="0"/>
              <a:t>», </a:t>
            </a:r>
            <a:r>
              <a:rPr lang="ru-RU" dirty="0" err="1" smtClean="0"/>
              <a:t>О.И.Евстигнеев</a:t>
            </a:r>
            <a:r>
              <a:rPr lang="ru-RU" dirty="0" smtClean="0"/>
              <a:t>, под </a:t>
            </a:r>
            <a:r>
              <a:rPr lang="ru-RU" dirty="0" err="1" smtClean="0"/>
              <a:t>ред</a:t>
            </a:r>
            <a:r>
              <a:rPr lang="ru-RU" dirty="0" smtClean="0"/>
              <a:t> </a:t>
            </a:r>
            <a:r>
              <a:rPr lang="ru-RU" dirty="0" err="1" smtClean="0"/>
              <a:t>Ю.П.Федотова</a:t>
            </a:r>
            <a:r>
              <a:rPr lang="ru-RU" dirty="0" smtClean="0"/>
              <a:t>, Читай-город, 2004 год. </a:t>
            </a:r>
          </a:p>
          <a:p>
            <a:r>
              <a:rPr lang="ru-RU" dirty="0" smtClean="0"/>
              <a:t>«Красная книга Брянской области. Животные.»</a:t>
            </a:r>
          </a:p>
          <a:p>
            <a:pPr marL="0" indent="0" algn="ctr">
              <a:buNone/>
            </a:pPr>
            <a:r>
              <a:rPr lang="ru-RU" dirty="0" smtClean="0"/>
              <a:t>    С.А. Кругликов, под ред. Ю.П. Федотова, Читай-город,    2004 год.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/>
              <a:t>1) Выяснить  места  расположения в </a:t>
            </a:r>
            <a:r>
              <a:rPr lang="ru-RU" sz="2800" dirty="0" err="1" smtClean="0"/>
              <a:t>Брасовском</a:t>
            </a:r>
            <a:r>
              <a:rPr lang="ru-RU" sz="2800" dirty="0" smtClean="0"/>
              <a:t> районе особо  охраняемых территорий. </a:t>
            </a:r>
          </a:p>
          <a:p>
            <a:r>
              <a:rPr lang="ru-RU" sz="2800" dirty="0" smtClean="0"/>
              <a:t>2) Изучить  нормативно-правовую основу присвоения статуса особо охраняемого объекта(памятника природы областного значения) для исследуемых  территорий.</a:t>
            </a:r>
          </a:p>
          <a:p>
            <a:r>
              <a:rPr lang="ru-RU" sz="2800" dirty="0" smtClean="0"/>
              <a:t>   3) Познакомиться  с видовым составом охраняемых в Брянской области  животных, растений и грибов.</a:t>
            </a:r>
          </a:p>
          <a:p>
            <a:pPr>
              <a:buNone/>
            </a:pPr>
            <a:r>
              <a:rPr lang="ru-RU" sz="2800" dirty="0" smtClean="0"/>
              <a:t>   4) Изучить  работу, проводимую инспекторами, с целью сохранения  объектов животного мира в </a:t>
            </a:r>
            <a:r>
              <a:rPr lang="ru-RU" sz="2800" dirty="0" err="1" smtClean="0"/>
              <a:t>Брасовском</a:t>
            </a:r>
            <a:r>
              <a:rPr lang="ru-RU" sz="2800" dirty="0" smtClean="0"/>
              <a:t> районе.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/>
              <a:t>       Актуальность </a:t>
            </a:r>
            <a:r>
              <a:rPr lang="ru-RU" dirty="0"/>
              <a:t>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Мы-жители Брянской области, </a:t>
            </a:r>
            <a:r>
              <a:rPr lang="ru-RU" b="1" i="1" dirty="0" err="1"/>
              <a:t>Брасовского</a:t>
            </a:r>
            <a:r>
              <a:rPr lang="ru-RU" b="1" i="1" dirty="0"/>
              <a:t> района. Но мы мало знаем о наших природных ценностях, </a:t>
            </a:r>
            <a:r>
              <a:rPr lang="ru-RU" b="1" i="1" dirty="0" smtClean="0"/>
              <a:t>поэтому  решено было  изучить объекты, являющиеся наиболее значимыми и охраняемыми у нас в районе, имеющие статус памятника природы областного значения.</a:t>
            </a:r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7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7643865" cy="7538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1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714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0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</a:t>
            </a:r>
            <a:r>
              <a:rPr lang="ru-RU" dirty="0" err="1"/>
              <a:t>Брасовские</a:t>
            </a:r>
            <a:r>
              <a:rPr lang="ru-RU" dirty="0"/>
              <a:t> дубравы» </a:t>
            </a:r>
            <a:r>
              <a:rPr lang="ru-RU" dirty="0" smtClean="0"/>
              <a:t>(Пойменные дубравы) </a:t>
            </a:r>
            <a:br>
              <a:rPr lang="ru-RU" dirty="0" smtClean="0"/>
            </a:br>
            <a:r>
              <a:rPr lang="ru-RU" dirty="0" smtClean="0"/>
              <a:t>памятник </a:t>
            </a:r>
            <a:r>
              <a:rPr lang="ru-RU" dirty="0"/>
              <a:t>областного значения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r>
              <a:rPr lang="ru-RU" dirty="0"/>
              <a:t>Профиль – ботанический </a:t>
            </a:r>
          </a:p>
          <a:p>
            <a:r>
              <a:rPr lang="ru-RU" dirty="0"/>
              <a:t>Объект охраны -типологический участок леса</a:t>
            </a:r>
          </a:p>
          <a:p>
            <a:r>
              <a:rPr lang="ru-RU" dirty="0"/>
              <a:t>Год организации: 1992</a:t>
            </a:r>
          </a:p>
          <a:p>
            <a:r>
              <a:rPr lang="ru-RU" dirty="0"/>
              <a:t>Площадь: 430 га. </a:t>
            </a:r>
          </a:p>
          <a:p>
            <a:r>
              <a:rPr lang="ru-RU" dirty="0"/>
              <a:t>Местонахождение: Брянская область, </a:t>
            </a:r>
            <a:r>
              <a:rPr lang="ru-RU" dirty="0" err="1"/>
              <a:t>Брасовский</a:t>
            </a:r>
            <a:r>
              <a:rPr lang="ru-RU" dirty="0"/>
              <a:t> район ; в 6 км западнее </a:t>
            </a:r>
            <a:r>
              <a:rPr lang="ru-RU" dirty="0" err="1"/>
              <a:t>п.Локоть</a:t>
            </a:r>
            <a:r>
              <a:rPr lang="ru-RU" dirty="0"/>
              <a:t> в 2 км на северо-запад от </a:t>
            </a:r>
            <a:r>
              <a:rPr lang="ru-RU" dirty="0" err="1"/>
              <a:t>п.Крупец</a:t>
            </a:r>
            <a:r>
              <a:rPr lang="ru-RU" dirty="0"/>
              <a:t> </a:t>
            </a:r>
          </a:p>
          <a:p>
            <a:r>
              <a:rPr lang="ru-RU" dirty="0"/>
              <a:t>Территория и границы. Памятник природы расположен в пределах </a:t>
            </a:r>
            <a:r>
              <a:rPr lang="ru-RU" dirty="0" err="1"/>
              <a:t>Погребского</a:t>
            </a:r>
            <a:r>
              <a:rPr lang="ru-RU" dirty="0"/>
              <a:t> участкового лесничества </a:t>
            </a:r>
            <a:r>
              <a:rPr lang="ru-RU" dirty="0" err="1"/>
              <a:t>Брасовского</a:t>
            </a:r>
            <a:r>
              <a:rPr lang="ru-RU" dirty="0"/>
              <a:t> лесничества  ( бывшее </a:t>
            </a:r>
            <a:r>
              <a:rPr lang="ru-RU" dirty="0" err="1"/>
              <a:t>Крупецкое</a:t>
            </a:r>
            <a:r>
              <a:rPr lang="ru-RU" dirty="0"/>
              <a:t> лесничество </a:t>
            </a:r>
            <a:r>
              <a:rPr lang="ru-RU" dirty="0" err="1"/>
              <a:t>Брасовского</a:t>
            </a:r>
            <a:r>
              <a:rPr lang="ru-RU" dirty="0"/>
              <a:t> лесхоза).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72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04617B"/>
                </a:solidFill>
              </a:rPr>
              <a:t> </a:t>
            </a:r>
            <a:r>
              <a:rPr lang="ru-RU" sz="3200" b="1" i="1" dirty="0">
                <a:solidFill>
                  <a:srgbClr val="04617B"/>
                </a:solidFill>
              </a:rPr>
              <a:t>П</a:t>
            </a:r>
            <a:r>
              <a:rPr lang="ru-RU" sz="3200" b="1" i="1" dirty="0" smtClean="0">
                <a:solidFill>
                  <a:srgbClr val="04617B"/>
                </a:solidFill>
              </a:rPr>
              <a:t>амятник </a:t>
            </a:r>
            <a:r>
              <a:rPr lang="ru-RU" sz="3200" b="1" i="1" dirty="0">
                <a:solidFill>
                  <a:srgbClr val="04617B"/>
                </a:solidFill>
              </a:rPr>
              <a:t>природы областного значения</a:t>
            </a:r>
            <a:br>
              <a:rPr lang="ru-RU" sz="3200" b="1" i="1" dirty="0">
                <a:solidFill>
                  <a:srgbClr val="04617B"/>
                </a:solidFill>
              </a:rPr>
            </a:br>
            <a:r>
              <a:rPr lang="ru-RU" sz="3200" b="1" i="1" dirty="0">
                <a:solidFill>
                  <a:srgbClr val="04617B"/>
                </a:solidFill>
              </a:rPr>
              <a:t>«</a:t>
            </a:r>
            <a:r>
              <a:rPr lang="ru-RU" sz="3200" b="1" i="1" dirty="0" smtClean="0">
                <a:solidFill>
                  <a:srgbClr val="04617B"/>
                </a:solidFill>
              </a:rPr>
              <a:t>ВЕРХОВЬЕ </a:t>
            </a:r>
            <a:r>
              <a:rPr lang="ru-RU" sz="3200" b="1" i="1" dirty="0">
                <a:solidFill>
                  <a:srgbClr val="04617B"/>
                </a:solidFill>
              </a:rPr>
              <a:t>РЕКИ КАЛАХВА»</a:t>
            </a:r>
            <a:br>
              <a:rPr lang="ru-RU" sz="3200" b="1" i="1" dirty="0">
                <a:solidFill>
                  <a:srgbClr val="04617B"/>
                </a:solidFill>
              </a:rPr>
            </a:br>
            <a:r>
              <a:rPr lang="ru-RU" sz="3200" b="1" i="1" dirty="0" smtClean="0">
                <a:solidFill>
                  <a:srgbClr val="04617B"/>
                </a:solidFill>
              </a:rPr>
              <a:t>(Места </a:t>
            </a:r>
            <a:r>
              <a:rPr lang="ru-RU" sz="3200" b="1" i="1" dirty="0">
                <a:solidFill>
                  <a:srgbClr val="04617B"/>
                </a:solidFill>
              </a:rPr>
              <a:t>обитания бобра и </a:t>
            </a:r>
            <a:r>
              <a:rPr lang="ru-RU" sz="3200" b="1" i="1" dirty="0" smtClean="0">
                <a:solidFill>
                  <a:srgbClr val="04617B"/>
                </a:solidFill>
              </a:rPr>
              <a:t>ондатры)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Профиль – зоологический.</a:t>
            </a:r>
          </a:p>
          <a:p>
            <a:r>
              <a:rPr lang="ru-RU" dirty="0"/>
              <a:t>Объект охраны – ценные виды животных.</a:t>
            </a:r>
          </a:p>
          <a:p>
            <a:r>
              <a:rPr lang="ru-RU" dirty="0"/>
              <a:t>Год организации – 1992 г.</a:t>
            </a:r>
          </a:p>
          <a:p>
            <a:r>
              <a:rPr lang="ru-RU" dirty="0"/>
              <a:t>Площадь – 314 га.</a:t>
            </a:r>
          </a:p>
          <a:p>
            <a:r>
              <a:rPr lang="ru-RU" dirty="0"/>
              <a:t>Местонахождение: Брянская область, </a:t>
            </a:r>
            <a:r>
              <a:rPr lang="ru-RU" dirty="0" err="1" smtClean="0"/>
              <a:t>Брасовский</a:t>
            </a:r>
            <a:r>
              <a:rPr lang="ru-RU" dirty="0" smtClean="0"/>
              <a:t> </a:t>
            </a:r>
            <a:r>
              <a:rPr lang="ru-RU" dirty="0"/>
              <a:t>район, в 28 км на северо-восток от </a:t>
            </a:r>
            <a:r>
              <a:rPr lang="ru-RU" dirty="0" err="1"/>
              <a:t>нп</a:t>
            </a:r>
            <a:r>
              <a:rPr lang="ru-RU" dirty="0"/>
              <a:t>. Локоть, между </a:t>
            </a:r>
            <a:r>
              <a:rPr lang="ru-RU" dirty="0" err="1"/>
              <a:t>нп</a:t>
            </a:r>
            <a:r>
              <a:rPr lang="ru-RU" dirty="0"/>
              <a:t>. </a:t>
            </a:r>
            <a:r>
              <a:rPr lang="ru-RU" dirty="0" err="1"/>
              <a:t>Вынчебесы</a:t>
            </a:r>
            <a:r>
              <a:rPr lang="ru-RU" dirty="0"/>
              <a:t> и </a:t>
            </a:r>
            <a:r>
              <a:rPr lang="ru-RU" dirty="0" err="1"/>
              <a:t>Хотеево</a:t>
            </a:r>
            <a:r>
              <a:rPr lang="ru-RU" dirty="0"/>
              <a:t>.</a:t>
            </a:r>
          </a:p>
          <a:p>
            <a:r>
              <a:rPr lang="ru-RU" dirty="0"/>
              <a:t>Территория и границы. Памятник природы занимает участок долины р. </a:t>
            </a:r>
            <a:r>
              <a:rPr lang="ru-RU" dirty="0" err="1"/>
              <a:t>Калахва</a:t>
            </a:r>
            <a:r>
              <a:rPr lang="ru-RU" dirty="0"/>
              <a:t> между </a:t>
            </a:r>
            <a:r>
              <a:rPr lang="ru-RU" dirty="0" err="1"/>
              <a:t>нп</a:t>
            </a:r>
            <a:r>
              <a:rPr lang="ru-RU" dirty="0"/>
              <a:t>. </a:t>
            </a:r>
            <a:r>
              <a:rPr lang="ru-RU" dirty="0" err="1"/>
              <a:t>Вынчебесы</a:t>
            </a:r>
            <a:r>
              <a:rPr lang="ru-RU" dirty="0"/>
              <a:t> – </a:t>
            </a:r>
            <a:r>
              <a:rPr lang="ru-RU" dirty="0" err="1"/>
              <a:t>Хотеево</a:t>
            </a:r>
            <a:r>
              <a:rPr lang="ru-RU" dirty="0"/>
              <a:t> и долину р. Петровка (приток р. </a:t>
            </a:r>
            <a:r>
              <a:rPr lang="ru-RU" dirty="0" err="1"/>
              <a:t>Калахва</a:t>
            </a:r>
            <a:r>
              <a:rPr lang="ru-RU" dirty="0"/>
              <a:t>) выше </a:t>
            </a:r>
            <a:r>
              <a:rPr lang="ru-RU" dirty="0" err="1"/>
              <a:t>нп</a:t>
            </a:r>
            <a:r>
              <a:rPr lang="ru-RU" dirty="0"/>
              <a:t>. </a:t>
            </a:r>
            <a:r>
              <a:rPr lang="ru-RU" dirty="0" err="1" smtClean="0"/>
              <a:t>Хотеево</a:t>
            </a:r>
            <a:r>
              <a:rPr lang="ru-RU" dirty="0"/>
              <a:t>.</a:t>
            </a:r>
          </a:p>
          <a:p>
            <a:r>
              <a:rPr lang="ru-RU" dirty="0"/>
              <a:t>Географические координаты: 53   </a:t>
            </a:r>
            <a:r>
              <a:rPr lang="ru-RU" dirty="0" err="1"/>
              <a:t>с.ш</a:t>
            </a:r>
            <a:r>
              <a:rPr lang="ru-RU" dirty="0"/>
              <a:t>. 35   </a:t>
            </a:r>
            <a:r>
              <a:rPr lang="ru-RU" dirty="0" err="1"/>
              <a:t>в.д</a:t>
            </a:r>
            <a:r>
              <a:rPr lang="ru-RU" dirty="0"/>
              <a:t>. </a:t>
            </a:r>
          </a:p>
          <a:p>
            <a:r>
              <a:rPr lang="ru-RU" dirty="0"/>
              <a:t>Расположен на землях: СПК «Коммунар»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5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Памятник природы областного значения </a:t>
            </a:r>
            <a:r>
              <a:rPr lang="ru-RU" dirty="0" smtClean="0"/>
              <a:t>«</a:t>
            </a:r>
            <a:r>
              <a:rPr lang="ru-RU" dirty="0"/>
              <a:t>Урочище Кулига»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Профиль- </a:t>
            </a:r>
            <a:r>
              <a:rPr lang="ru-RU" b="1" i="1" dirty="0" smtClean="0"/>
              <a:t>ландшафтный. </a:t>
            </a:r>
            <a:endParaRPr lang="ru-RU" b="1" i="1" dirty="0"/>
          </a:p>
          <a:p>
            <a:r>
              <a:rPr lang="ru-RU" b="1" i="1" dirty="0"/>
              <a:t>Объект охраны – природный </a:t>
            </a:r>
            <a:r>
              <a:rPr lang="ru-RU" b="1" i="1" dirty="0" smtClean="0"/>
              <a:t>ландшафт. </a:t>
            </a:r>
            <a:endParaRPr lang="ru-RU" b="1" i="1" dirty="0"/>
          </a:p>
          <a:p>
            <a:r>
              <a:rPr lang="ru-RU" b="1" i="1" dirty="0"/>
              <a:t>Год организации – 1992 г.</a:t>
            </a:r>
          </a:p>
          <a:p>
            <a:r>
              <a:rPr lang="ru-RU" b="1" i="1" dirty="0"/>
              <a:t>Площадь – 482 га.</a:t>
            </a:r>
          </a:p>
          <a:p>
            <a:r>
              <a:rPr lang="ru-RU" b="1" i="1" dirty="0"/>
              <a:t>Местонахождение: Брянская область, </a:t>
            </a:r>
            <a:r>
              <a:rPr lang="ru-RU" b="1" i="1" dirty="0" err="1"/>
              <a:t>Брасовский</a:t>
            </a:r>
            <a:r>
              <a:rPr lang="ru-RU" b="1" i="1" dirty="0"/>
              <a:t> район, в 15 км на северо-восток от </a:t>
            </a:r>
            <a:r>
              <a:rPr lang="ru-RU" b="1" i="1" dirty="0" err="1"/>
              <a:t>п.Локоть</a:t>
            </a:r>
            <a:r>
              <a:rPr lang="ru-RU" b="1" i="1" dirty="0"/>
              <a:t>, в </a:t>
            </a:r>
            <a:r>
              <a:rPr lang="ru-RU" b="1" i="1" dirty="0" err="1"/>
              <a:t>окр</a:t>
            </a:r>
            <a:r>
              <a:rPr lang="ru-RU" b="1" i="1" dirty="0"/>
              <a:t>. </a:t>
            </a:r>
            <a:r>
              <a:rPr lang="ru-RU" b="1" i="1" dirty="0" err="1"/>
              <a:t>п.Глоднево</a:t>
            </a:r>
            <a:r>
              <a:rPr lang="ru-RU" b="1" i="1" dirty="0"/>
              <a:t>, Пожар и </a:t>
            </a:r>
            <a:r>
              <a:rPr lang="ru-RU" b="1" i="1" dirty="0" err="1" smtClean="0"/>
              <a:t>Троицко</a:t>
            </a:r>
            <a:r>
              <a:rPr lang="ru-RU" b="1" i="1" dirty="0" smtClean="0"/>
              <a:t>-Никольский </a:t>
            </a:r>
            <a:endParaRPr lang="ru-RU" b="1" i="1" dirty="0"/>
          </a:p>
          <a:p>
            <a:r>
              <a:rPr lang="ru-RU" b="1" i="1" dirty="0"/>
              <a:t>Территория и граница. Памятник природы занимает территорию в пределах земель СПК «Заря» </a:t>
            </a:r>
            <a:r>
              <a:rPr lang="ru-RU" b="1" i="1" dirty="0" err="1"/>
              <a:t>Погребского</a:t>
            </a:r>
            <a:r>
              <a:rPr lang="ru-RU" b="1" i="1" dirty="0"/>
              <a:t> участкового лесничества </a:t>
            </a:r>
            <a:r>
              <a:rPr lang="ru-RU" b="1" i="1" dirty="0" err="1"/>
              <a:t>Брасовского</a:t>
            </a:r>
            <a:r>
              <a:rPr lang="ru-RU" b="1" i="1" dirty="0"/>
              <a:t> лесничества, расположенных между </a:t>
            </a:r>
            <a:r>
              <a:rPr lang="ru-RU" b="1" i="1" dirty="0" err="1"/>
              <a:t>п.Глоднево</a:t>
            </a:r>
            <a:r>
              <a:rPr lang="ru-RU" b="1" i="1" dirty="0"/>
              <a:t>, Пожар и </a:t>
            </a:r>
            <a:r>
              <a:rPr lang="ru-RU" b="1" i="1" dirty="0" err="1"/>
              <a:t>Троицко</a:t>
            </a:r>
            <a:r>
              <a:rPr lang="ru-RU" b="1" i="1" dirty="0"/>
              <a:t>-Никольский. 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7258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645</TotalTime>
  <Words>1101</Words>
  <Application>Microsoft Office PowerPoint</Application>
  <PresentationFormat>Экран (4:3)</PresentationFormat>
  <Paragraphs>259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Районная научно-практическая конференция школьников «Старт в науку» Секция: Естественные науки. МБОУ Локотская средняя общеобразовательная школа №2  имени  Н.Ф. Струченкова</vt:lpstr>
      <vt:lpstr>Цели работы :</vt:lpstr>
      <vt:lpstr>Задачи:</vt:lpstr>
      <vt:lpstr>       Актуальность проекта:</vt:lpstr>
      <vt:lpstr>Презентация PowerPoint</vt:lpstr>
      <vt:lpstr>Презентация PowerPoint</vt:lpstr>
      <vt:lpstr>«Брасовские дубравы» (Пойменные дубравы)  памятник областного значения</vt:lpstr>
      <vt:lpstr> Памятник природы областного значения «ВЕРХОВЬЕ РЕКИ КАЛАХВА» (Места обитания бобра и ондатры)</vt:lpstr>
      <vt:lpstr>Памятник природы областного значения «Урочище Кулига»</vt:lpstr>
      <vt:lpstr>Памятник природы областного  значения       «ХОЛМЕЧСКИЙ РОДНИК»     (Родник Холмецкий  Хутор) </vt:lpstr>
      <vt:lpstr>Памятник природы областного значения «ПОЙМА РЕКИ КРАПИВНА»  (Боброво-ондатровое поселение в пойме реки Крапивна) </vt:lpstr>
      <vt:lpstr>РЕДКИЕ ВИДЫ МЛЕКОПИТАЮЩИХ БРЯНСКОЙ ОБЛАСТИ </vt:lpstr>
      <vt:lpstr>РЕДКИЕ ВИДЫ  РАСТЕНИЙ БРЯНСКОЙ ОБЛАСТИ </vt:lpstr>
      <vt:lpstr>Презентация PowerPoint</vt:lpstr>
      <vt:lpstr>Редкие виды птиц</vt:lpstr>
      <vt:lpstr>Редкие виды насекомых </vt:lpstr>
      <vt:lpstr>Редкие виды грибов</vt:lpstr>
      <vt:lpstr>Редкие виды амфибий и рептилий </vt:lpstr>
      <vt:lpstr>РЕДКИЕ ВИДЫ МИНОГ И РЫБ БРЯНСКОЙ ОБЛАСТИ </vt:lpstr>
      <vt:lpstr>Выводы:</vt:lpstr>
      <vt:lpstr>Литература: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</dc:creator>
  <cp:lastModifiedBy>ОЛЕГ</cp:lastModifiedBy>
  <cp:revision>74</cp:revision>
  <dcterms:created xsi:type="dcterms:W3CDTF">2014-04-19T05:10:13Z</dcterms:created>
  <dcterms:modified xsi:type="dcterms:W3CDTF">2015-10-17T20:23:19Z</dcterms:modified>
</cp:coreProperties>
</file>