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64" r:id="rId2"/>
    <p:sldId id="265" r:id="rId3"/>
    <p:sldId id="294" r:id="rId4"/>
    <p:sldId id="295" r:id="rId5"/>
    <p:sldId id="263" r:id="rId6"/>
    <p:sldId id="257" r:id="rId7"/>
    <p:sldId id="258" r:id="rId8"/>
    <p:sldId id="267" r:id="rId9"/>
    <p:sldId id="268" r:id="rId10"/>
    <p:sldId id="269" r:id="rId11"/>
    <p:sldId id="296" r:id="rId12"/>
    <p:sldId id="298" r:id="rId13"/>
    <p:sldId id="299" r:id="rId14"/>
    <p:sldId id="300" r:id="rId15"/>
    <p:sldId id="259" r:id="rId16"/>
    <p:sldId id="260" r:id="rId17"/>
    <p:sldId id="261" r:id="rId18"/>
    <p:sldId id="301" r:id="rId19"/>
    <p:sldId id="302" r:id="rId20"/>
    <p:sldId id="303" r:id="rId21"/>
    <p:sldId id="273" r:id="rId22"/>
    <p:sldId id="274" r:id="rId23"/>
    <p:sldId id="275" r:id="rId24"/>
    <p:sldId id="297" r:id="rId25"/>
    <p:sldId id="279" r:id="rId26"/>
    <p:sldId id="280" r:id="rId27"/>
    <p:sldId id="281" r:id="rId28"/>
    <p:sldId id="282" r:id="rId29"/>
    <p:sldId id="284" r:id="rId30"/>
    <p:sldId id="304" r:id="rId31"/>
    <p:sldId id="283" r:id="rId32"/>
    <p:sldId id="285" r:id="rId33"/>
    <p:sldId id="286" r:id="rId34"/>
    <p:sldId id="287" r:id="rId35"/>
    <p:sldId id="288" r:id="rId36"/>
    <p:sldId id="305" r:id="rId37"/>
    <p:sldId id="289" r:id="rId38"/>
    <p:sldId id="290" r:id="rId39"/>
    <p:sldId id="291" r:id="rId40"/>
    <p:sldId id="292" r:id="rId41"/>
    <p:sldId id="293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0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9324-A518-468F-A05A-CA694EAD2877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715D2-D4D1-4CF0-BFCB-D090DC717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715D2-D4D1-4CF0-BFCB-D090DC7171F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99643F-36F9-426F-91A7-40819E9286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BCC91D-208D-466C-8EA3-CBF68C3A0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3923928" y="3284984"/>
            <a:ext cx="23237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3" cstate="print"/>
          <a:srcRect l="3046" t="17399" r="49996" b="9869"/>
          <a:stretch>
            <a:fillRect/>
          </a:stretch>
        </p:blipFill>
        <p:spPr bwMode="auto">
          <a:xfrm>
            <a:off x="1979712" y="2204864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 l="3047" t="15100" r="49973" b="12251"/>
          <a:stretch>
            <a:fillRect/>
          </a:stretch>
        </p:blipFill>
        <p:spPr bwMode="auto">
          <a:xfrm>
            <a:off x="3491880" y="1268760"/>
            <a:ext cx="22856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81000" y="3933056"/>
            <a:ext cx="8458200" cy="2592289"/>
          </a:xfrm>
        </p:spPr>
        <p:txBody>
          <a:bodyPr>
            <a:normAutofit/>
          </a:bodyPr>
          <a:lstStyle/>
          <a:p>
            <a:r>
              <a:rPr lang="ru-RU" dirty="0" smtClean="0"/>
              <a:t>Раздел 1 </a:t>
            </a:r>
            <a:br>
              <a:rPr lang="ru-RU" dirty="0" smtClean="0"/>
            </a:br>
            <a:r>
              <a:rPr lang="ru-RU" dirty="0" smtClean="0"/>
              <a:t>ГЛАСНЫЕ ЗВУКИ</a:t>
            </a:r>
            <a:br>
              <a:rPr lang="ru-RU" dirty="0" smtClean="0"/>
            </a:br>
            <a:r>
              <a:rPr lang="ru-RU" dirty="0" smtClean="0"/>
              <a:t>ЧТЕНИЕ БУКВ, ОБОЗНАЧАЮЩИХ ГЛАСНЫЕ ЗВУКИ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458200" cy="914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 Формирование открытого слога у </a:t>
            </a:r>
            <a:r>
              <a:rPr lang="ru-RU" dirty="0" err="1" smtClean="0"/>
              <a:t>неговорящих</a:t>
            </a:r>
            <a:r>
              <a:rPr lang="ru-RU" dirty="0" smtClean="0"/>
              <a:t> </a:t>
            </a:r>
            <a:r>
              <a:rPr lang="ru-RU" dirty="0" smtClean="0"/>
              <a:t>детей. </a:t>
            </a:r>
          </a:p>
          <a:p>
            <a:pPr algn="ctr"/>
            <a:r>
              <a:rPr lang="ru-RU" dirty="0" smtClean="0"/>
              <a:t>П</a:t>
            </a:r>
            <a:r>
              <a:rPr lang="ru-RU" dirty="0" smtClean="0"/>
              <a:t>одготовка </a:t>
            </a:r>
            <a:r>
              <a:rPr lang="ru-RU" dirty="0" smtClean="0"/>
              <a:t>к обучению грамоте и обучение чтению  </a:t>
            </a:r>
            <a:r>
              <a:rPr lang="ru-RU" smtClean="0"/>
              <a:t>открытых слогов</a:t>
            </a:r>
            <a:endParaRPr lang="ru-RU" dirty="0" smtClean="0"/>
          </a:p>
          <a:p>
            <a:pPr algn="ctr"/>
            <a:r>
              <a:rPr lang="ru-RU" dirty="0" smtClean="0"/>
              <a:t>детей </a:t>
            </a:r>
            <a:r>
              <a:rPr lang="ru-RU" dirty="0" smtClean="0"/>
              <a:t>дошкольного возраста.</a:t>
            </a:r>
            <a:endParaRPr lang="ru-RU" dirty="0" smtClean="0"/>
          </a:p>
        </p:txBody>
      </p:sp>
      <p:pic>
        <p:nvPicPr>
          <p:cNvPr id="11" name="Рисунок 10"/>
          <p:cNvPicPr/>
          <p:nvPr/>
        </p:nvPicPr>
        <p:blipFill>
          <a:blip r:embed="rId5" cstate="print"/>
          <a:srcRect l="43934" t="13405" r="5977" b="8730"/>
          <a:stretch>
            <a:fillRect/>
          </a:stretch>
        </p:blipFill>
        <p:spPr bwMode="auto">
          <a:xfrm>
            <a:off x="6372199" y="1268760"/>
            <a:ext cx="223224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l="45697" t="13691" r="7891" b="14143"/>
          <a:stretch>
            <a:fillRect/>
          </a:stretch>
        </p:blipFill>
        <p:spPr bwMode="auto">
          <a:xfrm>
            <a:off x="611560" y="1268760"/>
            <a:ext cx="218504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7" cstate="print"/>
          <a:srcRect l="3091" t="13500" r="46745" b="9750"/>
          <a:stretch>
            <a:fillRect/>
          </a:stretch>
        </p:blipFill>
        <p:spPr bwMode="auto">
          <a:xfrm>
            <a:off x="6372200" y="3284984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003032" y="5661248"/>
            <a:ext cx="4140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Учитель-логопед ГБДОУ </a:t>
            </a:r>
            <a:r>
              <a:rPr lang="ru-RU" dirty="0" err="1" smtClean="0"/>
              <a:t>д\с</a:t>
            </a:r>
            <a:r>
              <a:rPr lang="ru-RU" dirty="0" smtClean="0"/>
              <a:t> №134</a:t>
            </a:r>
          </a:p>
          <a:p>
            <a:r>
              <a:rPr lang="ru-RU" dirty="0" smtClean="0"/>
              <a:t>Выборгского района Санкт-Петербурга</a:t>
            </a:r>
          </a:p>
          <a:p>
            <a:r>
              <a:rPr lang="ru-RU" dirty="0" smtClean="0"/>
              <a:t>Комиссарова Светлана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2060848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2060848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779912" y="4293096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у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smtClean="0"/>
              <a:t>Уа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87727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Кто кричит </a:t>
            </a:r>
            <a:r>
              <a:rPr lang="en-US" sz="2400" dirty="0" smtClean="0"/>
              <a:t>“</a:t>
            </a:r>
            <a:r>
              <a:rPr lang="ru-RU" sz="2400" dirty="0" smtClean="0"/>
              <a:t>УА</a:t>
            </a:r>
            <a:r>
              <a:rPr lang="en-US" sz="2400" dirty="0" smtClean="0"/>
              <a:t>”</a:t>
            </a:r>
            <a:r>
              <a:rPr lang="ru-RU" sz="2400" dirty="0" smtClean="0"/>
              <a:t>? Повтори, как кричит малыш?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зайка. Зайка визжит так: </a:t>
            </a:r>
            <a:r>
              <a:rPr lang="en-US" dirty="0" smtClean="0"/>
              <a:t>“</a:t>
            </a:r>
            <a:r>
              <a:rPr lang="ru-RU" dirty="0" err="1" smtClean="0"/>
              <a:t>и-и-и-и-и</a:t>
            </a:r>
            <a:r>
              <a:rPr lang="ru-RU" dirty="0" smtClean="0"/>
              <a:t>…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3047" t="15100" r="49973" b="12251"/>
          <a:stretch>
            <a:fillRect/>
          </a:stretch>
        </p:blipFill>
        <p:spPr bwMode="auto">
          <a:xfrm>
            <a:off x="2045322" y="1554163"/>
            <a:ext cx="520575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зайке спеть длинную песенку вместе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аней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и-и-и-и-и-а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5652120" y="2204864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611560" y="2204864"/>
            <a:ext cx="2933700" cy="235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>
            <a:off x="2339752" y="3573016"/>
            <a:ext cx="4764752" cy="1947689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4208" y="1916832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916832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411760" y="3429000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длинную песенку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и-и-и-и-и-а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220486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2204864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707904" y="4437112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и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err="1" smtClean="0"/>
              <a:t>иа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80526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Какое домашнее животное так кричит?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ане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спеть длинную песенку вместе с зайкой 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а-а-а-а-а-и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683568" y="2204864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5652120" y="2204864"/>
            <a:ext cx="2933700" cy="235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>
            <a:off x="2339752" y="3573016"/>
            <a:ext cx="4764752" cy="1947689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700808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1916832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411760" y="3429000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длинную песенку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а-а-а-а-а-и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20486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2204864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707904" y="4437112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и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smtClean="0"/>
              <a:t>аи</a:t>
            </a:r>
            <a:r>
              <a:rPr lang="en-US" dirty="0" smtClean="0"/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уга 16"/>
          <p:cNvSpPr/>
          <p:nvPr/>
        </p:nvSpPr>
        <p:spPr>
          <a:xfrm>
            <a:off x="2195736" y="3645024"/>
            <a:ext cx="4608512" cy="1944215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/>
          <p:nvPr/>
        </p:nvPicPr>
        <p:blipFill>
          <a:blip r:embed="rId2" cstate="print"/>
          <a:srcRect l="3091" t="13500" r="46745" b="9750"/>
          <a:stretch>
            <a:fillRect/>
          </a:stretch>
        </p:blipFill>
        <p:spPr bwMode="auto">
          <a:xfrm>
            <a:off x="5580112" y="2276872"/>
            <a:ext cx="29527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Помоги зайке спеть длинную песенку вместе с паровозиком: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и-и-и-и-и-у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611560" y="2276872"/>
            <a:ext cx="2933700" cy="235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0232" y="184482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844824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411760" y="3429000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длинную песенку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и-и-и-и-и-у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15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ГЛАСНЫЕ ЗВУКИ</a:t>
            </a:r>
            <a:br>
              <a:rPr lang="ru-RU" dirty="0" smtClean="0"/>
            </a:br>
            <a:r>
              <a:rPr lang="ru-RU" dirty="0" smtClean="0"/>
              <a:t>ЧТЕНИЕ БУКВ, ОБОЗНАЧАЮЩИХ ГЛАСНЫЕ ЗВУКИ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539552" y="2060848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45056" t="17664" r="7483" b="9687"/>
          <a:stretch>
            <a:fillRect/>
          </a:stretch>
        </p:blipFill>
        <p:spPr bwMode="auto">
          <a:xfrm>
            <a:off x="539552" y="4221088"/>
            <a:ext cx="244827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3046" t="17399" r="49996" b="9869"/>
          <a:stretch>
            <a:fillRect/>
          </a:stretch>
        </p:blipFill>
        <p:spPr bwMode="auto">
          <a:xfrm>
            <a:off x="3347864" y="4221088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 l="43934" t="13405" r="5977" b="8730"/>
          <a:stretch>
            <a:fillRect/>
          </a:stretch>
        </p:blipFill>
        <p:spPr bwMode="auto">
          <a:xfrm>
            <a:off x="6084168" y="4221088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l="3047" t="15100" r="49973" b="12251"/>
          <a:stretch>
            <a:fillRect/>
          </a:stretch>
        </p:blipFill>
        <p:spPr bwMode="auto">
          <a:xfrm>
            <a:off x="6084168" y="2060849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/>
          <a:srcRect l="3091" t="13500" r="46745" b="9750"/>
          <a:stretch>
            <a:fillRect/>
          </a:stretch>
        </p:blipFill>
        <p:spPr bwMode="auto">
          <a:xfrm>
            <a:off x="3347864" y="2060849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220486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2204864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563888" y="4437112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и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у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err="1" smtClean="0"/>
              <a:t>иу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661248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ru-RU" sz="2400" dirty="0" smtClean="0"/>
              <a:t>ИУ – ИУ – ИУ</a:t>
            </a:r>
            <a:r>
              <a:rPr lang="en-US" sz="2400" dirty="0" smtClean="0"/>
              <a:t>”</a:t>
            </a:r>
            <a:r>
              <a:rPr lang="ru-RU" sz="2400" dirty="0" smtClean="0"/>
              <a:t> – спешит скорая помощь к больному. Повтори: </a:t>
            </a:r>
            <a:r>
              <a:rPr lang="en-US" sz="2400" dirty="0" smtClean="0"/>
              <a:t>“</a:t>
            </a:r>
            <a:r>
              <a:rPr lang="ru-RU" sz="2400" dirty="0" smtClean="0"/>
              <a:t>ИУ-ИУ-ИУ</a:t>
            </a:r>
            <a:r>
              <a:rPr lang="en-US" sz="2400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уга 16"/>
          <p:cNvSpPr/>
          <p:nvPr/>
        </p:nvSpPr>
        <p:spPr>
          <a:xfrm>
            <a:off x="2195736" y="3645024"/>
            <a:ext cx="4608512" cy="1944215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/>
          <p:nvPr/>
        </p:nvPicPr>
        <p:blipFill>
          <a:blip r:embed="rId2" cstate="print"/>
          <a:srcRect l="3091" t="13500" r="46745" b="9750"/>
          <a:stretch>
            <a:fillRect/>
          </a:stretch>
        </p:blipFill>
        <p:spPr bwMode="auto">
          <a:xfrm>
            <a:off x="539552" y="2204864"/>
            <a:ext cx="29527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Помоги паровозику спеть длинную песенку вместе с зайкой: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у-у-у-у-у-и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5580112" y="2204864"/>
            <a:ext cx="2933700" cy="235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44824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1916832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411760" y="3429000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длинную песенку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у-у-у-у-у-и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916832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1916832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707904" y="4149080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у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и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err="1" smtClean="0"/>
              <a:t>уи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445224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ru-RU" sz="2400" dirty="0" smtClean="0"/>
              <a:t>УИ-УИ-УИ</a:t>
            </a:r>
            <a:r>
              <a:rPr lang="en-US" sz="2400" dirty="0" smtClean="0"/>
              <a:t>”</a:t>
            </a:r>
            <a:r>
              <a:rPr lang="ru-RU" sz="2400" dirty="0" smtClean="0"/>
              <a:t> – едет пожарная машина. </a:t>
            </a:r>
          </a:p>
          <a:p>
            <a:r>
              <a:rPr lang="ru-RU" sz="2400" dirty="0" smtClean="0"/>
              <a:t>Как она едет? Повтори.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</a:t>
            </a:r>
            <a:r>
              <a:rPr lang="ru-RU" dirty="0" err="1" smtClean="0"/>
              <a:t>оля</a:t>
            </a:r>
            <a:r>
              <a:rPr lang="ru-RU" dirty="0" smtClean="0"/>
              <a:t>. Оля охает так: </a:t>
            </a:r>
            <a:r>
              <a:rPr lang="en-US" dirty="0" smtClean="0"/>
              <a:t>“</a:t>
            </a:r>
            <a:r>
              <a:rPr lang="ru-RU" dirty="0" err="1" smtClean="0"/>
              <a:t>о-о-о-о-о</a:t>
            </a:r>
            <a:r>
              <a:rPr lang="ru-RU" dirty="0" smtClean="0"/>
              <a:t>…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2018673" y="1554163"/>
            <a:ext cx="525905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оле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спеть длинные песенки вместе с друзьями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755576" y="1484784"/>
            <a:ext cx="20882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6084168" y="4797152"/>
            <a:ext cx="201622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45697" t="13691" r="7891" b="14143"/>
          <a:stretch>
            <a:fillRect/>
          </a:stretch>
        </p:blipFill>
        <p:spPr bwMode="auto">
          <a:xfrm>
            <a:off x="6084168" y="1484784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l="3091" t="13500" r="46745" b="9750"/>
          <a:stretch>
            <a:fillRect/>
          </a:stretch>
        </p:blipFill>
        <p:spPr bwMode="auto">
          <a:xfrm>
            <a:off x="6084168" y="3140968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2915816" y="2996952"/>
            <a:ext cx="3168352" cy="720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915816" y="3068960"/>
            <a:ext cx="3168352" cy="158417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2915816" y="3068960"/>
            <a:ext cx="3168352" cy="331236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8367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О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8367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А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6176" y="26369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У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4457343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И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627784" y="2996952"/>
            <a:ext cx="3528392" cy="720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627784" y="3140968"/>
            <a:ext cx="3672408" cy="165618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2627784" y="3212976"/>
            <a:ext cx="3672408" cy="338437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друзьям спеть длинные песенки вместе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олеЙ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6156176" y="1556792"/>
            <a:ext cx="20882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3047" t="15100" r="49973" b="12251"/>
          <a:stretch>
            <a:fillRect/>
          </a:stretch>
        </p:blipFill>
        <p:spPr bwMode="auto">
          <a:xfrm>
            <a:off x="827584" y="4869160"/>
            <a:ext cx="201622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45697" t="13691" r="7891" b="14143"/>
          <a:stretch>
            <a:fillRect/>
          </a:stretch>
        </p:blipFill>
        <p:spPr bwMode="auto">
          <a:xfrm>
            <a:off x="827584" y="1556792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l="3091" t="13500" r="46745" b="9750"/>
          <a:stretch>
            <a:fillRect/>
          </a:stretch>
        </p:blipFill>
        <p:spPr bwMode="auto">
          <a:xfrm>
            <a:off x="827584" y="3212976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2771800" y="3140968"/>
            <a:ext cx="338437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843808" y="3212976"/>
            <a:ext cx="3312368" cy="151216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843808" y="3212976"/>
            <a:ext cx="3384376" cy="324036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8367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О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8367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А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26369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У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437112"/>
            <a:ext cx="15841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0" b="1" dirty="0" smtClean="0">
                <a:solidFill>
                  <a:srgbClr val="FF0000"/>
                </a:solidFill>
              </a:rPr>
              <a:t>И</a:t>
            </a:r>
            <a:endParaRPr lang="ru-RU" sz="175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483768" y="2996952"/>
            <a:ext cx="3672408" cy="720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051720" y="2996952"/>
            <a:ext cx="4104456" cy="172819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411760" y="3068960"/>
            <a:ext cx="3744416" cy="352839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Прочитай короткие песенки с </a:t>
            </a:r>
            <a:r>
              <a:rPr lang="en-US" dirty="0" smtClean="0"/>
              <a:t>“</a:t>
            </a:r>
            <a:r>
              <a:rPr lang="ru-RU" dirty="0" smtClean="0"/>
              <a:t>о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1412776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4725144"/>
            <a:ext cx="1560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ОУ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068960"/>
            <a:ext cx="17652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ОИ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2843808" y="2420888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2915816" y="4077072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2843808" y="5805264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32040" y="1340768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3068960"/>
            <a:ext cx="17652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4725144"/>
            <a:ext cx="15614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2" name="Дуга 11"/>
          <p:cNvSpPr/>
          <p:nvPr/>
        </p:nvSpPr>
        <p:spPr>
          <a:xfrm>
            <a:off x="5436096" y="2420888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5508104" y="4149080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5508104" y="5733256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Аня. Аня плачет так: </a:t>
            </a:r>
            <a:r>
              <a:rPr lang="en-US" dirty="0" smtClean="0"/>
              <a:t>“</a:t>
            </a:r>
            <a:r>
              <a:rPr lang="ru-RU" dirty="0" err="1" smtClean="0"/>
              <a:t>а-а-а-а-а</a:t>
            </a:r>
            <a:r>
              <a:rPr lang="ru-RU" dirty="0" smtClean="0"/>
              <a:t>…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2059581" y="1554163"/>
            <a:ext cx="517723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</a:t>
            </a:r>
            <a:r>
              <a:rPr lang="ru-RU" dirty="0" err="1" smtClean="0"/>
              <a:t>эдик</a:t>
            </a:r>
            <a:r>
              <a:rPr lang="ru-RU" dirty="0" smtClean="0"/>
              <a:t>. Эдик кричит так: </a:t>
            </a:r>
            <a:r>
              <a:rPr lang="en-US" dirty="0" smtClean="0"/>
              <a:t>“</a:t>
            </a:r>
            <a:r>
              <a:rPr lang="ru-RU" dirty="0" err="1" smtClean="0"/>
              <a:t>Э-э-э-э</a:t>
            </a:r>
            <a:r>
              <a:rPr lang="ru-RU" dirty="0" smtClean="0"/>
              <a:t>…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3046" t="17399" r="49996" b="9869"/>
          <a:stretch>
            <a:fillRect/>
          </a:stretch>
        </p:blipFill>
        <p:spPr bwMode="auto">
          <a:xfrm>
            <a:off x="2049510" y="1554163"/>
            <a:ext cx="519738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ЭДИКУ спеть длинные песенки вместе с друзьями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6156176" y="5633864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6" t="17399" r="49996" b="9869"/>
          <a:stretch>
            <a:fillRect/>
          </a:stretch>
        </p:blipFill>
        <p:spPr bwMode="auto">
          <a:xfrm>
            <a:off x="1331640" y="1484784"/>
            <a:ext cx="16561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3047" t="15100" r="49973" b="12251"/>
          <a:stretch>
            <a:fillRect/>
          </a:stretch>
        </p:blipFill>
        <p:spPr bwMode="auto">
          <a:xfrm>
            <a:off x="6156176" y="4365104"/>
            <a:ext cx="1584176" cy="11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l="45697" t="13691" r="7891" b="14143"/>
          <a:stretch>
            <a:fillRect/>
          </a:stretch>
        </p:blipFill>
        <p:spPr bwMode="auto">
          <a:xfrm>
            <a:off x="6156176" y="1556792"/>
            <a:ext cx="158417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l="3091" t="13500" r="46745" b="9750"/>
          <a:stretch>
            <a:fillRect/>
          </a:stretch>
        </p:blipFill>
        <p:spPr bwMode="auto">
          <a:xfrm>
            <a:off x="6156176" y="2996952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987824" y="2780928"/>
            <a:ext cx="316835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987824" y="2780928"/>
            <a:ext cx="3168352" cy="136815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987824" y="2780928"/>
            <a:ext cx="3168352" cy="273630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3059832" y="2852936"/>
            <a:ext cx="3096344" cy="400506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05273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Э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157192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И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3861048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У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2420888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О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105273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А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627784" y="2564904"/>
            <a:ext cx="316835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627784" y="2564904"/>
            <a:ext cx="3312368" cy="12961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699792" y="2636912"/>
            <a:ext cx="3312368" cy="26642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2627784" y="2564904"/>
            <a:ext cx="3312368" cy="410445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друзьям спеть длинные песенки вместе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ЭДИКом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1403648" y="5633864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6" t="17399" r="49996" b="9869"/>
          <a:stretch>
            <a:fillRect/>
          </a:stretch>
        </p:blipFill>
        <p:spPr bwMode="auto">
          <a:xfrm>
            <a:off x="6156176" y="1484784"/>
            <a:ext cx="16561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3047" t="15100" r="49973" b="12251"/>
          <a:stretch>
            <a:fillRect/>
          </a:stretch>
        </p:blipFill>
        <p:spPr bwMode="auto">
          <a:xfrm>
            <a:off x="1403648" y="4365104"/>
            <a:ext cx="1584176" cy="110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l="45697" t="13691" r="7891" b="14143"/>
          <a:stretch>
            <a:fillRect/>
          </a:stretch>
        </p:blipFill>
        <p:spPr bwMode="auto">
          <a:xfrm>
            <a:off x="1403648" y="1556792"/>
            <a:ext cx="158417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 l="3091" t="13500" r="46745" b="9750"/>
          <a:stretch>
            <a:fillRect/>
          </a:stretch>
        </p:blipFill>
        <p:spPr bwMode="auto">
          <a:xfrm>
            <a:off x="1403648" y="2996952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987824" y="2780928"/>
            <a:ext cx="316835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987824" y="2780928"/>
            <a:ext cx="3168352" cy="136815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987824" y="2852936"/>
            <a:ext cx="3168352" cy="252028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987824" y="2780928"/>
            <a:ext cx="3240360" cy="38884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105273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Э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5301208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И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93305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У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249289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О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1052736"/>
            <a:ext cx="9361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</a:rPr>
              <a:t>А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627784" y="2564904"/>
            <a:ext cx="316835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555776" y="2564904"/>
            <a:ext cx="3312368" cy="136815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83768" y="2636912"/>
            <a:ext cx="3384376" cy="273630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627784" y="2636912"/>
            <a:ext cx="3240360" cy="40324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Прочитай короткие песенки с </a:t>
            </a:r>
            <a:r>
              <a:rPr lang="en-US" dirty="0" smtClean="0"/>
              <a:t>“</a:t>
            </a:r>
            <a:r>
              <a:rPr lang="ru-RU" dirty="0" smtClean="0"/>
              <a:t>э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83671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204864"/>
            <a:ext cx="1560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ЭУ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5013176"/>
            <a:ext cx="17652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ЭИ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2699792" y="1844824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2699792" y="3212976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2771800" y="4581128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5364088" y="1916832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5364088" y="3284984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5436096" y="4725144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267744" y="3573016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6" name="Дуга 15"/>
          <p:cNvSpPr/>
          <p:nvPr/>
        </p:nvSpPr>
        <p:spPr>
          <a:xfrm>
            <a:off x="2771800" y="6093296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860032" y="836712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2204864"/>
            <a:ext cx="15408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3645024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5085184"/>
            <a:ext cx="1713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21" name="Дуга 20"/>
          <p:cNvSpPr/>
          <p:nvPr/>
        </p:nvSpPr>
        <p:spPr>
          <a:xfrm>
            <a:off x="5436096" y="6165304"/>
            <a:ext cx="720080" cy="504056"/>
          </a:xfrm>
          <a:prstGeom prst="arc">
            <a:avLst>
              <a:gd name="adj1" fmla="val 21515363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6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пароходик. Пароходик гудит так: </a:t>
            </a:r>
            <a:br>
              <a:rPr lang="ru-RU" dirty="0" smtClean="0"/>
            </a:br>
            <a:r>
              <a:rPr lang="en-US" dirty="0" smtClean="0"/>
              <a:t>“</a:t>
            </a:r>
            <a:r>
              <a:rPr lang="ru-RU" dirty="0" err="1" smtClean="0"/>
              <a:t>ы-ы-ы-ы-ы</a:t>
            </a:r>
            <a:r>
              <a:rPr lang="ru-RU" dirty="0" smtClean="0"/>
              <a:t>…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43934" t="13405" r="5977" b="8730"/>
          <a:stretch>
            <a:fillRect/>
          </a:stretch>
        </p:blipFill>
        <p:spPr bwMode="auto">
          <a:xfrm>
            <a:off x="2058971" y="1554163"/>
            <a:ext cx="517845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ПАРОХОДИКУ спеть длинные песенки вместе с друзьями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6156176" y="4581128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6" t="17399" r="49996" b="9869"/>
          <a:stretch>
            <a:fillRect/>
          </a:stretch>
        </p:blipFill>
        <p:spPr bwMode="auto">
          <a:xfrm>
            <a:off x="6156176" y="5733256"/>
            <a:ext cx="1368152" cy="96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3047" t="15100" r="49973" b="12251"/>
          <a:stretch>
            <a:fillRect/>
          </a:stretch>
        </p:blipFill>
        <p:spPr bwMode="auto">
          <a:xfrm>
            <a:off x="6156176" y="3501008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 l="43934" t="13405" r="5977" b="8730"/>
          <a:stretch>
            <a:fillRect/>
          </a:stretch>
        </p:blipFill>
        <p:spPr bwMode="auto">
          <a:xfrm>
            <a:off x="1475656" y="1340768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 l="45697" t="13691" r="7891" b="14143"/>
          <a:stretch>
            <a:fillRect/>
          </a:stretch>
        </p:blipFill>
        <p:spPr bwMode="auto">
          <a:xfrm>
            <a:off x="6156176" y="1340768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 cstate="print"/>
          <a:srcRect l="3091" t="13500" r="46745" b="9750"/>
          <a:stretch>
            <a:fillRect/>
          </a:stretch>
        </p:blipFill>
        <p:spPr bwMode="auto">
          <a:xfrm>
            <a:off x="6156176" y="2420888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843808" y="2276872"/>
            <a:ext cx="331236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843808" y="2276872"/>
            <a:ext cx="3312368" cy="108012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843808" y="2276872"/>
            <a:ext cx="3312368" cy="216024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2843808" y="2276872"/>
            <a:ext cx="3312368" cy="324036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2843808" y="2348880"/>
            <a:ext cx="3312368" cy="424847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1124744"/>
            <a:ext cx="11785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5445224"/>
            <a:ext cx="9108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4293096"/>
            <a:ext cx="9621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3212976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2132856"/>
            <a:ext cx="814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1052736"/>
            <a:ext cx="8451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 flipV="1">
            <a:off x="2843808" y="2204864"/>
            <a:ext cx="3168352" cy="720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843808" y="2276872"/>
            <a:ext cx="3240360" cy="100811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843808" y="2276872"/>
            <a:ext cx="3240360" cy="216024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2843808" y="2276872"/>
            <a:ext cx="3240360" cy="30963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2843808" y="2348880"/>
            <a:ext cx="3168352" cy="417646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друзьям спеть длинные песенки вместе с ПАРОХОДИКОМ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45056" t="17664" r="7483" b="9687"/>
          <a:stretch>
            <a:fillRect/>
          </a:stretch>
        </p:blipFill>
        <p:spPr bwMode="auto">
          <a:xfrm>
            <a:off x="1475656" y="4653136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3046" t="17399" r="49996" b="9869"/>
          <a:stretch>
            <a:fillRect/>
          </a:stretch>
        </p:blipFill>
        <p:spPr bwMode="auto">
          <a:xfrm>
            <a:off x="1475656" y="5894512"/>
            <a:ext cx="1368152" cy="96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3047" t="15100" r="49973" b="12251"/>
          <a:stretch>
            <a:fillRect/>
          </a:stretch>
        </p:blipFill>
        <p:spPr bwMode="auto">
          <a:xfrm>
            <a:off x="1475656" y="3501008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 l="43934" t="13405" r="5977" b="8730"/>
          <a:stretch>
            <a:fillRect/>
          </a:stretch>
        </p:blipFill>
        <p:spPr bwMode="auto">
          <a:xfrm>
            <a:off x="6228184" y="1340768"/>
            <a:ext cx="136815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 l="45697" t="13691" r="7891" b="14143"/>
          <a:stretch>
            <a:fillRect/>
          </a:stretch>
        </p:blipFill>
        <p:spPr bwMode="auto">
          <a:xfrm>
            <a:off x="1475656" y="1340768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 cstate="print"/>
          <a:srcRect l="3091" t="13500" r="46745" b="9750"/>
          <a:stretch>
            <a:fillRect/>
          </a:stretch>
        </p:blipFill>
        <p:spPr bwMode="auto">
          <a:xfrm>
            <a:off x="1475656" y="2420888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843808" y="2276872"/>
            <a:ext cx="331236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843808" y="2276872"/>
            <a:ext cx="3240360" cy="100811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843808" y="2276872"/>
            <a:ext cx="3240360" cy="216024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843808" y="2276872"/>
            <a:ext cx="3312368" cy="331236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843808" y="2276872"/>
            <a:ext cx="3312368" cy="43924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паровозик. Он гудит так: </a:t>
            </a:r>
            <a:r>
              <a:rPr lang="en-US" dirty="0" smtClean="0"/>
              <a:t>“</a:t>
            </a:r>
            <a:r>
              <a:rPr lang="ru-RU" dirty="0" err="1" smtClean="0"/>
              <a:t>у-у-у-у-у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3091" t="13500" r="46745" b="9750"/>
          <a:stretch>
            <a:fillRect/>
          </a:stretch>
        </p:blipFill>
        <p:spPr bwMode="auto">
          <a:xfrm>
            <a:off x="2017422" y="1554163"/>
            <a:ext cx="526155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спеть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длиннЫЕ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песенкИ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68144" y="980728"/>
            <a:ext cx="1250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5288340"/>
            <a:ext cx="9108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4221088"/>
            <a:ext cx="962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140968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132856"/>
            <a:ext cx="814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1052736"/>
            <a:ext cx="8451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771800" y="2276872"/>
            <a:ext cx="324036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699792" y="2276872"/>
            <a:ext cx="3312368" cy="100811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771800" y="2348880"/>
            <a:ext cx="3240360" cy="194421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699792" y="2348880"/>
            <a:ext cx="3312368" cy="30963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699792" y="2348880"/>
            <a:ext cx="3312368" cy="410445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Прочитай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1124744"/>
            <a:ext cx="18389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517232"/>
            <a:ext cx="19046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ЭЫ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4509120"/>
            <a:ext cx="1955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3429000"/>
            <a:ext cx="19816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2276872"/>
            <a:ext cx="18085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1124744"/>
            <a:ext cx="18389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АЫ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5696" y="2204864"/>
            <a:ext cx="18085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ЫУ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3356992"/>
            <a:ext cx="19816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ЫИ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5696" y="4437112"/>
            <a:ext cx="1955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5696" y="5517232"/>
            <a:ext cx="19046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ЫЭ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1"/>
      <p:bldP spid="7" grpId="0"/>
      <p:bldP spid="8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уга 16"/>
          <p:cNvSpPr/>
          <p:nvPr/>
        </p:nvSpPr>
        <p:spPr>
          <a:xfrm>
            <a:off x="2483768" y="3645024"/>
            <a:ext cx="4620736" cy="1872207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755576" y="2132856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3" cstate="print"/>
          <a:srcRect l="3091" t="13500" r="46745" b="9750"/>
          <a:stretch>
            <a:fillRect/>
          </a:stretch>
        </p:blipFill>
        <p:spPr bwMode="auto">
          <a:xfrm>
            <a:off x="5580112" y="2132856"/>
            <a:ext cx="29527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Помоги Ане спеть длинную песенку вместе с паровозиком: </a:t>
            </a:r>
            <a:r>
              <a:rPr lang="en-US" sz="2800" dirty="0" smtClean="0"/>
              <a:t>“</a:t>
            </a:r>
            <a:r>
              <a:rPr lang="ru-RU" sz="2800" dirty="0" err="1" smtClean="0"/>
              <a:t>а-а-а-а-а-У</a:t>
            </a:r>
            <a:r>
              <a:rPr lang="en-US" sz="2800" dirty="0" smtClean="0"/>
              <a:t>”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700808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1772816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267744" y="3284984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 спеть длинную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у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err="1" smtClean="0"/>
              <a:t>а-а-а-а-а-У</a:t>
            </a:r>
            <a:r>
              <a:rPr lang="en-US" dirty="0" smtClean="0"/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132856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2132856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3707904" y="4293096"/>
            <a:ext cx="1296144" cy="7920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Помоги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 спеть короткую песенку вместе с </a:t>
            </a:r>
            <a:r>
              <a:rPr lang="en-US" dirty="0" smtClean="0"/>
              <a:t>“</a:t>
            </a:r>
            <a:r>
              <a:rPr lang="ru-RU" dirty="0" smtClean="0"/>
              <a:t>у</a:t>
            </a:r>
            <a:r>
              <a:rPr lang="en-US" dirty="0" smtClean="0"/>
              <a:t>”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ru-RU" dirty="0" err="1" smtClean="0"/>
              <a:t>аУ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5733256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Покричи: </a:t>
            </a:r>
            <a:r>
              <a:rPr lang="en-US" sz="2400" dirty="0" smtClean="0"/>
              <a:t>“</a:t>
            </a:r>
            <a:r>
              <a:rPr lang="ru-RU" sz="2400" dirty="0" smtClean="0"/>
              <a:t>АУ! АУ!</a:t>
            </a:r>
            <a:r>
              <a:rPr lang="en-US" sz="2400" dirty="0" smtClean="0"/>
              <a:t>”</a:t>
            </a:r>
            <a:r>
              <a:rPr lang="ru-RU" sz="2400" dirty="0" smtClean="0"/>
              <a:t>     Где кричат </a:t>
            </a:r>
            <a:r>
              <a:rPr lang="en-US" sz="2400" dirty="0" smtClean="0"/>
              <a:t>“</a:t>
            </a:r>
            <a:r>
              <a:rPr lang="ru-RU" sz="2400" dirty="0" smtClean="0"/>
              <a:t>АУ?</a:t>
            </a:r>
            <a:r>
              <a:rPr lang="en-US" sz="2400" dirty="0" smtClean="0"/>
              <a:t>”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Дуга 16"/>
          <p:cNvSpPr/>
          <p:nvPr/>
        </p:nvSpPr>
        <p:spPr>
          <a:xfrm>
            <a:off x="2483768" y="3645024"/>
            <a:ext cx="4620736" cy="1872207"/>
          </a:xfrm>
          <a:prstGeom prst="arc">
            <a:avLst>
              <a:gd name="adj1" fmla="val 21553864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/>
          <p:nvPr/>
        </p:nvPicPr>
        <p:blipFill>
          <a:blip r:embed="rId2" cstate="print"/>
          <a:srcRect l="45697" t="13691" r="7891" b="14143"/>
          <a:stretch>
            <a:fillRect/>
          </a:stretch>
        </p:blipFill>
        <p:spPr bwMode="auto">
          <a:xfrm>
            <a:off x="5652120" y="2204864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3" cstate="print"/>
          <a:srcRect l="3091" t="13500" r="46745" b="9750"/>
          <a:stretch>
            <a:fillRect/>
          </a:stretch>
        </p:blipFill>
        <p:spPr bwMode="auto">
          <a:xfrm>
            <a:off x="683568" y="2204864"/>
            <a:ext cx="29527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Помоги паровозику спеть длинную песенку вместе с Аней: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у-у-у-у-у-а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6176" y="1700808"/>
            <a:ext cx="1872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700808"/>
            <a:ext cx="19442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267744" y="3356992"/>
            <a:ext cx="4764752" cy="1947689"/>
          </a:xfrm>
          <a:prstGeom prst="arc">
            <a:avLst>
              <a:gd name="adj1" fmla="val 153248"/>
              <a:gd name="adj2" fmla="val 10870229"/>
            </a:avLst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Помоги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спеть длинную песенку вместе с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у-у-у-у-у-а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3489</TotalTime>
  <Words>718</Words>
  <Application>Microsoft Office PowerPoint</Application>
  <PresentationFormat>Экран (4:3)</PresentationFormat>
  <Paragraphs>137</Paragraphs>
  <Slides>41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Трек</vt:lpstr>
      <vt:lpstr>Раздел 1  ГЛАСНЫЕ ЗВУКИ ЧТЕНИЕ БУКВ, ОБОЗНАЧАЮЩИХ ГЛАСНЫЕ ЗВУКИ</vt:lpstr>
      <vt:lpstr>ГЛАСНЫЕ ЗВУКИ ЧТЕНИЕ БУКВ, ОБОЗНАЧАЮЩИХ ГЛАСНЫЕ ЗВУКИ</vt:lpstr>
      <vt:lpstr>Это Аня. Аня плачет так: “а-а-а-а-а…”</vt:lpstr>
      <vt:lpstr>Это паровозик. Он гудит так: “у-у-у-у-у”</vt:lpstr>
      <vt:lpstr>Помоги Ане спеть длинную песенку вместе с паровозиком: “а-а-а-а-а-У”</vt:lpstr>
      <vt:lpstr>Помоги “А” спеть длинную песенку вместе с “у”: “а-а-а-а-а-У”</vt:lpstr>
      <vt:lpstr>Помоги “А” спеть короткую песенку вместе с “у”: “аУ”</vt:lpstr>
      <vt:lpstr>Помоги паровозику спеть длинную песенку вместе с Аней: “у-у-у-у-у-а”</vt:lpstr>
      <vt:lpstr>Помоги “У” спеть длинную песенку вместе с “А”: “у-у-у-у-у-а”</vt:lpstr>
      <vt:lpstr>Помоги “у” спеть короткую песенку вместе с “а”: “Уа”</vt:lpstr>
      <vt:lpstr>Это зайка. Зайка визжит так: “и-и-и-и-и…”</vt:lpstr>
      <vt:lpstr>Помоги зайке спеть длинную песенку вместе с аней: “и-и-и-и-и-а”</vt:lpstr>
      <vt:lpstr>Помоги “и” спеть длинную песенку вместе с “а”: “и-и-и-и-и-а”</vt:lpstr>
      <vt:lpstr>Помоги “и” спеть короткую песенку вместе с “а”: “иа”</vt:lpstr>
      <vt:lpstr>Помоги ане спеть длинную песенку вместе с зайкой : “а-а-а-а-а-и”</vt:lpstr>
      <vt:lpstr>Помоги “А” спеть длинную песенку вместе с “И”: “а-а-а-а-а-и”</vt:lpstr>
      <vt:lpstr>Помоги “а” спеть короткую песенку вместе с “и”: “аи”</vt:lpstr>
      <vt:lpstr>Помоги зайке спеть длинную песенку вместе с паровозиком: “и-и-и-и-и-у”</vt:lpstr>
      <vt:lpstr>Помоги “и” спеть длинную песенку вместе с “у”: “и-и-и-и-и-у”</vt:lpstr>
      <vt:lpstr>Помоги “и” спеть короткую песенку вместе с “у”: “иу”</vt:lpstr>
      <vt:lpstr>Помоги паровозику спеть длинную песенку вместе с зайкой: “у-у-у-у-у-и”</vt:lpstr>
      <vt:lpstr>Помоги “у” спеть длинную песенку вместе с “и”: “у-у-у-у-у-и”</vt:lpstr>
      <vt:lpstr>Помоги “у” спеть короткую песенку вместе с “и”: “уи”</vt:lpstr>
      <vt:lpstr>Это оля. Оля охает так: “о-о-о-о-о…”</vt:lpstr>
      <vt:lpstr>Помоги оле спеть длинные песенки вместе с друзьями</vt:lpstr>
      <vt:lpstr>Помоги “О” спеть длиннЫЕ песенкИ вместе с “А”, “У”, “И”.</vt:lpstr>
      <vt:lpstr>Помоги друзьям спеть длинные песенки вместе с олеЙ</vt:lpstr>
      <vt:lpstr>Помоги “А”, “У”, “И” спеть длиннЫЕ песенкИ вместе с “О” </vt:lpstr>
      <vt:lpstr>Прочитай короткие песенки с “о”</vt:lpstr>
      <vt:lpstr>Это эдик. Эдик кричит так: “Э-э-э-э…”</vt:lpstr>
      <vt:lpstr>Помоги ЭДИКУ спеть длинные песенки вместе с друзьями</vt:lpstr>
      <vt:lpstr>Помоги “э” спеть длиннЫЕ песенкИ вместе с “А”, “о”, “У”, “И”.</vt:lpstr>
      <vt:lpstr>Помоги друзьям спеть длинные песенки вместе с ЭДИКом</vt:lpstr>
      <vt:lpstr>Помоги “А”, “о”, “У”, “И” спеть длиннЫЕ песенкИ вместе с “э”</vt:lpstr>
      <vt:lpstr>Прочитай короткие песенки с “э”</vt:lpstr>
      <vt:lpstr>Это пароходик. Пароходик гудит так:  “ы-ы-ы-ы-ы…”</vt:lpstr>
      <vt:lpstr>Помоги ПАРОХОДИКУ спеть длинные песенки вместе с друзьями</vt:lpstr>
      <vt:lpstr>Помоги “Ы” спеть длиннЫЕ песенкИ вместе с “А”, “У”, “И”, “о”, “э” .</vt:lpstr>
      <vt:lpstr>Помоги друзьям спеть длинные песенки вместе с ПАРОХОДИКОМ</vt:lpstr>
      <vt:lpstr>Помоги “А”, “У”, “И”, “о”, “э” спеть длиннЫЕ песенкИ вместе с “Ы” </vt:lpstr>
      <vt:lpstr>Прочитай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1  ГЛАСНЫЕ ЗВУКИ ЧТЕНИЕ БУКВ, ОБОЗНАЧАЮЩИХ ГЛАСНЫЕ ЗВУКИ</dc:title>
  <dc:creator>asus</dc:creator>
  <cp:lastModifiedBy>asus</cp:lastModifiedBy>
  <cp:revision>32</cp:revision>
  <dcterms:created xsi:type="dcterms:W3CDTF">2015-02-28T15:37:54Z</dcterms:created>
  <dcterms:modified xsi:type="dcterms:W3CDTF">2015-10-18T17:50:30Z</dcterms:modified>
</cp:coreProperties>
</file>