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3"/>
  </p:notesMasterIdLst>
  <p:handoutMasterIdLst>
    <p:handoutMasterId r:id="rId14"/>
  </p:handoutMasterIdLst>
  <p:sldIdLst>
    <p:sldId id="264" r:id="rId3"/>
    <p:sldId id="276" r:id="rId4"/>
    <p:sldId id="268" r:id="rId5"/>
    <p:sldId id="269" r:id="rId6"/>
    <p:sldId id="270" r:id="rId7"/>
    <p:sldId id="280" r:id="rId8"/>
    <p:sldId id="274" r:id="rId9"/>
    <p:sldId id="281" r:id="rId10"/>
    <p:sldId id="282" r:id="rId11"/>
    <p:sldId id="283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E3CFBEA-100F-4A33-912F-F432F4B7E3B7}">
          <p14:sldIdLst>
            <p14:sldId id="264"/>
            <p14:sldId id="276"/>
          </p14:sldIdLst>
        </p14:section>
        <p14:section name="Раздел без заголовка" id="{49BD4310-BBFB-4713-AD6F-10DE2AE3AE32}">
          <p14:sldIdLst>
            <p14:sldId id="268"/>
            <p14:sldId id="269"/>
            <p14:sldId id="270"/>
            <p14:sldId id="280"/>
            <p14:sldId id="274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187" autoAdjust="0"/>
  </p:normalViewPr>
  <p:slideViewPr>
    <p:cSldViewPr showGuides="1">
      <p:cViewPr varScale="1">
        <p:scale>
          <a:sx n="76" d="100"/>
          <a:sy n="76" d="100"/>
        </p:scale>
        <p:origin x="126" y="72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09.10.2015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09.10.2015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09.10.2015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09.10.2015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2074415"/>
          </a:xfrm>
        </p:spPr>
        <p:txBody>
          <a:bodyPr/>
          <a:lstStyle/>
          <a:p>
            <a:pPr algn="l" defTabSz="1216152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5400" b="0" i="0" baseline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Types of books. </a:t>
            </a:r>
            <a:r>
              <a:rPr lang="en-US" dirty="0">
                <a:solidFill>
                  <a:srgbClr val="374C81"/>
                </a:solidFill>
                <a:latin typeface="Century Gothic"/>
              </a:rPr>
              <a:t>R</a:t>
            </a:r>
            <a:r>
              <a:rPr lang="en-US" sz="5400" b="0" i="0" baseline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ussian writers.</a:t>
            </a:r>
            <a:endParaRPr lang="ru-RU" sz="5400" b="0" i="0" baseline="0" dirty="0">
              <a:solidFill>
                <a:srgbClr val="374C81"/>
              </a:solidFill>
              <a:latin typeface="Century Gothic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Только одна литература неподвластна законам тления. Она одна не признаёт смерти</a:t>
            </a:r>
            <a:r>
              <a:rPr lang="ru-RU" b="1" dirty="0" smtClean="0"/>
              <a:t>.</a:t>
            </a:r>
            <a:r>
              <a:rPr lang="en-US" b="1" dirty="0" smtClean="0"/>
              <a:t>(</a:t>
            </a:r>
            <a:r>
              <a:rPr lang="ru-RU" b="1" dirty="0"/>
              <a:t>М.Е. </a:t>
            </a:r>
            <a:r>
              <a:rPr lang="ru-RU" b="1" dirty="0" smtClean="0"/>
              <a:t>Салтыков-Щедрин</a:t>
            </a:r>
            <a:r>
              <a:rPr lang="en-US" b="1" dirty="0" smtClean="0"/>
              <a:t>)</a:t>
            </a:r>
            <a:endParaRPr lang="ru-RU" sz="2800" b="0" i="0" dirty="0">
              <a:solidFill>
                <a:srgbClr val="374C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692696"/>
            <a:ext cx="10157354" cy="139700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ru-RU" dirty="0"/>
          </a:p>
        </p:txBody>
      </p:sp>
      <p:pic>
        <p:nvPicPr>
          <p:cNvPr id="4098" name="Picture 2" descr="http://harmonyandtravis.com/wp-content/uploads/2011/11/giftbooks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52" y="2488790"/>
            <a:ext cx="5328592" cy="397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71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l" defTabSz="1216152">
              <a:lnSpc>
                <a:spcPct val="85000"/>
              </a:lnSpc>
              <a:spcBef>
                <a:spcPts val="0"/>
              </a:spcBef>
              <a:buNone/>
            </a:pPr>
            <a:r>
              <a:rPr lang="en-US" sz="4400" b="0" i="0" baseline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Outstanding people’s expressions:</a:t>
            </a:r>
            <a:endParaRPr lang="ru-RU" sz="4400" b="0" i="0" baseline="0" dirty="0">
              <a:solidFill>
                <a:srgbClr val="374C81"/>
              </a:solidFill>
              <a:latin typeface="Century Gothic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 cannot live without reading (Thomas Jefferson).</a:t>
            </a:r>
            <a:endParaRPr lang="ru-RU" dirty="0"/>
          </a:p>
          <a:p>
            <a:r>
              <a:rPr lang="en-US" dirty="0"/>
              <a:t>Words are the voice of the heart (Confucius).</a:t>
            </a:r>
            <a:endParaRPr lang="ru-RU" dirty="0"/>
          </a:p>
          <a:p>
            <a:r>
              <a:rPr lang="en-US" dirty="0"/>
              <a:t>Reading is to the mind what exercise is to the body (Richard Steel).</a:t>
            </a:r>
            <a:endParaRPr lang="ru-RU" dirty="0"/>
          </a:p>
          <a:p>
            <a:r>
              <a:rPr lang="en-US" dirty="0"/>
              <a:t>People say that life is the thing but I prefer reading (Logan Pearsall Smith)</a:t>
            </a:r>
            <a:endParaRPr lang="ru-RU" dirty="0"/>
          </a:p>
          <a:p>
            <a:r>
              <a:rPr lang="en-US" dirty="0"/>
              <a:t>Read in order to live (Gustavo Flaubert)</a:t>
            </a:r>
            <a:endParaRPr lang="ru-RU" dirty="0"/>
          </a:p>
          <a:p>
            <a:r>
              <a:rPr lang="en-US" dirty="0"/>
              <a:t>Reading is the best learning (A. Pushkin)</a:t>
            </a:r>
            <a:endParaRPr lang="ru-RU" dirty="0"/>
          </a:p>
          <a:p>
            <a:r>
              <a:rPr lang="en-US" dirty="0"/>
              <a:t>Old wood is best to burn old wine to drink old friend to trust and old authors to read (F. Bacon)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760512"/>
          </a:xfrm>
        </p:spPr>
        <p:txBody>
          <a:bodyPr/>
          <a:lstStyle/>
          <a:p>
            <a:pPr algn="ctr"/>
            <a:r>
              <a:rPr lang="en-US" dirty="0" smtClean="0"/>
              <a:t>Literary places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77788" y="836712"/>
            <a:ext cx="4973041" cy="512064"/>
          </a:xfrm>
        </p:spPr>
        <p:txBody>
          <a:bodyPr/>
          <a:lstStyle/>
          <a:p>
            <a:r>
              <a:rPr lang="en-US" dirty="0" err="1" smtClean="0"/>
              <a:t>Tsarskoe</a:t>
            </a:r>
            <a:r>
              <a:rPr lang="en-US" dirty="0" smtClean="0"/>
              <a:t> </a:t>
            </a:r>
            <a:r>
              <a:rPr lang="en-US" dirty="0" err="1" smtClean="0"/>
              <a:t>Selo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7030516" y="845647"/>
            <a:ext cx="4973041" cy="51206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Karabikha</a:t>
            </a:r>
            <a:r>
              <a:rPr lang="en-US" dirty="0" smtClean="0"/>
              <a:t>” museum</a:t>
            </a:r>
            <a:endParaRPr lang="ru-RU" dirty="0"/>
          </a:p>
        </p:txBody>
      </p:sp>
      <p:pic>
        <p:nvPicPr>
          <p:cNvPr id="7" name="Объект 6" descr="http://www.tepka.ru/literatura_6_korovina/290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2" y="1390650"/>
            <a:ext cx="4562475" cy="28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www.tepka.ru/literatura_6_korovina/295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61" y="1366646"/>
            <a:ext cx="4019550" cy="291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&amp;Dcy;&amp;ocy;&amp;mcy;-&amp;mcy;&amp;ucy;&amp;zcy;&amp;iecy;&amp;jcy; &amp;Mcy;. &amp;YUcy;. &amp;Lcy;&amp;iecy;&amp;rcy;&amp;mcy;&amp;ocy;&amp;ncy;&amp;tcy;&amp;ocy;&amp;vcy;&amp;acy; &amp;vcy; &amp;Pcy;&amp;yacy;&amp;tcy;&amp;icy;&amp;gcy;&amp;ocy;&amp;rcy;&amp;scy;&amp;kcy;&amp;iecy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64" y="3501008"/>
            <a:ext cx="4032448" cy="286967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7931098" y="5259940"/>
            <a:ext cx="33435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‘The 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…’s house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Mcy;&amp;ucy;&amp;zcy;&amp;iecy;&amp;jcy; &amp;Mcy;.&amp;Vcy;. &amp;Lcy;&amp;ocy;&amp;mcy;&amp;ocy;&amp;ncy;&amp;ocy;&amp;scy;&amp;ocy;&amp;v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020" y="1700808"/>
            <a:ext cx="6500408" cy="405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7828" y="404664"/>
            <a:ext cx="106571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Historical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Memorial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Museum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n-US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Mikhail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Lomonosov</a:t>
            </a:r>
            <a:r>
              <a:rPr kumimoji="0" lang="ru-RU" alt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ochka-na-karte.ru/modules/photo/images/3044-Dom-Eseninyh-v-sele-Konstantino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72" y="1700808"/>
            <a:ext cx="7018957" cy="467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7908" y="692696"/>
            <a:ext cx="75806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3200" dirty="0" smtClean="0">
                <a:latin typeface="Arial" panose="020B0604020202020204" pitchFamily="34" charset="0"/>
              </a:rPr>
              <a:t>National</a:t>
            </a:r>
            <a:r>
              <a:rPr lang="ru-RU" altLang="ru-RU" sz="3200" dirty="0" smtClean="0">
                <a:latin typeface="Arial" panose="020B0604020202020204" pitchFamily="34" charset="0"/>
              </a:rPr>
              <a:t> </a:t>
            </a:r>
            <a:r>
              <a:rPr lang="ru-RU" altLang="ru-RU" sz="3200" dirty="0" err="1">
                <a:latin typeface="Arial" panose="020B0604020202020204" pitchFamily="34" charset="0"/>
              </a:rPr>
              <a:t>Museum</a:t>
            </a:r>
            <a:r>
              <a:rPr lang="ru-RU" altLang="ru-RU" sz="3200" dirty="0">
                <a:latin typeface="Arial" panose="020B0604020202020204" pitchFamily="34" charset="0"/>
              </a:rPr>
              <a:t> </a:t>
            </a:r>
            <a:r>
              <a:rPr lang="ru-RU" altLang="ru-RU" sz="3200" dirty="0" err="1">
                <a:latin typeface="Arial" panose="020B0604020202020204" pitchFamily="34" charset="0"/>
              </a:rPr>
              <a:t>of</a:t>
            </a:r>
            <a:r>
              <a:rPr lang="ru-RU" altLang="ru-RU" sz="3200" dirty="0">
                <a:latin typeface="Arial" panose="020B0604020202020204" pitchFamily="34" charset="0"/>
              </a:rPr>
              <a:t> </a:t>
            </a:r>
            <a:r>
              <a:rPr lang="en-US" altLang="ru-RU" sz="3200" dirty="0" smtClean="0">
                <a:latin typeface="Arial" panose="020B0604020202020204" pitchFamily="34" charset="0"/>
              </a:rPr>
              <a:t>Sergey Esenin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</a:rPr>
              <a:t>(Esenin’s estate)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972" y="692696"/>
            <a:ext cx="8280920" cy="71908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“</a:t>
            </a:r>
            <a:r>
              <a:rPr lang="en-US" sz="3600" dirty="0" err="1" smtClean="0"/>
              <a:t>Mikhailovskoe</a:t>
            </a:r>
            <a:r>
              <a:rPr lang="en-US" sz="3600" dirty="0" smtClean="0"/>
              <a:t>” </a:t>
            </a:r>
            <a:r>
              <a:rPr lang="en-US" sz="3600" dirty="0" smtClean="0"/>
              <a:t>National Museum of A.S. Pushkin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&amp;Dcy;&amp;ocy;&amp;mcy;-&amp;mcy;&amp;ucy;&amp;zcy;&amp;iecy;&amp;jcy; &amp;Acy;.&amp;Scy;. &amp;Pcy;&amp;ucy;&amp;shcy;&amp;kcy;&amp;icy;&amp;ncy;&amp;acy; &amp;vcy; &amp;Mcy;&amp;icy;&amp;khcy;&amp;acy;&amp;jcy;&amp;lcy;&amp;ocy;&amp;vcy;&amp;scy;&amp;kcy;&amp;ocy;&amp;m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60" y="1988840"/>
            <a:ext cx="5616624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Прямоугольник 4"/>
          <p:cNvSpPr/>
          <p:nvPr/>
        </p:nvSpPr>
        <p:spPr>
          <a:xfrm>
            <a:off x="2782044" y="279402"/>
            <a:ext cx="6092825" cy="62971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When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Autumn has just come, there is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Most brief a lull: brief but divine.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 day 'tis like some precious prism,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limpidly the evening shine,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Where lusty sickles swung and corn-ears bent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plain is empty now: wider it seems.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Alone a silky filament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Across the idle furrow gleams.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airy void, now bridles, is revealed,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But still remote is the first whirl of snow;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stainless skies in mellow blueness flow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Upon the hushed reposing field.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Тютчев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Ф.И. (Есть в осени первоначальной…)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1764" y="548680"/>
            <a:ext cx="9001000" cy="5112568"/>
          </a:xfrm>
        </p:spPr>
        <p:txBody>
          <a:bodyPr>
            <a:normAutofit/>
          </a:bodyPr>
          <a:lstStyle/>
          <a:p>
            <a:r>
              <a:rPr lang="en-US" dirty="0"/>
              <a:t>I loved you, and that love, to die refusing,</a:t>
            </a:r>
            <a:br>
              <a:rPr lang="en-US" dirty="0"/>
            </a:br>
            <a:r>
              <a:rPr lang="en-US" dirty="0"/>
              <a:t>May still — who knows! — be </a:t>
            </a:r>
            <a:r>
              <a:rPr lang="en-US" dirty="0" err="1"/>
              <a:t>smouldering</a:t>
            </a:r>
            <a:r>
              <a:rPr lang="en-US" dirty="0"/>
              <a:t> in my breast</a:t>
            </a:r>
            <a:br>
              <a:rPr lang="en-US" dirty="0"/>
            </a:br>
            <a:r>
              <a:rPr lang="en-US" dirty="0"/>
              <a:t>Pray be not pained — believe me, of my choosing</a:t>
            </a:r>
            <a:br>
              <a:rPr lang="en-US" dirty="0"/>
            </a:br>
            <a:r>
              <a:rPr lang="en-US" dirty="0"/>
              <a:t>I’d never have you troubled or distressed.</a:t>
            </a:r>
            <a:br>
              <a:rPr lang="en-US" dirty="0"/>
            </a:br>
            <a:r>
              <a:rPr lang="en-US" dirty="0"/>
              <a:t>I loved you mutely, hopelessly and truly,</a:t>
            </a:r>
            <a:br>
              <a:rPr lang="en-US" dirty="0"/>
            </a:br>
            <a:r>
              <a:rPr lang="en-US" dirty="0"/>
              <a:t>With shy yet fervent tenderness aglow;</a:t>
            </a:r>
            <a:br>
              <a:rPr lang="en-US" dirty="0"/>
            </a:br>
            <a:r>
              <a:rPr lang="en-US" dirty="0"/>
              <a:t>Mine was a jealous passion and unruly…</a:t>
            </a:r>
            <a:br>
              <a:rPr lang="en-US" dirty="0"/>
            </a:br>
            <a:r>
              <a:rPr lang="en-US" dirty="0"/>
              <a:t>May God grant that another’ll love you so!</a:t>
            </a:r>
            <a:endParaRPr lang="ru-RU" dirty="0"/>
          </a:p>
          <a:p>
            <a:endParaRPr lang="en-US" dirty="0" smtClean="0"/>
          </a:p>
          <a:p>
            <a:endParaRPr lang="en-US" dirty="0"/>
          </a:p>
          <a:p>
            <a:r>
              <a:rPr lang="ru-RU" dirty="0" smtClean="0"/>
              <a:t>Пушкин </a:t>
            </a:r>
            <a:r>
              <a:rPr lang="ru-RU" dirty="0"/>
              <a:t>А</a:t>
            </a:r>
            <a:r>
              <a:rPr lang="en-US" dirty="0"/>
              <a:t>.</a:t>
            </a:r>
            <a:r>
              <a:rPr lang="ru-RU" dirty="0"/>
              <a:t>С</a:t>
            </a:r>
            <a:r>
              <a:rPr lang="en-US" dirty="0"/>
              <a:t>. (</a:t>
            </a:r>
            <a:r>
              <a:rPr lang="ru-RU" dirty="0"/>
              <a:t>Я вас любил</a:t>
            </a:r>
            <a:r>
              <a:rPr lang="en-US" dirty="0"/>
              <a:t>…)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060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404664"/>
            <a:ext cx="7008574" cy="5904656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/>
              <a:t>A lone white sail shows for an instant </a:t>
            </a:r>
            <a:br>
              <a:rPr lang="en-US" sz="3600" dirty="0"/>
            </a:br>
            <a:r>
              <a:rPr lang="en-US" sz="3600" dirty="0"/>
              <a:t>Where gleams the sea, an azure streak. </a:t>
            </a:r>
            <a:br>
              <a:rPr lang="en-US" sz="3600" dirty="0"/>
            </a:br>
            <a:r>
              <a:rPr lang="en-US" sz="3600" dirty="0"/>
              <a:t>What left it in its homeland distant? </a:t>
            </a:r>
            <a:br>
              <a:rPr lang="en-US" sz="3600" dirty="0"/>
            </a:br>
            <a:r>
              <a:rPr lang="en-US" sz="3600" dirty="0"/>
              <a:t>In alien parts what does it seek? </a:t>
            </a:r>
            <a:endParaRPr lang="ru-RU" sz="3600" dirty="0"/>
          </a:p>
          <a:p>
            <a:r>
              <a:rPr lang="en-US" sz="3600" dirty="0"/>
              <a:t>The billow play, the mast bends creaking, </a:t>
            </a:r>
            <a:br>
              <a:rPr lang="en-US" sz="3600" dirty="0"/>
            </a:br>
            <a:r>
              <a:rPr lang="en-US" sz="3600" dirty="0"/>
              <a:t>The wind, impatient, moans and sighs... </a:t>
            </a:r>
            <a:br>
              <a:rPr lang="en-US" sz="3600" dirty="0"/>
            </a:br>
            <a:r>
              <a:rPr lang="en-US" sz="3600" dirty="0"/>
              <a:t>It is not joy that it is seeking, </a:t>
            </a:r>
            <a:br>
              <a:rPr lang="en-US" sz="3600" dirty="0"/>
            </a:br>
            <a:r>
              <a:rPr lang="en-US" sz="3600" dirty="0"/>
              <a:t>Nor is it happiness it flies. </a:t>
            </a:r>
            <a:endParaRPr lang="ru-RU" sz="3600" dirty="0"/>
          </a:p>
          <a:p>
            <a:r>
              <a:rPr lang="en-US" sz="3600" dirty="0"/>
              <a:t>The blue wave dance, they dance and tremble, </a:t>
            </a:r>
            <a:br>
              <a:rPr lang="en-US" sz="3600" dirty="0"/>
            </a:br>
            <a:r>
              <a:rPr lang="en-US" sz="3600" dirty="0"/>
              <a:t>The sun's bright ray caress the seas. </a:t>
            </a:r>
            <a:br>
              <a:rPr lang="en-US" sz="3600" dirty="0"/>
            </a:br>
            <a:r>
              <a:rPr lang="en-US" sz="3600" dirty="0"/>
              <a:t>And yet for storm it begs, the rebel, </a:t>
            </a:r>
            <a:br>
              <a:rPr lang="en-US" sz="3600" dirty="0"/>
            </a:br>
            <a:r>
              <a:rPr lang="en-US" sz="3600" dirty="0"/>
              <a:t>As if in storm lurked calm and peace!.. </a:t>
            </a:r>
            <a:endParaRPr lang="ru-RU" sz="3600" dirty="0"/>
          </a:p>
          <a:p>
            <a:r>
              <a:rPr lang="en-US" dirty="0"/>
              <a:t> </a:t>
            </a:r>
            <a:endParaRPr lang="ru-RU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Лермонтов </a:t>
            </a:r>
            <a:r>
              <a:rPr lang="ru-RU" dirty="0"/>
              <a:t>М. Ю. (Белеет парус одинокий…)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48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oks_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277</Words>
  <Application>Microsoft Office PowerPoint</Application>
  <PresentationFormat>Произвольный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Times New Roman</vt:lpstr>
      <vt:lpstr>Books_16x9</vt:lpstr>
      <vt:lpstr>Types of books. Russian writers.</vt:lpstr>
      <vt:lpstr>Outstanding people’s expressions:</vt:lpstr>
      <vt:lpstr>Literary places</vt:lpstr>
      <vt:lpstr>Historical and Memorial Museum of  Mikhail Lomonosov </vt:lpstr>
      <vt:lpstr>Презентация PowerPoint</vt:lpstr>
      <vt:lpstr>“Mikhailovskoe” National Museum of A.S. Pushkin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2015-09-27T04:23:54Z</dcterms:created>
  <dcterms:modified xsi:type="dcterms:W3CDTF">2015-10-09T13:32:59Z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